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12" autoAdjust="0"/>
  </p:normalViewPr>
  <p:slideViewPr>
    <p:cSldViewPr>
      <p:cViewPr varScale="1">
        <p:scale>
          <a:sx n="87" d="100"/>
          <a:sy n="87" d="100"/>
        </p:scale>
        <p:origin x="-10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750" b="1" i="1" baseline="0">
                <a:solidFill>
                  <a:schemeClr val="bg2">
                    <a:lumMod val="20000"/>
                    <a:lumOff val="80000"/>
                  </a:schemeClr>
                </a:solidFill>
                <a:latin typeface="Algerian" pitchFamily="82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13314" name="Picture 2" descr="http://webofhope.com/wordpress/wp-content/uploads/2009/06/aids-vi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285728"/>
            <a:ext cx="1190600" cy="892950"/>
          </a:xfrm>
          <a:prstGeom prst="ellipse">
            <a:avLst/>
          </a:prstGeom>
          <a:ln w="63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d"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push dir="d"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DC5E49-5F1A-4AAB-BDFF-EACB730EE094}" type="datetimeFigureOut">
              <a:rPr lang="sr-Latn-CS" smtClean="0"/>
              <a:pPr/>
              <a:t>18.2.2012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28E4BE-F78B-4DDD-819D-D69CFEC679C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d"/>
    <p:sndAc>
      <p:stSnd>
        <p:snd r:embed="rId14" name="laser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hyperlink" Target="http://hr.wikipedia.org/wiki/Datoteka:NewbornFA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6732240" cy="1584176"/>
          </a:xfrm>
        </p:spPr>
        <p:txBody>
          <a:bodyPr>
            <a:normAutofit/>
          </a:bodyPr>
          <a:lstStyle/>
          <a:p>
            <a:pPr algn="ctr"/>
            <a:r>
              <a:rPr lang="hr-HR" sz="5400" dirty="0" smtClean="0"/>
              <a:t> ALKOHOLIZAM</a:t>
            </a: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5445224"/>
            <a:ext cx="9036496" cy="1168556"/>
          </a:xfrm>
        </p:spPr>
        <p:txBody>
          <a:bodyPr>
            <a:normAutofit/>
          </a:bodyPr>
          <a:lstStyle/>
          <a:p>
            <a:pPr algn="l"/>
            <a:r>
              <a:rPr lang="hr-HR" sz="900" b="1" dirty="0" smtClean="0"/>
              <a:t>Izradili</a:t>
            </a:r>
            <a:r>
              <a:rPr lang="hr-HR" sz="900" b="1" dirty="0" smtClean="0"/>
              <a:t>:</a:t>
            </a:r>
          </a:p>
          <a:p>
            <a:pPr algn="l"/>
            <a:r>
              <a:rPr lang="hr-HR" sz="900" b="1" dirty="0" smtClean="0"/>
              <a:t> </a:t>
            </a:r>
            <a:r>
              <a:rPr lang="hr-HR" sz="800" b="1" dirty="0" smtClean="0">
                <a:latin typeface="Arial" pitchFamily="34" charset="0"/>
                <a:cs typeface="Arial" pitchFamily="34" charset="0"/>
              </a:rPr>
              <a:t>Đurđica Vuradin,Petra Mihaljek,Petra Brezak,Valerija Ščuric,Zvjezdana Herceg,Nataša Suntešić,Mateja Kozina,Josipa Ječmenica,Valentino,Lucić,Karmen Bertić</a:t>
            </a:r>
          </a:p>
          <a:p>
            <a:pPr algn="l"/>
            <a:r>
              <a:rPr lang="hr-HR" sz="800" b="1" smtClean="0">
                <a:latin typeface="Arial" pitchFamily="34" charset="0"/>
                <a:cs typeface="Arial" pitchFamily="34" charset="0"/>
              </a:rPr>
              <a:t>  Mentor:: </a:t>
            </a:r>
            <a:r>
              <a:rPr lang="hr-HR" sz="800" b="1" dirty="0" smtClean="0">
                <a:latin typeface="Arial" pitchFamily="34" charset="0"/>
                <a:cs typeface="Arial" pitchFamily="34" charset="0"/>
              </a:rPr>
              <a:t>Štefica Sukreški, dipl. med. techn</a:t>
            </a:r>
            <a:endParaRPr lang="hr-HR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364333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6480048" cy="159163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Društvene  Posljedice alkoholizma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772816"/>
            <a:ext cx="5429288" cy="417646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Raspad braka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Nebriga za obitelj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Emocionalno i materijalno</a:t>
            </a:r>
          </a:p>
          <a:p>
            <a:pPr algn="l"/>
            <a:r>
              <a:rPr lang="hr-HR" sz="2400" dirty="0" smtClean="0">
                <a:solidFill>
                  <a:srgbClr val="FFFF00"/>
                </a:solidFill>
              </a:rPr>
              <a:t>  osiromašenje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Nasilje u obitelji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Krađe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Negativni utjecaj na obitelj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Razbojstva</a:t>
            </a:r>
          </a:p>
          <a:p>
            <a:pPr algn="l"/>
            <a:r>
              <a:rPr lang="hr-HR" sz="2400" dirty="0" smtClean="0">
                <a:solidFill>
                  <a:srgbClr val="FFFF00"/>
                </a:solidFill>
              </a:rPr>
              <a:t>      .....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80928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869160"/>
            <a:ext cx="2657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6480048" cy="121444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Liječenje alkoholizma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1628800"/>
            <a:ext cx="7999290" cy="43924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Disulfiram tablete </a:t>
            </a:r>
            <a:r>
              <a:rPr lang="hr-HR" sz="2400" dirty="0" smtClean="0">
                <a:solidFill>
                  <a:srgbClr val="FFFF00"/>
                </a:solidFill>
              </a:rPr>
              <a:t>(ne liječi alkoholizam, ali pomaže u apstinenciji-ako osoba popije alkohol javljaju se glavobolja,mučnina, povraćanje....)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Grupna psihoterapija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Obiteljska terapija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Edukacija</a:t>
            </a:r>
          </a:p>
          <a:p>
            <a:pPr algn="l">
              <a:buFont typeface="Arial" pitchFamily="34" charset="0"/>
              <a:buChar char="•"/>
            </a:pPr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endParaRPr lang="hr-HR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r>
              <a:rPr lang="hr-HR" sz="2600" b="1" u="sng" dirty="0" smtClean="0">
                <a:solidFill>
                  <a:srgbClr val="FFFF00"/>
                </a:solidFill>
              </a:rPr>
              <a:t>Osoba sama mora odlučiti da više ne želi piti!!!!</a:t>
            </a:r>
            <a:endParaRPr lang="hr-HR" sz="2600" b="1" u="sng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845" y="2996952"/>
            <a:ext cx="291693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6480048" cy="1520200"/>
          </a:xfrm>
        </p:spPr>
        <p:txBody>
          <a:bodyPr/>
          <a:lstStyle/>
          <a:p>
            <a:pPr algn="l"/>
            <a:r>
              <a:rPr lang="hr-HR" dirty="0" smtClean="0"/>
              <a:t>Kla-klub liječenih alkoholičara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47" y="2060848"/>
            <a:ext cx="8817396" cy="251116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Sustav samopomoći i uzajamne pomoći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Klubovi postoje u cijelom svijetu, ne samo u  </a:t>
            </a:r>
            <a:r>
              <a:rPr lang="hr-HR" sz="2400" dirty="0" smtClean="0">
                <a:solidFill>
                  <a:srgbClr val="FFFF00"/>
                </a:solidFill>
              </a:rPr>
              <a:t>Hrvatskoj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Klub se posjećuje jednom tjedno, a preporučuje se 5 godina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>
                <a:solidFill>
                  <a:srgbClr val="FFFF00"/>
                </a:solidFill>
              </a:rPr>
              <a:t>O</a:t>
            </a:r>
            <a:r>
              <a:rPr lang="hr-HR" sz="2400" dirty="0" smtClean="0">
                <a:solidFill>
                  <a:srgbClr val="FFFF00"/>
                </a:solidFill>
              </a:rPr>
              <a:t>bitelj alkoholičara – treba uključiti KLA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620688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581128"/>
            <a:ext cx="2552700" cy="215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428604"/>
            <a:ext cx="3024336" cy="1234448"/>
          </a:xfrm>
        </p:spPr>
        <p:txBody>
          <a:bodyPr>
            <a:normAutofit/>
          </a:bodyPr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7513240" cy="2376264"/>
          </a:xfrm>
        </p:spPr>
        <p:txBody>
          <a:bodyPr>
            <a:noAutofit/>
          </a:bodyPr>
          <a:lstStyle/>
          <a:p>
            <a:pPr algn="l"/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r>
              <a:rPr lang="hr-HR" sz="2400" dirty="0" smtClean="0">
                <a:solidFill>
                  <a:srgbClr val="FFFF00"/>
                </a:solidFill>
              </a:rPr>
              <a:t>ALKOHOL NIJE SVIJETLO NA KRAJU TUNELA </a:t>
            </a:r>
            <a:r>
              <a:rPr lang="hr-HR" sz="2400" dirty="0" smtClean="0">
                <a:solidFill>
                  <a:srgbClr val="FFFF00"/>
                </a:solidFill>
              </a:rPr>
              <a:t>!!!</a:t>
            </a:r>
          </a:p>
          <a:p>
            <a:pPr algn="l"/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44334"/>
            <a:ext cx="3643334" cy="3339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07504" y="4365104"/>
            <a:ext cx="4697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FFFF00"/>
                </a:solidFill>
              </a:rPr>
              <a:t>RECI NE ALKOHOLU I ŽIVI SRETNO!!!</a:t>
            </a:r>
          </a:p>
        </p:txBody>
      </p:sp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6480048" cy="1785950"/>
          </a:xfrm>
        </p:spPr>
        <p:txBody>
          <a:bodyPr/>
          <a:lstStyle/>
          <a:p>
            <a:pPr algn="l"/>
            <a:r>
              <a:rPr lang="hr-HR" dirty="0" smtClean="0"/>
              <a:t>Definicija alkoholizma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357430"/>
            <a:ext cx="6480048" cy="1714512"/>
          </a:xfrm>
        </p:spPr>
        <p:txBody>
          <a:bodyPr>
            <a:normAutofit/>
          </a:bodyPr>
          <a:lstStyle/>
          <a:p>
            <a:pPr algn="l"/>
            <a:r>
              <a:rPr lang="hr-HR" sz="2800" b="1" i="1" dirty="0" smtClean="0">
                <a:solidFill>
                  <a:srgbClr val="FFFF00"/>
                </a:solidFill>
              </a:rPr>
              <a:t>Alkoholizam je kronična ovisnost o alkoholnim pićima.</a:t>
            </a:r>
            <a:endParaRPr lang="hr-HR" sz="28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48680"/>
            <a:ext cx="255877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0912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357166"/>
            <a:ext cx="6480048" cy="1234448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 Tko je alkoholičar?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268760"/>
            <a:ext cx="6480048" cy="5040560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60000"/>
              </a:lnSpc>
            </a:pPr>
            <a:r>
              <a:rPr lang="en-US" sz="2800" i="1" dirty="0" smtClean="0">
                <a:solidFill>
                  <a:srgbClr val="FFFF00"/>
                </a:solidFill>
              </a:rPr>
              <a:t>"</a:t>
            </a:r>
            <a:r>
              <a:rPr lang="en-US" sz="2800" i="1" dirty="0" err="1" smtClean="0">
                <a:solidFill>
                  <a:srgbClr val="FFFF00"/>
                </a:solidFill>
              </a:rPr>
              <a:t>Alkoholičarem</a:t>
            </a:r>
            <a:r>
              <a:rPr lang="en-US" sz="2800" i="1" dirty="0" smtClean="0">
                <a:solidFill>
                  <a:srgbClr val="FFFF00"/>
                </a:solidFill>
              </a:rPr>
              <a:t> se </a:t>
            </a:r>
            <a:r>
              <a:rPr lang="en-US" sz="2800" i="1" dirty="0" err="1" smtClean="0">
                <a:solidFill>
                  <a:srgbClr val="FFFF00"/>
                </a:solidFill>
              </a:rPr>
              <a:t>smatra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osoba</a:t>
            </a:r>
            <a:r>
              <a:rPr lang="en-US" sz="2800" i="1" dirty="0" smtClean="0">
                <a:solidFill>
                  <a:srgbClr val="FFFF00"/>
                </a:solidFill>
              </a:rPr>
              <a:t> koja </a:t>
            </a:r>
            <a:r>
              <a:rPr lang="en-US" sz="2800" i="1" dirty="0" err="1" smtClean="0">
                <a:solidFill>
                  <a:srgbClr val="FFFF00"/>
                </a:solidFill>
              </a:rPr>
              <a:t>ekscesivno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pije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i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čija</a:t>
            </a:r>
            <a:r>
              <a:rPr lang="en-US" sz="2800" i="1" dirty="0" smtClean="0">
                <a:solidFill>
                  <a:srgbClr val="FFFF00"/>
                </a:solidFill>
              </a:rPr>
              <a:t> je </a:t>
            </a:r>
            <a:r>
              <a:rPr lang="en-US" sz="2800" i="1" dirty="0" err="1" smtClean="0">
                <a:solidFill>
                  <a:srgbClr val="FFFF00"/>
                </a:solidFill>
              </a:rPr>
              <a:t>ovisnost</a:t>
            </a:r>
            <a:r>
              <a:rPr lang="en-US" sz="2800" i="1" dirty="0" smtClean="0">
                <a:solidFill>
                  <a:srgbClr val="FFFF00"/>
                </a:solidFill>
              </a:rPr>
              <a:t> o </a:t>
            </a:r>
            <a:r>
              <a:rPr lang="en-US" sz="2800" i="1" dirty="0" err="1" smtClean="0">
                <a:solidFill>
                  <a:srgbClr val="FFFF00"/>
                </a:solidFill>
              </a:rPr>
              <a:t>alkoholu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tolika</a:t>
            </a:r>
            <a:r>
              <a:rPr lang="en-US" sz="2800" i="1" dirty="0" smtClean="0">
                <a:solidFill>
                  <a:srgbClr val="FFFF00"/>
                </a:solidFill>
              </a:rPr>
              <a:t>, </a:t>
            </a:r>
            <a:r>
              <a:rPr lang="en-US" sz="2800" i="1" dirty="0" err="1" smtClean="0">
                <a:solidFill>
                  <a:srgbClr val="FFFF00"/>
                </a:solidFill>
              </a:rPr>
              <a:t>da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pokazuje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vidljive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duševne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poremećaje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ili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takve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pojave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koje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ukazuju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na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oštećenja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fizičkog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i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psihičkog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zdravlja</a:t>
            </a:r>
            <a:r>
              <a:rPr lang="en-US" sz="2800" i="1" dirty="0" smtClean="0">
                <a:solidFill>
                  <a:srgbClr val="FFFF00"/>
                </a:solidFill>
              </a:rPr>
              <a:t>; </a:t>
            </a:r>
            <a:r>
              <a:rPr lang="en-US" sz="2800" i="1" dirty="0" err="1" smtClean="0">
                <a:solidFill>
                  <a:srgbClr val="FFFF00"/>
                </a:solidFill>
              </a:rPr>
              <a:t>poremećaje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odnosa</a:t>
            </a:r>
            <a:r>
              <a:rPr lang="en-US" sz="2800" i="1" dirty="0" smtClean="0">
                <a:solidFill>
                  <a:srgbClr val="FFFF00"/>
                </a:solidFill>
              </a:rPr>
              <a:t> s </a:t>
            </a:r>
            <a:r>
              <a:rPr lang="en-US" sz="2800" i="1" dirty="0" err="1" smtClean="0">
                <a:solidFill>
                  <a:srgbClr val="FFFF00"/>
                </a:solidFill>
              </a:rPr>
              <a:t>drugim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ljudima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i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pogoršanje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njenog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socijalnog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i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ekonomskog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stanja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ili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pokazuje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samo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znakove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takvog</a:t>
            </a:r>
            <a:r>
              <a:rPr lang="en-US" sz="2800" i="1" dirty="0" smtClean="0">
                <a:solidFill>
                  <a:srgbClr val="FFFF00"/>
                </a:solidFill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</a:rPr>
              <a:t>razvoja</a:t>
            </a:r>
            <a:r>
              <a:rPr lang="en-US" sz="2800" i="1" dirty="0" smtClean="0">
                <a:solidFill>
                  <a:srgbClr val="FFFF00"/>
                </a:solidFill>
              </a:rPr>
              <a:t>. “</a:t>
            </a:r>
            <a:endParaRPr lang="hr-HR" sz="2800" i="1" dirty="0" smtClean="0">
              <a:solidFill>
                <a:srgbClr val="FFFF00"/>
              </a:solidFill>
            </a:endParaRPr>
          </a:p>
          <a:p>
            <a:pPr algn="l">
              <a:lnSpc>
                <a:spcPct val="160000"/>
              </a:lnSpc>
            </a:pPr>
            <a:r>
              <a:rPr lang="hr-HR" sz="2800" i="1" dirty="0" smtClean="0">
                <a:solidFill>
                  <a:srgbClr val="FFFF00"/>
                </a:solidFill>
              </a:rPr>
              <a:t>Definicija SZO-a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21088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6480048" cy="130588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Uzroci alkoholizma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6480048" cy="324036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Depresija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Problemi na radnom mjestu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Problemi u obitelji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Samoća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Financijske poteškoće</a:t>
            </a:r>
          </a:p>
          <a:p>
            <a:pPr algn="l"/>
            <a:r>
              <a:rPr lang="hr-HR" sz="2400" dirty="0" smtClean="0">
                <a:solidFill>
                  <a:srgbClr val="FFFF00"/>
                </a:solidFill>
              </a:rPr>
              <a:t>                    ....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124744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429000"/>
            <a:ext cx="1895475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97152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6480048" cy="1663076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Zašto mladi počinju uzimati alkohol?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714620"/>
            <a:ext cx="6480048" cy="264320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Nagovor društva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Izoliranost i neprihvaćenost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Želja da budu kao svi ostali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Problemi u obitelji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Problemi u školi</a:t>
            </a:r>
          </a:p>
          <a:p>
            <a:pPr algn="l"/>
            <a:r>
              <a:rPr lang="hr-HR" sz="2400" dirty="0" smtClean="0">
                <a:solidFill>
                  <a:srgbClr val="FFFF00"/>
                </a:solidFill>
              </a:rPr>
              <a:t>             ....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3169249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04431">
            <a:off x="5490714" y="3962828"/>
            <a:ext cx="3033716" cy="216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6807130" cy="1663076"/>
          </a:xfrm>
        </p:spPr>
        <p:txBody>
          <a:bodyPr/>
          <a:lstStyle/>
          <a:p>
            <a:pPr algn="l"/>
            <a:r>
              <a:rPr lang="hr-HR" dirty="0" smtClean="0"/>
              <a:t>Što </a:t>
            </a:r>
            <a:r>
              <a:rPr lang="hr-HR" dirty="0" smtClean="0"/>
              <a:t>oštećuje alkohol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6264696" cy="4752528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Mozak (</a:t>
            </a:r>
            <a:r>
              <a:rPr lang="hr-HR" sz="2400" dirty="0" smtClean="0">
                <a:solidFill>
                  <a:srgbClr val="FFFF00"/>
                </a:solidFill>
              </a:rPr>
              <a:t>psihički poremećaji,nistagmus...)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Jetru (</a:t>
            </a:r>
            <a:r>
              <a:rPr lang="hr-HR" sz="2400" dirty="0" smtClean="0">
                <a:solidFill>
                  <a:srgbClr val="FFFF00"/>
                </a:solidFill>
              </a:rPr>
              <a:t>ciroza jetre)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Bubrege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Cijeli probavni </a:t>
            </a:r>
            <a:r>
              <a:rPr lang="hr-HR" sz="2400" dirty="0" smtClean="0">
                <a:solidFill>
                  <a:srgbClr val="FFFF00"/>
                </a:solidFill>
              </a:rPr>
              <a:t>sustav (</a:t>
            </a:r>
            <a:r>
              <a:rPr lang="hr-HR" sz="2400" dirty="0" smtClean="0">
                <a:solidFill>
                  <a:srgbClr val="FFFF00"/>
                </a:solidFill>
              </a:rPr>
              <a:t>čir na želudcu,rak)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Spolni </a:t>
            </a:r>
            <a:r>
              <a:rPr lang="hr-HR" sz="2400" dirty="0" smtClean="0">
                <a:solidFill>
                  <a:srgbClr val="FFFF00"/>
                </a:solidFill>
              </a:rPr>
              <a:t>sustav (smanjuje potenciju i </a:t>
            </a:r>
          </a:p>
          <a:p>
            <a:pPr algn="l"/>
            <a:r>
              <a:rPr lang="hr-HR" sz="2400" dirty="0" smtClean="0">
                <a:solidFill>
                  <a:srgbClr val="FFFF00"/>
                </a:solidFill>
              </a:rPr>
              <a:t>  </a:t>
            </a:r>
            <a:r>
              <a:rPr lang="hr-HR" sz="2400" dirty="0" smtClean="0">
                <a:solidFill>
                  <a:srgbClr val="FFFF00"/>
                </a:solidFill>
              </a:rPr>
              <a:t>plodnost)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Krvožilni </a:t>
            </a:r>
            <a:r>
              <a:rPr lang="hr-HR" sz="2400" dirty="0" smtClean="0">
                <a:solidFill>
                  <a:srgbClr val="FFFF00"/>
                </a:solidFill>
              </a:rPr>
              <a:t>sustav (</a:t>
            </a:r>
            <a:r>
              <a:rPr lang="hr-HR" sz="2400" dirty="0" smtClean="0">
                <a:solidFill>
                  <a:srgbClr val="FFFF00"/>
                </a:solidFill>
              </a:rPr>
              <a:t>začepljenje </a:t>
            </a:r>
            <a:r>
              <a:rPr lang="hr-HR" sz="2400" dirty="0" smtClean="0">
                <a:solidFill>
                  <a:srgbClr val="FFFF00"/>
                </a:solidFill>
              </a:rPr>
              <a:t>krvnih žila</a:t>
            </a:r>
            <a:r>
              <a:rPr lang="hr-HR" sz="2400" dirty="0" smtClean="0">
                <a:solidFill>
                  <a:srgbClr val="FFFF00"/>
                </a:solidFill>
              </a:rPr>
              <a:t>)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Kosti (osteoporoza – kosti postaju lomljive)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Oči (</a:t>
            </a:r>
            <a:r>
              <a:rPr lang="hr-HR" sz="2400" dirty="0" smtClean="0">
                <a:solidFill>
                  <a:srgbClr val="FFFF00"/>
                </a:solidFill>
              </a:rPr>
              <a:t>zamagljuje se vid)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Pluća (</a:t>
            </a:r>
            <a:r>
              <a:rPr lang="hr-HR" sz="2400" dirty="0" smtClean="0">
                <a:solidFill>
                  <a:srgbClr val="FFFF00"/>
                </a:solidFill>
              </a:rPr>
              <a:t>može doći do prestanka disanja)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Usporen govor</a:t>
            </a:r>
          </a:p>
          <a:p>
            <a:pPr algn="l"/>
            <a:r>
              <a:rPr lang="hr-HR" sz="2400" dirty="0" smtClean="0">
                <a:solidFill>
                  <a:srgbClr val="FFFF00"/>
                </a:solidFill>
              </a:rPr>
              <a:t>          ......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72816"/>
            <a:ext cx="2605157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6480048" cy="1734514"/>
          </a:xfrm>
        </p:spPr>
        <p:txBody>
          <a:bodyPr/>
          <a:lstStyle/>
          <a:p>
            <a:pPr algn="l"/>
            <a:r>
              <a:rPr lang="hr-HR" dirty="0" smtClean="0"/>
              <a:t>Djeca Trudnica koje piju alkohol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628800"/>
            <a:ext cx="6480048" cy="424847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Djeca su manje porođajne težine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Rađaju se prijevremeno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Sporije se razvijaju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Mogu imati mentalnu retardaciju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Epilepsija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Najteži slučajevi</a:t>
            </a:r>
            <a:r>
              <a:rPr lang="hr-HR" sz="2400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hr-HR" sz="2400" dirty="0" smtClean="0">
                <a:solidFill>
                  <a:srgbClr val="FFFF00"/>
                </a:solidFill>
                <a:sym typeface="Wingdings" pitchFamily="2" charset="2"/>
              </a:rPr>
              <a:t>FAS (</a:t>
            </a:r>
            <a:r>
              <a:rPr lang="hr-HR" sz="2400" dirty="0" smtClean="0">
                <a:solidFill>
                  <a:srgbClr val="FFFF00"/>
                </a:solidFill>
                <a:sym typeface="Wingdings" pitchFamily="2" charset="2"/>
              </a:rPr>
              <a:t>Fetalni </a:t>
            </a:r>
            <a:r>
              <a:rPr lang="hr-HR" sz="2400" dirty="0" smtClean="0">
                <a:solidFill>
                  <a:srgbClr val="FFFF00"/>
                </a:solidFill>
                <a:sym typeface="Wingdings" pitchFamily="2" charset="2"/>
              </a:rPr>
              <a:t>alkoholni</a:t>
            </a:r>
          </a:p>
          <a:p>
            <a:pPr algn="l"/>
            <a:r>
              <a:rPr lang="hr-HR" sz="2400" dirty="0" smtClean="0">
                <a:solidFill>
                  <a:srgbClr val="FFFF00"/>
                </a:solidFill>
                <a:sym typeface="Wingdings" pitchFamily="2" charset="2"/>
              </a:rPr>
              <a:t>   sindrom – dijete s teškim psihičkim </a:t>
            </a:r>
          </a:p>
          <a:p>
            <a:pPr algn="l"/>
            <a:r>
              <a:rPr lang="hr-HR" sz="2400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400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  <a:r>
              <a:rPr lang="hr-HR" sz="2400" dirty="0" smtClean="0">
                <a:solidFill>
                  <a:srgbClr val="FFFF00"/>
                </a:solidFill>
                <a:sym typeface="Wingdings" pitchFamily="2" charset="2"/>
              </a:rPr>
              <a:t>oštećenjima)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08720"/>
            <a:ext cx="1981200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upload.wikimedia.org/wikipedia/hr/thumb/0/00/NewbornFAS.jpg/250px-NewbornFAS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365104"/>
            <a:ext cx="2382520" cy="156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6480048" cy="948696"/>
          </a:xfrm>
        </p:spPr>
        <p:txBody>
          <a:bodyPr/>
          <a:lstStyle/>
          <a:p>
            <a:pPr algn="l"/>
            <a:r>
              <a:rPr lang="hr-HR" dirty="0" smtClean="0"/>
              <a:t>Faze alkoholizma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6480048" cy="2520280"/>
          </a:xfrm>
        </p:spPr>
        <p:txBody>
          <a:bodyPr>
            <a:normAutofit fontScale="85000" lnSpcReduction="10000"/>
          </a:bodyPr>
          <a:lstStyle/>
          <a:p>
            <a:pPr marL="457200" lvl="0" indent="-457200" algn="l">
              <a:lnSpc>
                <a:spcPct val="200000"/>
              </a:lnSpc>
              <a:buFont typeface="+mj-lt"/>
              <a:buAutoNum type="arabicPeriod"/>
            </a:pPr>
            <a:r>
              <a:rPr lang="hr-HR" sz="2400" b="1" dirty="0" smtClean="0">
                <a:solidFill>
                  <a:srgbClr val="FFFF00"/>
                </a:solidFill>
              </a:rPr>
              <a:t>Faza društvene </a:t>
            </a:r>
            <a:r>
              <a:rPr lang="hr-HR" sz="2400" b="1" dirty="0" smtClean="0">
                <a:solidFill>
                  <a:srgbClr val="FFFF00"/>
                </a:solidFill>
              </a:rPr>
              <a:t>potrošnje – </a:t>
            </a:r>
            <a:r>
              <a:rPr lang="hr-HR" sz="2400" dirty="0" smtClean="0">
                <a:solidFill>
                  <a:srgbClr val="FFFF00"/>
                </a:solidFill>
              </a:rPr>
              <a:t>svečanosti, fešte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endParaRPr lang="hr-HR" dirty="0" smtClean="0">
              <a:solidFill>
                <a:srgbClr val="FFFF00"/>
              </a:solidFill>
            </a:endParaRPr>
          </a:p>
          <a:p>
            <a:pPr marL="457200" lvl="0" indent="-457200" algn="l">
              <a:lnSpc>
                <a:spcPct val="200000"/>
              </a:lnSpc>
              <a:buFont typeface="+mj-lt"/>
              <a:buAutoNum type="arabicPeriod"/>
            </a:pPr>
            <a:r>
              <a:rPr lang="hr-HR" sz="2400" b="1" dirty="0" smtClean="0">
                <a:solidFill>
                  <a:srgbClr val="FFFF00"/>
                </a:solidFill>
              </a:rPr>
              <a:t>Faza alkoholizma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– stanja stalnog opijanja</a:t>
            </a:r>
            <a:endParaRPr lang="hr-HR" sz="2400" dirty="0" smtClean="0">
              <a:solidFill>
                <a:srgbClr val="FFFF00"/>
              </a:solidFill>
            </a:endParaRPr>
          </a:p>
          <a:p>
            <a:pPr marL="457200" lvl="0" indent="-457200" algn="l">
              <a:lnSpc>
                <a:spcPct val="200000"/>
              </a:lnSpc>
              <a:buFont typeface="+mj-lt"/>
              <a:buAutoNum type="arabicPeriod"/>
            </a:pPr>
            <a:r>
              <a:rPr lang="hr-HR" sz="2400" b="1" dirty="0" smtClean="0">
                <a:solidFill>
                  <a:srgbClr val="FFFF00"/>
                </a:solidFill>
              </a:rPr>
              <a:t>Faza nepovratnih oštećenja</a:t>
            </a:r>
            <a:r>
              <a:rPr lang="hr-HR" sz="2400" dirty="0" smtClean="0">
                <a:solidFill>
                  <a:srgbClr val="FFFF00"/>
                </a:solidFill>
              </a:rPr>
              <a:t> 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12976"/>
            <a:ext cx="2752727" cy="2061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437112"/>
            <a:ext cx="1881192" cy="215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6480048" cy="1234448"/>
          </a:xfrm>
        </p:spPr>
        <p:txBody>
          <a:bodyPr/>
          <a:lstStyle/>
          <a:p>
            <a:pPr algn="l"/>
            <a:r>
              <a:rPr lang="hr-HR" dirty="0" smtClean="0"/>
              <a:t>Delirium tremens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412776"/>
            <a:ext cx="7553354" cy="3875322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Nastaje </a:t>
            </a:r>
            <a:r>
              <a:rPr lang="hr-HR" sz="2400" dirty="0" smtClean="0">
                <a:solidFill>
                  <a:srgbClr val="FFFF00"/>
                </a:solidFill>
              </a:rPr>
              <a:t>zbog nagle </a:t>
            </a:r>
            <a:r>
              <a:rPr lang="hr-HR" sz="2400" dirty="0" smtClean="0">
                <a:solidFill>
                  <a:srgbClr val="FFFF00"/>
                </a:solidFill>
              </a:rPr>
              <a:t>apstinencije –prestanka pijenja</a:t>
            </a:r>
          </a:p>
          <a:p>
            <a:pPr algn="l"/>
            <a:endParaRPr lang="hr-HR" sz="2400" dirty="0" smtClean="0">
              <a:solidFill>
                <a:srgbClr val="FFFF00"/>
              </a:solidFill>
            </a:endParaRPr>
          </a:p>
          <a:p>
            <a:pPr algn="l"/>
            <a:r>
              <a:rPr lang="hr-HR" sz="2400" u="sng" dirty="0" smtClean="0">
                <a:solidFill>
                  <a:srgbClr val="FFFF00"/>
                </a:solidFill>
              </a:rPr>
              <a:t> Simptomi i znakovi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Poremećaji svijesti i orijentacije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Halucinacije – priviđenja – bijeli miševi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Opća slabost</a:t>
            </a: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</a:t>
            </a:r>
            <a:r>
              <a:rPr lang="hr-HR" sz="2400" dirty="0" smtClean="0">
                <a:solidFill>
                  <a:srgbClr val="FFFF00"/>
                </a:solidFill>
              </a:rPr>
              <a:t>Tremor- drhtanje ruku</a:t>
            </a:r>
            <a:endParaRPr lang="hr-HR" sz="2400" dirty="0" smtClean="0">
              <a:solidFill>
                <a:srgbClr val="FFFF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hr-HR" sz="2400" dirty="0" smtClean="0">
                <a:solidFill>
                  <a:srgbClr val="FFFF00"/>
                </a:solidFill>
              </a:rPr>
              <a:t> Nakon nekoliko dana se ne može sjetiti </a:t>
            </a:r>
          </a:p>
          <a:p>
            <a:pPr algn="l"/>
            <a:r>
              <a:rPr lang="hr-HR" sz="2400" dirty="0" smtClean="0">
                <a:solidFill>
                  <a:srgbClr val="FFFF00"/>
                </a:solidFill>
              </a:rPr>
              <a:t>  ničega-amnezija</a:t>
            </a:r>
            <a:endParaRPr lang="hr-HR" sz="2400" dirty="0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7025" y="2780928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heme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1">
      <a:majorFont>
        <a:latin typeface="Franklin Gothic Book"/>
        <a:ea typeface=""/>
        <a:cs typeface=""/>
      </a:majorFont>
      <a:minorFont>
        <a:latin typeface="Comic Sans MS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316</TotalTime>
  <Words>451</Words>
  <Application>Microsoft Office PowerPoint</Application>
  <PresentationFormat>On-screen Show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Theme1</vt:lpstr>
      <vt:lpstr> ALKOHOLIZAM</vt:lpstr>
      <vt:lpstr>Definicija alkoholizma</vt:lpstr>
      <vt:lpstr> Tko je alkoholičar?</vt:lpstr>
      <vt:lpstr>Uzroci alkoholizma</vt:lpstr>
      <vt:lpstr>Zašto mladi počinju uzimati alkohol?</vt:lpstr>
      <vt:lpstr>Što oštećuje alkohol?</vt:lpstr>
      <vt:lpstr>Djeca Trudnica koje piju alkohol</vt:lpstr>
      <vt:lpstr>Faze alkoholizma</vt:lpstr>
      <vt:lpstr>Delirium tremens</vt:lpstr>
      <vt:lpstr>Društvene  Posljedice alkoholizma</vt:lpstr>
      <vt:lpstr>Liječenje alkoholizma</vt:lpstr>
      <vt:lpstr>Kla-klub liječenih alkoholičara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ALKOHOLIZAM</dc:title>
  <dc:creator>Korisnik</dc:creator>
  <cp:lastModifiedBy>mr</cp:lastModifiedBy>
  <cp:revision>31</cp:revision>
  <dcterms:created xsi:type="dcterms:W3CDTF">2012-01-18T06:47:52Z</dcterms:created>
  <dcterms:modified xsi:type="dcterms:W3CDTF">2012-02-18T15:03:32Z</dcterms:modified>
</cp:coreProperties>
</file>