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6" r:id="rId5"/>
    <p:sldId id="259" r:id="rId6"/>
    <p:sldId id="260" r:id="rId7"/>
    <p:sldId id="261" r:id="rId8"/>
    <p:sldId id="264" r:id="rId9"/>
    <p:sldId id="263" r:id="rId10"/>
    <p:sldId id="262" r:id="rId11"/>
    <p:sldId id="265" r:id="rId1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7" name="Jednakokračni trokut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slov 7"/>
          <p:cNvSpPr>
            <a:spLocks noGrp="1"/>
          </p:cNvSpPr>
          <p:nvPr>
            <p:ph type="ctrTitle"/>
          </p:nvPr>
        </p:nvSpPr>
        <p:spPr>
          <a:xfrm>
            <a:off x="540544" y="776288"/>
            <a:ext cx="8062912" cy="1470025"/>
          </a:xfrm>
        </p:spPr>
        <p:txBody>
          <a:bodyPr anchor="b">
            <a:normAutofit/>
          </a:bodyPr>
          <a:lstStyle>
            <a:lvl1pPr algn="r">
              <a:defRPr sz="4400"/>
            </a:lvl1pPr>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28" name="Rezervirano mjesto datuma 27"/>
          <p:cNvSpPr>
            <a:spLocks noGrp="1"/>
          </p:cNvSpPr>
          <p:nvPr>
            <p:ph type="dt" sz="half" idx="10"/>
          </p:nvPr>
        </p:nvSpPr>
        <p:spPr>
          <a:xfrm>
            <a:off x="1371600" y="6012656"/>
            <a:ext cx="5791200" cy="365125"/>
          </a:xfrm>
        </p:spPr>
        <p:txBody>
          <a:bodyPr tIns="0" bIns="0" anchor="t"/>
          <a:lstStyle>
            <a:lvl1pPr algn="r">
              <a:defRPr sz="1000"/>
            </a:lvl1pPr>
          </a:lstStyle>
          <a:p>
            <a:fld id="{4BD02DA6-00AE-427B-944A-1DCB9C52222E}" type="datetimeFigureOut">
              <a:rPr lang="sr-Latn-CS" smtClean="0"/>
              <a:pPr/>
              <a:t>9.9.2015</a:t>
            </a:fld>
            <a:endParaRPr lang="hr-HR"/>
          </a:p>
        </p:txBody>
      </p:sp>
      <p:sp>
        <p:nvSpPr>
          <p:cNvPr id="17" name="Rezervirano mjesto podnožja 16"/>
          <p:cNvSpPr>
            <a:spLocks noGrp="1"/>
          </p:cNvSpPr>
          <p:nvPr>
            <p:ph type="ftr" sz="quarter" idx="11"/>
          </p:nvPr>
        </p:nvSpPr>
        <p:spPr>
          <a:xfrm>
            <a:off x="1371600" y="5650704"/>
            <a:ext cx="5791200" cy="365125"/>
          </a:xfrm>
        </p:spPr>
        <p:txBody>
          <a:bodyPr tIns="0" bIns="0" anchor="b"/>
          <a:lstStyle>
            <a:lvl1pPr algn="r">
              <a:defRPr sz="1100"/>
            </a:lvl1pPr>
          </a:lstStyle>
          <a:p>
            <a:endParaRPr lang="hr-HR"/>
          </a:p>
        </p:txBody>
      </p:sp>
      <p:sp>
        <p:nvSpPr>
          <p:cNvPr id="29" name="Rezervirano mjesto broja slajda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12A933D-41BD-4644-B061-95113C26C3E6}"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4BD02DA6-00AE-427B-944A-1DCB9C52222E}" type="datetimeFigureOut">
              <a:rPr lang="sr-Latn-CS" smtClean="0"/>
              <a:pPr/>
              <a:t>9.9.2015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12A933D-41BD-4644-B061-95113C26C3E6}"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781800" y="381000"/>
            <a:ext cx="1905000" cy="5486400"/>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381000"/>
            <a:ext cx="6248400" cy="5486400"/>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4BD02DA6-00AE-427B-944A-1DCB9C52222E}" type="datetimeFigureOut">
              <a:rPr lang="sr-Latn-CS" smtClean="0"/>
              <a:pPr/>
              <a:t>9.9.2015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12A933D-41BD-4644-B061-95113C26C3E6}"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267494"/>
            <a:ext cx="8229600" cy="1399032"/>
          </a:xfrm>
        </p:spPr>
        <p:txBody>
          <a:body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a:xfrm>
            <a:off x="457200" y="1882808"/>
            <a:ext cx="8229600" cy="45720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791456" y="6480048"/>
            <a:ext cx="2133600" cy="301752"/>
          </a:xfrm>
        </p:spPr>
        <p:txBody>
          <a:bodyPr/>
          <a:lstStyle/>
          <a:p>
            <a:fld id="{4BD02DA6-00AE-427B-944A-1DCB9C52222E}" type="datetimeFigureOut">
              <a:rPr lang="sr-Latn-CS" smtClean="0"/>
              <a:pPr/>
              <a:t>9.9.2015</a:t>
            </a:fld>
            <a:endParaRPr lang="hr-HR"/>
          </a:p>
        </p:txBody>
      </p:sp>
      <p:sp>
        <p:nvSpPr>
          <p:cNvPr id="5" name="Rezervirano mjesto podnožja 4"/>
          <p:cNvSpPr>
            <a:spLocks noGrp="1"/>
          </p:cNvSpPr>
          <p:nvPr>
            <p:ph type="ftr" sz="quarter" idx="11"/>
          </p:nvPr>
        </p:nvSpPr>
        <p:spPr>
          <a:xfrm>
            <a:off x="457200" y="6480969"/>
            <a:ext cx="4260056" cy="300831"/>
          </a:xfrm>
        </p:spPr>
        <p:txBody>
          <a:bodyPr/>
          <a:lstStyle/>
          <a:p>
            <a:endParaRPr lang="hr-HR"/>
          </a:p>
        </p:txBody>
      </p:sp>
      <p:sp>
        <p:nvSpPr>
          <p:cNvPr id="6" name="Rezervirano mjesto broja slajda 5"/>
          <p:cNvSpPr>
            <a:spLocks noGrp="1"/>
          </p:cNvSpPr>
          <p:nvPr>
            <p:ph type="sldNum" sz="quarter" idx="12"/>
          </p:nvPr>
        </p:nvSpPr>
        <p:spPr/>
        <p:txBody>
          <a:bodyPr/>
          <a:lstStyle/>
          <a:p>
            <a:fld id="{912A933D-41BD-4644-B061-95113C26C3E6}"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2">
        <a:schemeClr val="bg1"/>
      </p:bgRef>
    </p:bg>
    <p:spTree>
      <p:nvGrpSpPr>
        <p:cNvPr id="1" name=""/>
        <p:cNvGrpSpPr/>
        <p:nvPr/>
      </p:nvGrpSpPr>
      <p:grpSpPr>
        <a:xfrm>
          <a:off x="0" y="0"/>
          <a:ext cx="0" cy="0"/>
          <a:chOff x="0" y="0"/>
          <a:chExt cx="0" cy="0"/>
        </a:xfrm>
      </p:grpSpPr>
      <p:sp>
        <p:nvSpPr>
          <p:cNvPr id="9" name="Pravokutni trokut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Jednakokračni trokut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Rezervirano mjesto datuma 3"/>
          <p:cNvSpPr>
            <a:spLocks noGrp="1"/>
          </p:cNvSpPr>
          <p:nvPr>
            <p:ph type="dt" sz="half" idx="10"/>
          </p:nvPr>
        </p:nvSpPr>
        <p:spPr>
          <a:xfrm>
            <a:off x="6955632" y="6477000"/>
            <a:ext cx="2133600" cy="304800"/>
          </a:xfrm>
        </p:spPr>
        <p:txBody>
          <a:bodyPr/>
          <a:lstStyle/>
          <a:p>
            <a:fld id="{4BD02DA6-00AE-427B-944A-1DCB9C52222E}" type="datetimeFigureOut">
              <a:rPr lang="sr-Latn-CS" smtClean="0"/>
              <a:pPr/>
              <a:t>9.9.2015</a:t>
            </a:fld>
            <a:endParaRPr lang="hr-HR"/>
          </a:p>
        </p:txBody>
      </p:sp>
      <p:sp>
        <p:nvSpPr>
          <p:cNvPr id="5" name="Rezervirano mjesto podnožja 4"/>
          <p:cNvSpPr>
            <a:spLocks noGrp="1"/>
          </p:cNvSpPr>
          <p:nvPr>
            <p:ph type="ftr" sz="quarter" idx="11"/>
          </p:nvPr>
        </p:nvSpPr>
        <p:spPr>
          <a:xfrm>
            <a:off x="2619376" y="6480969"/>
            <a:ext cx="4260056" cy="300831"/>
          </a:xfrm>
        </p:spPr>
        <p:txBody>
          <a:bodyPr/>
          <a:lstStyle/>
          <a:p>
            <a:endParaRPr lang="hr-HR"/>
          </a:p>
        </p:txBody>
      </p:sp>
      <p:sp>
        <p:nvSpPr>
          <p:cNvPr id="6" name="Rezervirano mjesto broja slajda 5"/>
          <p:cNvSpPr>
            <a:spLocks noGrp="1"/>
          </p:cNvSpPr>
          <p:nvPr>
            <p:ph type="sldNum" sz="quarter" idx="12"/>
          </p:nvPr>
        </p:nvSpPr>
        <p:spPr>
          <a:xfrm>
            <a:off x="8451056" y="809624"/>
            <a:ext cx="502920" cy="300831"/>
          </a:xfrm>
        </p:spPr>
        <p:txBody>
          <a:bodyPr/>
          <a:lstStyle/>
          <a:p>
            <a:fld id="{912A933D-41BD-4644-B061-95113C26C3E6}" type="slidenum">
              <a:rPr lang="hr-HR" smtClean="0"/>
              <a:pPr/>
              <a:t>‹#›</a:t>
            </a:fld>
            <a:endParaRPr lang="hr-HR"/>
          </a:p>
        </p:txBody>
      </p:sp>
      <p:cxnSp>
        <p:nvCxnSpPr>
          <p:cNvPr id="11" name="Ravni poveznik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avni poveznik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slov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marL="0" algn="l">
              <a:defRPr/>
            </a:lvl1p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4791456" y="6480969"/>
            <a:ext cx="2133600" cy="301752"/>
          </a:xfrm>
        </p:spPr>
        <p:txBody>
          <a:bodyPr/>
          <a:lstStyle/>
          <a:p>
            <a:fld id="{4BD02DA6-00AE-427B-944A-1DCB9C52222E}" type="datetimeFigureOut">
              <a:rPr lang="sr-Latn-CS" smtClean="0"/>
              <a:pPr/>
              <a:t>9.9.2015</a:t>
            </a:fld>
            <a:endParaRPr lang="hr-HR"/>
          </a:p>
        </p:txBody>
      </p:sp>
      <p:sp>
        <p:nvSpPr>
          <p:cNvPr id="6" name="Rezervirano mjesto podnožja 5"/>
          <p:cNvSpPr>
            <a:spLocks noGrp="1"/>
          </p:cNvSpPr>
          <p:nvPr>
            <p:ph type="ftr" sz="quarter" idx="11"/>
          </p:nvPr>
        </p:nvSpPr>
        <p:spPr>
          <a:xfrm>
            <a:off x="457200" y="6480969"/>
            <a:ext cx="4260056" cy="301752"/>
          </a:xfrm>
        </p:spPr>
        <p:txBody>
          <a:bodyPr/>
          <a:lstStyle/>
          <a:p>
            <a:endParaRPr lang="hr-HR"/>
          </a:p>
        </p:txBody>
      </p:sp>
      <p:sp>
        <p:nvSpPr>
          <p:cNvPr id="7" name="Rezervirano mjesto broja slajda 6"/>
          <p:cNvSpPr>
            <a:spLocks noGrp="1"/>
          </p:cNvSpPr>
          <p:nvPr>
            <p:ph type="sldNum" sz="quarter" idx="12"/>
          </p:nvPr>
        </p:nvSpPr>
        <p:spPr>
          <a:xfrm>
            <a:off x="7589520" y="6480969"/>
            <a:ext cx="502920" cy="301752"/>
          </a:xfrm>
        </p:spPr>
        <p:txBody>
          <a:bodyPr/>
          <a:lstStyle/>
          <a:p>
            <a:fld id="{912A933D-41BD-4644-B061-95113C26C3E6}"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a:xfrm>
            <a:off x="4791456" y="6480969"/>
            <a:ext cx="2130552" cy="301752"/>
          </a:xfrm>
        </p:spPr>
        <p:txBody>
          <a:bodyPr/>
          <a:lstStyle/>
          <a:p>
            <a:fld id="{4BD02DA6-00AE-427B-944A-1DCB9C52222E}" type="datetimeFigureOut">
              <a:rPr lang="sr-Latn-CS" smtClean="0"/>
              <a:pPr/>
              <a:t>9.9.2015</a:t>
            </a:fld>
            <a:endParaRPr lang="hr-HR"/>
          </a:p>
        </p:txBody>
      </p:sp>
      <p:sp>
        <p:nvSpPr>
          <p:cNvPr id="8" name="Rezervirano mjesto podnožja 7"/>
          <p:cNvSpPr>
            <a:spLocks noGrp="1"/>
          </p:cNvSpPr>
          <p:nvPr>
            <p:ph type="ftr" sz="quarter" idx="11"/>
          </p:nvPr>
        </p:nvSpPr>
        <p:spPr>
          <a:xfrm>
            <a:off x="457200" y="6480969"/>
            <a:ext cx="4261104" cy="301752"/>
          </a:xfrm>
        </p:spPr>
        <p:txBody>
          <a:bodyPr/>
          <a:lstStyle/>
          <a:p>
            <a:endParaRPr lang="hr-HR"/>
          </a:p>
        </p:txBody>
      </p:sp>
      <p:sp>
        <p:nvSpPr>
          <p:cNvPr id="9" name="Rezervirano mjesto broja slajda 8"/>
          <p:cNvSpPr>
            <a:spLocks noGrp="1"/>
          </p:cNvSpPr>
          <p:nvPr>
            <p:ph type="sldNum" sz="quarter" idx="12"/>
          </p:nvPr>
        </p:nvSpPr>
        <p:spPr>
          <a:xfrm>
            <a:off x="7589520" y="6483096"/>
            <a:ext cx="502920" cy="301752"/>
          </a:xfrm>
        </p:spPr>
        <p:txBody>
          <a:bodyPr/>
          <a:lstStyle>
            <a:lvl1pPr algn="ctr">
              <a:defRPr/>
            </a:lvl1pPr>
          </a:lstStyle>
          <a:p>
            <a:fld id="{912A933D-41BD-4644-B061-95113C26C3E6}"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b="0"/>
            </a:lvl1pPr>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p>
            <a:fld id="{4BD02DA6-00AE-427B-944A-1DCB9C52222E}" type="datetimeFigureOut">
              <a:rPr lang="sr-Latn-CS" smtClean="0"/>
              <a:pPr/>
              <a:t>9.9.2015</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912A933D-41BD-4644-B061-95113C26C3E6}"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a:xfrm>
            <a:off x="4791456" y="6480969"/>
            <a:ext cx="2133600" cy="301752"/>
          </a:xfrm>
        </p:spPr>
        <p:txBody>
          <a:bodyPr/>
          <a:lstStyle/>
          <a:p>
            <a:fld id="{4BD02DA6-00AE-427B-944A-1DCB9C52222E}" type="datetimeFigureOut">
              <a:rPr lang="sr-Latn-CS" smtClean="0"/>
              <a:pPr/>
              <a:t>9.9.2015</a:t>
            </a:fld>
            <a:endParaRPr lang="hr-HR"/>
          </a:p>
        </p:txBody>
      </p:sp>
      <p:sp>
        <p:nvSpPr>
          <p:cNvPr id="3" name="Rezervirano mjesto podnožja 2"/>
          <p:cNvSpPr>
            <a:spLocks noGrp="1"/>
          </p:cNvSpPr>
          <p:nvPr>
            <p:ph type="ftr" sz="quarter" idx="11"/>
          </p:nvPr>
        </p:nvSpPr>
        <p:spPr>
          <a:xfrm>
            <a:off x="457200" y="6481890"/>
            <a:ext cx="4260056" cy="300831"/>
          </a:xfrm>
        </p:spPr>
        <p:txBody>
          <a:bodyPr/>
          <a:lstStyle/>
          <a:p>
            <a:endParaRPr lang="hr-HR"/>
          </a:p>
        </p:txBody>
      </p:sp>
      <p:sp>
        <p:nvSpPr>
          <p:cNvPr id="4" name="Rezervirano mjesto broja slajda 3"/>
          <p:cNvSpPr>
            <a:spLocks noGrp="1"/>
          </p:cNvSpPr>
          <p:nvPr>
            <p:ph type="sldNum" sz="quarter" idx="12"/>
          </p:nvPr>
        </p:nvSpPr>
        <p:spPr>
          <a:xfrm>
            <a:off x="7589520" y="6480969"/>
            <a:ext cx="502920" cy="301752"/>
          </a:xfrm>
        </p:spPr>
        <p:txBody>
          <a:bodyPr/>
          <a:lstStyle/>
          <a:p>
            <a:fld id="{912A933D-41BD-4644-B061-95113C26C3E6}"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278976" y="6556248"/>
            <a:ext cx="2133600" cy="301752"/>
          </a:xfrm>
        </p:spPr>
        <p:txBody>
          <a:bodyPr/>
          <a:lstStyle>
            <a:lvl1pPr>
              <a:defRPr sz="900"/>
            </a:lvl1pPr>
          </a:lstStyle>
          <a:p>
            <a:fld id="{4BD02DA6-00AE-427B-944A-1DCB9C52222E}" type="datetimeFigureOut">
              <a:rPr lang="sr-Latn-CS" smtClean="0"/>
              <a:pPr/>
              <a:t>9.9.2015</a:t>
            </a:fld>
            <a:endParaRPr lang="hr-HR"/>
          </a:p>
        </p:txBody>
      </p:sp>
      <p:sp>
        <p:nvSpPr>
          <p:cNvPr id="6" name="Rezervirano mjesto podnožja 5"/>
          <p:cNvSpPr>
            <a:spLocks noGrp="1"/>
          </p:cNvSpPr>
          <p:nvPr>
            <p:ph type="ftr" sz="quarter" idx="11"/>
          </p:nvPr>
        </p:nvSpPr>
        <p:spPr>
          <a:xfrm>
            <a:off x="1135856" y="6556248"/>
            <a:ext cx="5143120" cy="301752"/>
          </a:xfrm>
        </p:spPr>
        <p:txBody>
          <a:bodyPr/>
          <a:lstStyle>
            <a:lvl1pPr>
              <a:defRPr sz="900"/>
            </a:lvl1pPr>
          </a:lstStyle>
          <a:p>
            <a:endParaRPr lang="hr-HR"/>
          </a:p>
        </p:txBody>
      </p:sp>
      <p:sp>
        <p:nvSpPr>
          <p:cNvPr id="7" name="Rezervirano mjesto broja slajda 6"/>
          <p:cNvSpPr>
            <a:spLocks noGrp="1"/>
          </p:cNvSpPr>
          <p:nvPr>
            <p:ph type="sldNum" sz="quarter" idx="12"/>
          </p:nvPr>
        </p:nvSpPr>
        <p:spPr>
          <a:xfrm>
            <a:off x="8410576" y="6556248"/>
            <a:ext cx="502920" cy="301752"/>
          </a:xfrm>
        </p:spPr>
        <p:txBody>
          <a:bodyPr/>
          <a:lstStyle>
            <a:lvl1pPr>
              <a:defRPr sz="900"/>
            </a:lvl1pPr>
          </a:lstStyle>
          <a:p>
            <a:fld id="{912A933D-41BD-4644-B061-95113C26C3E6}"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r-HR" smtClean="0"/>
              <a:t>Pritisnite ikonu za dodavanje slike</a:t>
            </a:r>
            <a:endParaRPr kumimoji="0" lang="en-US" dirty="0"/>
          </a:p>
        </p:txBody>
      </p:sp>
      <p:sp>
        <p:nvSpPr>
          <p:cNvPr id="4" name="Rezervirano mjesto teksta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a:xfrm>
            <a:off x="6108192" y="6556248"/>
            <a:ext cx="2103120" cy="301752"/>
          </a:xfrm>
        </p:spPr>
        <p:txBody>
          <a:bodyPr/>
          <a:lstStyle>
            <a:lvl1pPr>
              <a:defRPr sz="900"/>
            </a:lvl1pPr>
          </a:lstStyle>
          <a:p>
            <a:fld id="{4BD02DA6-00AE-427B-944A-1DCB9C52222E}" type="datetimeFigureOut">
              <a:rPr lang="sr-Latn-CS" smtClean="0"/>
              <a:pPr/>
              <a:t>9.9.2015</a:t>
            </a:fld>
            <a:endParaRPr lang="hr-HR"/>
          </a:p>
        </p:txBody>
      </p:sp>
      <p:sp>
        <p:nvSpPr>
          <p:cNvPr id="6" name="Rezervirano mjesto podnožja 5"/>
          <p:cNvSpPr>
            <a:spLocks noGrp="1"/>
          </p:cNvSpPr>
          <p:nvPr>
            <p:ph type="ftr" sz="quarter" idx="11"/>
          </p:nvPr>
        </p:nvSpPr>
        <p:spPr>
          <a:xfrm>
            <a:off x="1170432" y="6557169"/>
            <a:ext cx="4948072" cy="301752"/>
          </a:xfrm>
        </p:spPr>
        <p:txBody>
          <a:bodyPr/>
          <a:lstStyle>
            <a:lvl1pPr>
              <a:defRPr sz="900"/>
            </a:lvl1pPr>
          </a:lstStyle>
          <a:p>
            <a:endParaRPr lang="hr-HR"/>
          </a:p>
        </p:txBody>
      </p:sp>
      <p:sp>
        <p:nvSpPr>
          <p:cNvPr id="7" name="Rezervirano mjesto broja slajda 6"/>
          <p:cNvSpPr>
            <a:spLocks noGrp="1"/>
          </p:cNvSpPr>
          <p:nvPr>
            <p:ph type="sldNum" sz="quarter" idx="12"/>
          </p:nvPr>
        </p:nvSpPr>
        <p:spPr>
          <a:xfrm>
            <a:off x="8217192" y="6556248"/>
            <a:ext cx="365760" cy="301752"/>
          </a:xfrm>
        </p:spPr>
        <p:txBody>
          <a:bodyPr/>
          <a:lstStyle>
            <a:lvl1pPr algn="ctr">
              <a:defRPr sz="900"/>
            </a:lvl1pPr>
          </a:lstStyle>
          <a:p>
            <a:fld id="{912A933D-41BD-4644-B061-95113C26C3E6}"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Pravokutni trokut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Ravni poveznik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avni poveznik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Rezervirano mjesto naslova 21"/>
          <p:cNvSpPr>
            <a:spLocks noGrp="1"/>
          </p:cNvSpPr>
          <p:nvPr>
            <p:ph type="title"/>
          </p:nvPr>
        </p:nvSpPr>
        <p:spPr>
          <a:xfrm>
            <a:off x="457200" y="267494"/>
            <a:ext cx="8229600" cy="1399032"/>
          </a:xfrm>
          <a:prstGeom prst="rect">
            <a:avLst/>
          </a:prstGeom>
        </p:spPr>
        <p:txBody>
          <a:bodyPr vert="horz" anchor="ctr">
            <a:normAutofit/>
          </a:body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BD02DA6-00AE-427B-944A-1DCB9C52222E}" type="datetimeFigureOut">
              <a:rPr lang="sr-Latn-CS" smtClean="0"/>
              <a:pPr/>
              <a:t>9.9.2015</a:t>
            </a:fld>
            <a:endParaRPr lang="hr-HR"/>
          </a:p>
        </p:txBody>
      </p:sp>
      <p:sp>
        <p:nvSpPr>
          <p:cNvPr id="3" name="Rezervirano mjesto podnožja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r-HR"/>
          </a:p>
        </p:txBody>
      </p:sp>
      <p:sp>
        <p:nvSpPr>
          <p:cNvPr id="23" name="Rezervirano mjesto broja slajda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12A933D-41BD-4644-B061-95113C26C3E6}"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wikipedia.org/wiki/Dijagnoza" TargetMode="External"/><Relationship Id="rId2" Type="http://schemas.openxmlformats.org/officeDocument/2006/relationships/hyperlink" Target="http://hr.wikipedia.org/wiki/Terapij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0" y="214290"/>
            <a:ext cx="5072098" cy="725804"/>
          </a:xfrm>
        </p:spPr>
        <p:txBody>
          <a:bodyPr>
            <a:normAutofit fontScale="90000"/>
          </a:bodyPr>
          <a:lstStyle/>
          <a:p>
            <a:r>
              <a:rPr lang="hr-HR" dirty="0" smtClean="0">
                <a:solidFill>
                  <a:srgbClr val="FF0000"/>
                </a:solidFill>
              </a:rPr>
              <a:t>Povijest masaže</a:t>
            </a:r>
            <a:endParaRPr lang="hr-HR" dirty="0">
              <a:solidFill>
                <a:srgbClr val="FF0000"/>
              </a:solidFill>
            </a:endParaRPr>
          </a:p>
        </p:txBody>
      </p:sp>
      <p:sp>
        <p:nvSpPr>
          <p:cNvPr id="3" name="Podnaslov 2"/>
          <p:cNvSpPr>
            <a:spLocks noGrp="1"/>
          </p:cNvSpPr>
          <p:nvPr>
            <p:ph type="subTitle" idx="1"/>
          </p:nvPr>
        </p:nvSpPr>
        <p:spPr>
          <a:xfrm>
            <a:off x="500034" y="1214422"/>
            <a:ext cx="7858180" cy="5181726"/>
          </a:xfrm>
        </p:spPr>
        <p:txBody>
          <a:bodyPr>
            <a:normAutofit/>
          </a:bodyPr>
          <a:lstStyle/>
          <a:p>
            <a:r>
              <a:rPr lang="hr-HR" b="1" dirty="0" err="1" smtClean="0">
                <a:solidFill>
                  <a:srgbClr val="002060"/>
                </a:solidFill>
              </a:rPr>
              <a:t>Massare</a:t>
            </a:r>
            <a:r>
              <a:rPr lang="hr-HR" b="1" dirty="0" smtClean="0">
                <a:solidFill>
                  <a:srgbClr val="002060"/>
                </a:solidFill>
              </a:rPr>
              <a:t>, </a:t>
            </a:r>
            <a:r>
              <a:rPr lang="hr-HR" b="1" dirty="0" err="1" smtClean="0">
                <a:solidFill>
                  <a:srgbClr val="002060"/>
                </a:solidFill>
              </a:rPr>
              <a:t>lat</a:t>
            </a:r>
            <a:r>
              <a:rPr lang="hr-HR" b="1" dirty="0" smtClean="0">
                <a:solidFill>
                  <a:srgbClr val="002060"/>
                </a:solidFill>
              </a:rPr>
              <a:t>.= gnječiti</a:t>
            </a:r>
            <a:br>
              <a:rPr lang="hr-HR" b="1" dirty="0" smtClean="0">
                <a:solidFill>
                  <a:srgbClr val="002060"/>
                </a:solidFill>
              </a:rPr>
            </a:br>
            <a:r>
              <a:rPr lang="hr-HR" b="1" dirty="0" smtClean="0">
                <a:solidFill>
                  <a:srgbClr val="002060"/>
                </a:solidFill>
              </a:rPr>
              <a:t> arapski </a:t>
            </a:r>
            <a:r>
              <a:rPr lang="hr-HR" b="1" dirty="0" err="1" smtClean="0">
                <a:solidFill>
                  <a:srgbClr val="002060"/>
                </a:solidFill>
              </a:rPr>
              <a:t>massa</a:t>
            </a:r>
            <a:r>
              <a:rPr lang="hr-HR" b="1" dirty="0" smtClean="0">
                <a:solidFill>
                  <a:srgbClr val="002060"/>
                </a:solidFill>
              </a:rPr>
              <a:t>= dodir, </a:t>
            </a:r>
            <a:r>
              <a:rPr lang="hr-HR" b="1" dirty="0" err="1" smtClean="0">
                <a:solidFill>
                  <a:srgbClr val="002060"/>
                </a:solidFill>
              </a:rPr>
              <a:t>mas</a:t>
            </a:r>
            <a:r>
              <a:rPr lang="hr-HR" b="1" dirty="0" smtClean="0">
                <a:solidFill>
                  <a:srgbClr val="002060"/>
                </a:solidFill>
              </a:rPr>
              <a:t>= pritiskati</a:t>
            </a:r>
          </a:p>
          <a:p>
            <a:pPr algn="l">
              <a:buFont typeface="Arial" pitchFamily="34" charset="0"/>
              <a:buChar char="•"/>
            </a:pPr>
            <a:r>
              <a:rPr lang="hr-HR" b="1" dirty="0" smtClean="0">
                <a:solidFill>
                  <a:srgbClr val="002060"/>
                </a:solidFill>
              </a:rPr>
              <a:t> Masažu je moguće definirati kao primjenu sustavne manipulacije mekih tkiva u </a:t>
            </a:r>
            <a:r>
              <a:rPr lang="hr-HR" b="1" dirty="0" smtClean="0">
                <a:solidFill>
                  <a:srgbClr val="002060"/>
                </a:solidFill>
                <a:hlinkClick r:id="rId2" tooltip="Terapija"/>
              </a:rPr>
              <a:t>terapijske</a:t>
            </a:r>
            <a:r>
              <a:rPr lang="hr-HR" b="1" dirty="0" smtClean="0">
                <a:solidFill>
                  <a:srgbClr val="002060"/>
                </a:solidFill>
              </a:rPr>
              <a:t> svrhe. </a:t>
            </a:r>
          </a:p>
          <a:p>
            <a:pPr algn="l">
              <a:buFont typeface="Arial" pitchFamily="34" charset="0"/>
              <a:buChar char="•"/>
            </a:pPr>
            <a:r>
              <a:rPr lang="hr-HR" b="1" dirty="0" smtClean="0">
                <a:solidFill>
                  <a:srgbClr val="002060"/>
                </a:solidFill>
              </a:rPr>
              <a:t>Premda danas postoje različiti aparati za masažu ručna masaža je zasigurno najefikasnija metoda, jer uz terapijsku ima i </a:t>
            </a:r>
            <a:r>
              <a:rPr lang="hr-HR" b="1" dirty="0" smtClean="0">
                <a:solidFill>
                  <a:srgbClr val="002060"/>
                </a:solidFill>
                <a:hlinkClick r:id="rId3" tooltip="Dijagnoza"/>
              </a:rPr>
              <a:t>dijagnostičku</a:t>
            </a:r>
            <a:r>
              <a:rPr lang="hr-HR" b="1" dirty="0" smtClean="0">
                <a:solidFill>
                  <a:srgbClr val="002060"/>
                </a:solidFill>
              </a:rPr>
              <a:t> komponentu, k tomu psihološko značenje fizičkog kontakta kao modaliteta liječenja nije upitno. </a:t>
            </a:r>
          </a:p>
          <a:p>
            <a:pPr algn="l">
              <a:buFont typeface="Arial" pitchFamily="34" charset="0"/>
              <a:buChar char="•"/>
            </a:pPr>
            <a:endParaRPr lang="hr-HR" b="1" dirty="0" smtClean="0">
              <a:solidFill>
                <a:srgbClr val="002060"/>
              </a:solidFill>
            </a:endParaRPr>
          </a:p>
          <a:p>
            <a:pPr algn="l"/>
            <a:endParaRPr lang="hr-HR" b="1" dirty="0" smtClean="0">
              <a:solidFill>
                <a:srgbClr val="002060"/>
              </a:solidFill>
            </a:endParaRPr>
          </a:p>
          <a:p>
            <a:pPr algn="l"/>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vi-VN" b="1" dirty="0" smtClean="0"/>
              <a:t>Istočnjačka masaža</a:t>
            </a:r>
            <a:endParaRPr lang="hr-HR" dirty="0"/>
          </a:p>
        </p:txBody>
      </p:sp>
      <p:sp>
        <p:nvSpPr>
          <p:cNvPr id="3" name="Rezervirano mjesto sadržaja 2"/>
          <p:cNvSpPr>
            <a:spLocks noGrp="1"/>
          </p:cNvSpPr>
          <p:nvPr>
            <p:ph idx="1"/>
          </p:nvPr>
        </p:nvSpPr>
        <p:spPr>
          <a:xfrm>
            <a:off x="457200" y="1500174"/>
            <a:ext cx="8229600" cy="4954634"/>
          </a:xfrm>
        </p:spPr>
        <p:txBody>
          <a:bodyPr>
            <a:normAutofit fontScale="55000" lnSpcReduction="20000"/>
          </a:bodyPr>
          <a:lstStyle/>
          <a:p>
            <a:r>
              <a:rPr lang="vi-VN" dirty="0" smtClean="0"/>
              <a:t/>
            </a:r>
            <a:br>
              <a:rPr lang="vi-VN" dirty="0" smtClean="0"/>
            </a:br>
            <a:r>
              <a:rPr lang="vi-VN" dirty="0" smtClean="0"/>
              <a:t/>
            </a:r>
            <a:br>
              <a:rPr lang="vi-VN" dirty="0" smtClean="0"/>
            </a:br>
            <a:r>
              <a:rPr lang="vi-VN" dirty="0" smtClean="0"/>
              <a:t>Tijekom stoljeća, principi istočnjačke masaže su bili integralni dio kultura u kojima su se prakticirali. Principi evaluacije, dijagnoze i tretmana općenito nemaju temelja u konvencionalnoj zapadnjačkoj neurofiziologiji. </a:t>
            </a:r>
            <a:br>
              <a:rPr lang="vi-VN" dirty="0" smtClean="0"/>
            </a:br>
            <a:r>
              <a:rPr lang="vi-VN" dirty="0" smtClean="0"/>
              <a:t/>
            </a:r>
            <a:br>
              <a:rPr lang="vi-VN" dirty="0" smtClean="0"/>
            </a:br>
            <a:r>
              <a:rPr lang="vi-VN" dirty="0" smtClean="0"/>
              <a:t>Istočnjačka masaža uključuje, među ostalim, Shiatsu (npr. japanski sustav baziran na tradicionalnoj kineskoj teoriji meridijana sa principima zapadnjačke znanosti). Teorija Shiatsua je bazirana na sustavu 12 tradicionalnih kineskih meridijana (npr. glavnih kanala) u tijelu u kojima cirkulira energija životne sile, ili Chi. Akupresurne točke smještene duž tog kanala omogućuju pristup tim kanalima. Akupresura primjenjuje silu masaže pretežno preko pritisaka prstiju na iste točke koje se tretiraju akupunkturnim iglama. Vjeruje se da disbalans energije uzduž meridijana uzrokuje bolesti i da se može ispraviti lokaliziranim pritiscima prstiju. </a:t>
            </a:r>
            <a:br>
              <a:rPr lang="vi-VN" dirty="0" smtClean="0"/>
            </a:br>
            <a:r>
              <a:rPr lang="vi-VN" dirty="0" smtClean="0"/>
              <a:t/>
            </a:r>
            <a:br>
              <a:rPr lang="vi-VN" dirty="0" smtClean="0"/>
            </a:br>
            <a:r>
              <a:rPr lang="vi-VN" dirty="0" smtClean="0"/>
              <a:t>Refleksologija i terapijski sistemi masaže uške dijele iste koncepte meridijana kao i Shiatsu. Kod ovih pristupa se vjeruje da se na ekstremitetima nalaze prikazi cijelog tijela (slično kao homunkulusi u mozgu). Stopala (u refleksologiji) i uho (u aurikuloterapiju) su mapirani do detalja. </a:t>
            </a:r>
            <a:br>
              <a:rPr lang="vi-VN" dirty="0" smtClean="0"/>
            </a:br>
            <a:r>
              <a:rPr lang="vi-VN" dirty="0" smtClean="0"/>
              <a:t/>
            </a:r>
            <a:br>
              <a:rPr lang="vi-VN" dirty="0" smtClean="0"/>
            </a:br>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t/>
            </a:r>
            <a:br>
              <a:rPr lang="hr-HR" dirty="0" smtClean="0"/>
            </a:br>
            <a:endParaRPr lang="hr-HR" dirty="0"/>
          </a:p>
        </p:txBody>
      </p:sp>
      <p:sp>
        <p:nvSpPr>
          <p:cNvPr id="3" name="Rezervirano mjesto sadržaja 2"/>
          <p:cNvSpPr>
            <a:spLocks noGrp="1"/>
          </p:cNvSpPr>
          <p:nvPr>
            <p:ph idx="1"/>
          </p:nvPr>
        </p:nvSpPr>
        <p:spPr>
          <a:xfrm>
            <a:off x="457200" y="285728"/>
            <a:ext cx="8229600" cy="6169080"/>
          </a:xfrm>
        </p:spPr>
        <p:txBody>
          <a:bodyPr>
            <a:normAutofit/>
          </a:bodyPr>
          <a:lstStyle/>
          <a:p>
            <a:r>
              <a:rPr lang="hr-HR" dirty="0" smtClean="0"/>
              <a:t>Riječ “</a:t>
            </a:r>
            <a:r>
              <a:rPr lang="hr-HR" dirty="0" err="1" smtClean="0"/>
              <a:t>massage</a:t>
            </a:r>
            <a:r>
              <a:rPr lang="hr-HR" dirty="0" smtClean="0"/>
              <a:t>” upotrjebljena je prvi put u francuskoj literaturi, a upotrijebio ju je </a:t>
            </a:r>
            <a:r>
              <a:rPr lang="hr-HR" dirty="0" err="1" smtClean="0"/>
              <a:t>Lepage</a:t>
            </a:r>
            <a:r>
              <a:rPr lang="hr-HR" dirty="0" smtClean="0"/>
              <a:t> 1813.</a:t>
            </a:r>
          </a:p>
          <a:p>
            <a:r>
              <a:rPr lang="hr-HR" dirty="0" smtClean="0"/>
              <a:t>Masaža predstavlja jedan od najstarijih načina liječenja.</a:t>
            </a:r>
          </a:p>
          <a:p>
            <a:r>
              <a:rPr lang="hr-HR" dirty="0" smtClean="0"/>
              <a:t>Čovjek je od pradavnih vremena instinktivno trljao bolne i otečene dijelove tijela.</a:t>
            </a:r>
          </a:p>
          <a:p>
            <a:r>
              <a:rPr lang="hr-HR" dirty="0" smtClean="0"/>
              <a:t>Podaci o masaži kao o sredstvu liječenja prvi put se pojavljuju otprilike 3000 godina prije n. e. kod istočnih kultura, prije svega u Kini , zatim Japanu, te Indiji, Egiptu,…</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28604"/>
            <a:ext cx="8229600" cy="6026204"/>
          </a:xfrm>
        </p:spPr>
        <p:txBody>
          <a:bodyPr>
            <a:normAutofit lnSpcReduction="10000"/>
          </a:bodyPr>
          <a:lstStyle/>
          <a:p>
            <a:r>
              <a:rPr lang="hr-HR" dirty="0" smtClean="0"/>
              <a:t>Liječnicima u staroj Grčkoj i Rimu masaža je bila jedna od glavnih načina liječenja i otklanjanja boli.</a:t>
            </a:r>
          </a:p>
          <a:p>
            <a:r>
              <a:rPr lang="hr-HR" dirty="0" smtClean="0"/>
              <a:t>Tada znameniti liječnici Hipokrat (“trljanje može učvrstiti zglob koji je prelabav i olabaviti zglob koji je </a:t>
            </a:r>
            <a:r>
              <a:rPr lang="hr-HR" dirty="0" err="1" smtClean="0"/>
              <a:t>prekrut</a:t>
            </a:r>
            <a:r>
              <a:rPr lang="hr-HR" dirty="0" smtClean="0"/>
              <a:t>”) i Galen preporučili su masažu kao metodu liječenja.</a:t>
            </a:r>
          </a:p>
          <a:p>
            <a:r>
              <a:rPr lang="hr-HR" dirty="0" smtClean="0"/>
              <a:t>Rimskog znanstvenika </a:t>
            </a:r>
            <a:r>
              <a:rPr lang="hr-HR" dirty="0" err="1" smtClean="0"/>
              <a:t>Plinija</a:t>
            </a:r>
            <a:r>
              <a:rPr lang="hr-HR" dirty="0" smtClean="0"/>
              <a:t> liječilo se trljanjem da bi olakšali astmu, a Juliju Cezaru pritiscima po cijelom tijelu olakšavalo se glavobolje i neuralgije.</a:t>
            </a:r>
          </a:p>
          <a:p>
            <a:r>
              <a:rPr lang="hr-HR" dirty="0" smtClean="0"/>
              <a:t>Prvi zapis o sportskoj masaži nalazimo kod Rimljanina </a:t>
            </a:r>
            <a:r>
              <a:rPr lang="hr-HR" dirty="0" err="1" smtClean="0"/>
              <a:t>Oribasiusa</a:t>
            </a:r>
            <a:r>
              <a:rPr lang="hr-HR" dirty="0" smtClean="0"/>
              <a:t> (4. st.).</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dirty="0"/>
          </a:p>
        </p:txBody>
      </p:sp>
      <p:pic>
        <p:nvPicPr>
          <p:cNvPr id="1026" name="Picture 2" descr="http://www.zadruga-relax.hr/images/roman.png"/>
          <p:cNvPicPr>
            <a:picLocks noChangeAspect="1" noChangeArrowheads="1"/>
          </p:cNvPicPr>
          <p:nvPr/>
        </p:nvPicPr>
        <p:blipFill>
          <a:blip r:embed="rId2"/>
          <a:srcRect/>
          <a:stretch>
            <a:fillRect/>
          </a:stretch>
        </p:blipFill>
        <p:spPr bwMode="auto">
          <a:xfrm>
            <a:off x="1857356" y="2214554"/>
            <a:ext cx="4181475" cy="25336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00034" y="357166"/>
            <a:ext cx="8229600" cy="6097642"/>
          </a:xfrm>
        </p:spPr>
        <p:txBody>
          <a:bodyPr>
            <a:normAutofit lnSpcReduction="10000"/>
          </a:bodyPr>
          <a:lstStyle/>
          <a:p>
            <a:r>
              <a:rPr lang="hr-HR" dirty="0" smtClean="0"/>
              <a:t>Nakon pada Rimskog carstva, u 5. st., medicina je u Europi vrlo slabo napredovala, pa je na Arapima bilo da prouče i razviju učenje klasičnog dijela svijeta.</a:t>
            </a:r>
          </a:p>
          <a:p>
            <a:r>
              <a:rPr lang="hr-HR" dirty="0" smtClean="0"/>
              <a:t>Avicena je u svom Kanonu zabilježio da je cilj masaže da rasprši istrošene tvari u mišićima, koje nisu izbačene vježbama. (11. st.) </a:t>
            </a:r>
          </a:p>
          <a:p>
            <a:r>
              <a:rPr lang="hr-HR" dirty="0" smtClean="0"/>
              <a:t>U srednjem vijeku u Europi se masaža vrlo malo spominje.</a:t>
            </a:r>
          </a:p>
          <a:p>
            <a:r>
              <a:rPr lang="hr-HR" dirty="0"/>
              <a:t>Z</a:t>
            </a:r>
            <a:r>
              <a:rPr lang="hr-HR" dirty="0" smtClean="0"/>
              <a:t>animanje za nju ponovno oživljava u 16. st. ponajviše utjecajem francuskog liječnika </a:t>
            </a:r>
            <a:r>
              <a:rPr lang="hr-HR" dirty="0" err="1" smtClean="0"/>
              <a:t>Ambroisea</a:t>
            </a:r>
            <a:r>
              <a:rPr lang="hr-HR" dirty="0" smtClean="0"/>
              <a:t> </a:t>
            </a:r>
            <a:r>
              <a:rPr lang="hr-HR" dirty="0" err="1" smtClean="0"/>
              <a:t>Paréa</a:t>
            </a:r>
            <a:r>
              <a:rPr lang="hr-HR" dirty="0" smtClean="0"/>
              <a:t>.</a:t>
            </a:r>
            <a:endParaRPr lang="hr-H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285728"/>
            <a:ext cx="8229600" cy="6169080"/>
          </a:xfrm>
        </p:spPr>
        <p:txBody>
          <a:bodyPr>
            <a:normAutofit fontScale="92500" lnSpcReduction="10000"/>
          </a:bodyPr>
          <a:lstStyle/>
          <a:p>
            <a:r>
              <a:rPr lang="hr-HR" dirty="0" smtClean="0"/>
              <a:t>Osnivač moderne masaže i kineziterapije je Šveđanin </a:t>
            </a:r>
            <a:r>
              <a:rPr lang="hr-HR" dirty="0" err="1" smtClean="0"/>
              <a:t>Per</a:t>
            </a:r>
            <a:r>
              <a:rPr lang="hr-HR" dirty="0" smtClean="0"/>
              <a:t> Henrik </a:t>
            </a:r>
            <a:r>
              <a:rPr lang="hr-HR" dirty="0" err="1" smtClean="0"/>
              <a:t>Ling</a:t>
            </a:r>
            <a:r>
              <a:rPr lang="hr-HR" dirty="0" smtClean="0"/>
              <a:t> koji je u 18. stoljeću živio u Stockholmu</a:t>
            </a:r>
          </a:p>
          <a:p>
            <a:r>
              <a:rPr lang="hr-HR" dirty="0" smtClean="0"/>
              <a:t>Tijekom 19. st. njegovi su učenici razvili modernu masažu i medicinsku gimnastiku.</a:t>
            </a:r>
          </a:p>
          <a:p>
            <a:r>
              <a:rPr lang="hr-HR" dirty="0" smtClean="0"/>
              <a:t>Masaža je prvi put uvedena u nastavni plan i program  1813. g. u Stockholmu.</a:t>
            </a:r>
          </a:p>
          <a:p>
            <a:r>
              <a:rPr lang="hr-HR" dirty="0" smtClean="0"/>
              <a:t>Za razvoj masaže u srednjoj Europi zaslužan je Nizozemac </a:t>
            </a:r>
            <a:r>
              <a:rPr lang="hr-HR" dirty="0" err="1" smtClean="0"/>
              <a:t>Mezger</a:t>
            </a:r>
            <a:r>
              <a:rPr lang="hr-HR" dirty="0" smtClean="0"/>
              <a:t>. – </a:t>
            </a:r>
            <a:r>
              <a:rPr lang="hr-HR" dirty="0" err="1" smtClean="0"/>
              <a:t>Von</a:t>
            </a:r>
            <a:r>
              <a:rPr lang="hr-HR" dirty="0" smtClean="0"/>
              <a:t> </a:t>
            </a:r>
            <a:r>
              <a:rPr lang="hr-HR" dirty="0" err="1" smtClean="0"/>
              <a:t>Mosengeil</a:t>
            </a:r>
            <a:r>
              <a:rPr lang="hr-HR" dirty="0" smtClean="0"/>
              <a:t> je prvi opisao </a:t>
            </a:r>
            <a:r>
              <a:rPr lang="hr-HR" dirty="0" err="1" smtClean="0"/>
              <a:t>Mezgerove</a:t>
            </a:r>
            <a:r>
              <a:rPr lang="hr-HR" dirty="0" smtClean="0"/>
              <a:t> pokrete i nazvao iz francuskim imenima.</a:t>
            </a:r>
          </a:p>
          <a:p>
            <a:r>
              <a:rPr lang="hr-HR" dirty="0" smtClean="0"/>
              <a:t>Na našim prostorima masaža je tek nakon drugog svjetskog rata postala obavezan predmet u medicinskim školama. </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zervirano mjesto sadržaja 7"/>
          <p:cNvSpPr>
            <a:spLocks noGrp="1"/>
          </p:cNvSpPr>
          <p:nvPr>
            <p:ph idx="1"/>
          </p:nvPr>
        </p:nvSpPr>
        <p:spPr>
          <a:xfrm>
            <a:off x="357158" y="928670"/>
            <a:ext cx="8229600" cy="4572000"/>
          </a:xfrm>
        </p:spPr>
        <p:txBody>
          <a:bodyPr/>
          <a:lstStyle/>
          <a:p>
            <a:r>
              <a:rPr lang="hr-HR" dirty="0" smtClean="0"/>
              <a:t>U Hrvatskoj je za razvoj masaže u medicinskoj rehabilitaciji, kao i sustavno obrazovanje stručnih kadrova iz tog područja zaslužna Vjera </a:t>
            </a:r>
            <a:r>
              <a:rPr lang="hr-HR" dirty="0" err="1" smtClean="0"/>
              <a:t>Juvan</a:t>
            </a:r>
            <a:r>
              <a:rPr lang="hr-HR" dirty="0" smtClean="0"/>
              <a:t>, koja osim klasične masaže uvodi u obrazovanje i ostale </a:t>
            </a:r>
            <a:r>
              <a:rPr lang="hr-HR" dirty="0" err="1" smtClean="0"/>
              <a:t>masažne</a:t>
            </a:r>
            <a:r>
              <a:rPr lang="hr-HR" dirty="0" smtClean="0"/>
              <a:t> tehnike.</a:t>
            </a:r>
          </a:p>
          <a:p>
            <a:pPr>
              <a:buNone/>
            </a:pPr>
            <a:r>
              <a:rPr lang="hr-HR" dirty="0" smtClean="0"/>
              <a:t> </a:t>
            </a:r>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Picture 4" descr="C:\Users\Korisnik\Documents\masaža 2.c\povijest_masaze_01.jpg"/>
          <p:cNvPicPr>
            <a:picLocks noGrp="1" noChangeAspect="1" noChangeArrowheads="1"/>
          </p:cNvPicPr>
          <p:nvPr>
            <p:ph idx="1"/>
          </p:nvPr>
        </p:nvPicPr>
        <p:blipFill>
          <a:blip r:embed="rId2" cstate="print"/>
          <a:stretch>
            <a:fillRect/>
          </a:stretch>
        </p:blipFill>
        <p:spPr bwMode="auto">
          <a:xfrm>
            <a:off x="476250" y="2063750"/>
            <a:ext cx="8191500" cy="42100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isnik\Documents\masaža 2.c\ju53uf2t0sjetkinjvxie1361zi5m0-org.jpg"/>
          <p:cNvPicPr>
            <a:picLocks noGrp="1" noChangeAspect="1" noChangeArrowheads="1"/>
          </p:cNvPicPr>
          <p:nvPr>
            <p:ph idx="1"/>
          </p:nvPr>
        </p:nvPicPr>
        <p:blipFill>
          <a:blip r:embed="rId2" cstate="print"/>
          <a:stretch>
            <a:fillRect/>
          </a:stretch>
        </p:blipFill>
        <p:spPr bwMode="auto">
          <a:xfrm>
            <a:off x="611560" y="3645024"/>
            <a:ext cx="3429000" cy="2571750"/>
          </a:xfrm>
          <a:prstGeom prst="rect">
            <a:avLst/>
          </a:prstGeom>
          <a:noFill/>
        </p:spPr>
      </p:pic>
      <p:pic>
        <p:nvPicPr>
          <p:cNvPr id="1027" name="Picture 3" descr="C:\Users\Korisnik\Documents\masaža 2.c\masaza-ledja-kozmetika.jpg"/>
          <p:cNvPicPr>
            <a:picLocks noChangeAspect="1" noChangeArrowheads="1"/>
          </p:cNvPicPr>
          <p:nvPr/>
        </p:nvPicPr>
        <p:blipFill>
          <a:blip r:embed="rId3" cstate="print"/>
          <a:srcRect/>
          <a:stretch>
            <a:fillRect/>
          </a:stretch>
        </p:blipFill>
        <p:spPr bwMode="auto">
          <a:xfrm>
            <a:off x="6804248" y="1628800"/>
            <a:ext cx="1925646" cy="1498608"/>
          </a:xfrm>
          <a:prstGeom prst="rect">
            <a:avLst/>
          </a:prstGeom>
          <a:noFill/>
        </p:spPr>
      </p:pic>
      <p:pic>
        <p:nvPicPr>
          <p:cNvPr id="1029" name="Picture 5" descr="C:\Users\Korisnik\Documents\masaža 2.c\terapijska-tajlandska-masaza-opusta-podize-imunitet-slika-106501.jpg"/>
          <p:cNvPicPr>
            <a:picLocks noChangeAspect="1" noChangeArrowheads="1"/>
          </p:cNvPicPr>
          <p:nvPr/>
        </p:nvPicPr>
        <p:blipFill>
          <a:blip r:embed="rId4" cstate="print"/>
          <a:srcRect/>
          <a:stretch>
            <a:fillRect/>
          </a:stretch>
        </p:blipFill>
        <p:spPr bwMode="auto">
          <a:xfrm>
            <a:off x="1357290" y="928670"/>
            <a:ext cx="4354178" cy="236758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duševljenje">
  <a:themeElements>
    <a:clrScheme name="Tij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klasičn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duševljenj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137</TotalTime>
  <Words>385</Words>
  <Application>Microsoft Office PowerPoint</Application>
  <PresentationFormat>Prikaz na zaslonu (4:3)</PresentationFormat>
  <Paragraphs>27</Paragraphs>
  <Slides>11</Slides>
  <Notes>0</Notes>
  <HiddenSlides>0</HiddenSlides>
  <MMClips>0</MMClips>
  <ScaleCrop>false</ScaleCrop>
  <HeadingPairs>
    <vt:vector size="4" baseType="variant">
      <vt:variant>
        <vt:lpstr>Tema</vt:lpstr>
      </vt:variant>
      <vt:variant>
        <vt:i4>1</vt:i4>
      </vt:variant>
      <vt:variant>
        <vt:lpstr>Naslovi slajdova</vt:lpstr>
      </vt:variant>
      <vt:variant>
        <vt:i4>11</vt:i4>
      </vt:variant>
    </vt:vector>
  </HeadingPairs>
  <TitlesOfParts>
    <vt:vector size="12" baseType="lpstr">
      <vt:lpstr>Oduševljenje</vt:lpstr>
      <vt:lpstr>Povijest masaže</vt:lpstr>
      <vt:lpstr> </vt:lpstr>
      <vt:lpstr>Slajd 3</vt:lpstr>
      <vt:lpstr>Slajd 4</vt:lpstr>
      <vt:lpstr>Slajd 5</vt:lpstr>
      <vt:lpstr>Slajd 6</vt:lpstr>
      <vt:lpstr>Slajd 7</vt:lpstr>
      <vt:lpstr>Slajd 8</vt:lpstr>
      <vt:lpstr>Slajd 9</vt:lpstr>
      <vt:lpstr>Istočnjačka masaža</vt:lpstr>
      <vt:lpstr>Slajd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Povijest masaže</dc:title>
  <dc:creator>Korisnik</dc:creator>
  <cp:lastModifiedBy>PC</cp:lastModifiedBy>
  <cp:revision>17</cp:revision>
  <dcterms:created xsi:type="dcterms:W3CDTF">2010-09-07T19:06:35Z</dcterms:created>
  <dcterms:modified xsi:type="dcterms:W3CDTF">2015-09-09T17:46:19Z</dcterms:modified>
</cp:coreProperties>
</file>