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80" r:id="rId21"/>
    <p:sldId id="278" r:id="rId22"/>
    <p:sldId id="281" r:id="rId23"/>
    <p:sldId id="282" r:id="rId24"/>
    <p:sldId id="285" r:id="rId25"/>
    <p:sldId id="283"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913D7-D6E3-4C15-B062-973DD9B33998}" type="datetimeFigureOut">
              <a:rPr lang="sr-Latn-CS" smtClean="0"/>
              <a:t>12.3.2019.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4A612-C789-4FC5-9803-718DBAADF24C}"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CD14A612-C789-4FC5-9803-718DBAADF24C}" type="slidenum">
              <a:rPr lang="hr-HR" smtClean="0"/>
              <a:t>21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7284A72-FED0-4551-B51E-DE0268F2670F}" type="datetimeFigureOut">
              <a:rPr lang="sr-Latn-CS" smtClean="0"/>
              <a:t>12.3.2019.</a:t>
            </a:fld>
            <a:endParaRPr lang="hr-HR"/>
          </a:p>
        </p:txBody>
      </p:sp>
      <p:sp>
        <p:nvSpPr>
          <p:cNvPr id="17" name="Footer Placeholder 16"/>
          <p:cNvSpPr>
            <a:spLocks noGrp="1"/>
          </p:cNvSpPr>
          <p:nvPr>
            <p:ph type="ftr" sz="quarter" idx="11"/>
          </p:nvPr>
        </p:nvSpPr>
        <p:spPr/>
        <p:txBody>
          <a:bodyPr/>
          <a:lstStyle/>
          <a:p>
            <a:endParaRPr lang="hr-H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0CADE0-85F1-4809-83CC-294A5272D5CC}" type="slidenum">
              <a:rPr lang="hr-HR" smtClean="0"/>
              <a:t>‹#›</a:t>
            </a:fld>
            <a:endParaRPr lang="hr-H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84A72-FED0-4551-B51E-DE0268F2670F}" type="datetimeFigureOut">
              <a:rPr lang="sr-Latn-CS" smtClean="0"/>
              <a:t>12.3.2019.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70CADE0-85F1-4809-83CC-294A5272D5CC}"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70CADE0-85F1-4809-83CC-294A5272D5CC}" type="slidenum">
              <a:rPr lang="hr-HR" smtClean="0"/>
              <a:t>‹#›</a:t>
            </a:fld>
            <a:endParaRPr lang="hr-H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284A72-FED0-4551-B51E-DE0268F2670F}" type="datetimeFigureOut">
              <a:rPr lang="sr-Latn-CS" smtClean="0"/>
              <a:t>12.3.2019.</a:t>
            </a:fld>
            <a:endParaRPr lang="hr-HR"/>
          </a:p>
        </p:txBody>
      </p:sp>
      <p:sp>
        <p:nvSpPr>
          <p:cNvPr id="5" name="Footer Placeholder 4"/>
          <p:cNvSpPr>
            <a:spLocks noGrp="1"/>
          </p:cNvSpPr>
          <p:nvPr>
            <p:ph type="ftr" sz="quarter" idx="11"/>
          </p:nvPr>
        </p:nvSpPr>
        <p:spPr/>
        <p:txBody>
          <a:bodyPr/>
          <a:lstStyle/>
          <a:p>
            <a:endParaRPr lang="hr-H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7284A72-FED0-4551-B51E-DE0268F2670F}" type="datetimeFigureOut">
              <a:rPr lang="sr-Latn-CS" smtClean="0"/>
              <a:t>12.3.2019.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4361688" y="1026372"/>
            <a:ext cx="457200" cy="441325"/>
          </a:xfrm>
        </p:spPr>
        <p:txBody>
          <a:bodyPr/>
          <a:lstStyle/>
          <a:p>
            <a:fld id="{570CADE0-85F1-4809-83CC-294A5272D5CC}" type="slidenum">
              <a:rPr lang="hr-HR" smtClean="0"/>
              <a:t>‹#›</a:t>
            </a:fld>
            <a:endParaRPr lang="hr-H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hr-HR"/>
          </a:p>
        </p:txBody>
      </p:sp>
      <p:sp>
        <p:nvSpPr>
          <p:cNvPr id="4" name="Date Placeholder 3"/>
          <p:cNvSpPr>
            <a:spLocks noGrp="1"/>
          </p:cNvSpPr>
          <p:nvPr>
            <p:ph type="dt" sz="half" idx="10"/>
          </p:nvPr>
        </p:nvSpPr>
        <p:spPr/>
        <p:txBody>
          <a:bodyPr/>
          <a:lstStyle/>
          <a:p>
            <a:fld id="{97284A72-FED0-4551-B51E-DE0268F2670F}" type="datetimeFigureOut">
              <a:rPr lang="sr-Latn-CS" smtClean="0"/>
              <a:t>12.3.2019.</a:t>
            </a:fld>
            <a:endParaRPr lang="hr-H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0CADE0-85F1-4809-83CC-294A5272D5CC}" type="slidenum">
              <a:rPr lang="hr-HR" smtClean="0"/>
              <a:t>‹#›</a:t>
            </a:fld>
            <a:endParaRPr lang="hr-H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7284A72-FED0-4551-B51E-DE0268F2670F}" type="datetimeFigureOut">
              <a:rPr lang="sr-Latn-CS" smtClean="0"/>
              <a:t>12.3.2019.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70CADE0-85F1-4809-83CC-294A5272D5CC}" type="slidenum">
              <a:rPr lang="hr-HR" smtClean="0"/>
              <a:t>‹#›</a:t>
            </a:fld>
            <a:endParaRPr lang="hr-H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7284A72-FED0-4551-B51E-DE0268F2670F}" type="datetimeFigureOut">
              <a:rPr lang="sr-Latn-CS" smtClean="0"/>
              <a:t>12.3.2019.</a:t>
            </a:fld>
            <a:endParaRPr lang="hr-HR"/>
          </a:p>
        </p:txBody>
      </p:sp>
      <p:sp>
        <p:nvSpPr>
          <p:cNvPr id="8" name="Footer Placeholder 7"/>
          <p:cNvSpPr>
            <a:spLocks noGrp="1"/>
          </p:cNvSpPr>
          <p:nvPr>
            <p:ph type="ftr" sz="quarter" idx="11"/>
          </p:nvPr>
        </p:nvSpPr>
        <p:spPr>
          <a:xfrm>
            <a:off x="304800" y="6409944"/>
            <a:ext cx="3581400" cy="365760"/>
          </a:xfrm>
        </p:spPr>
        <p:txBody>
          <a:bodyPr/>
          <a:lstStyle/>
          <a:p>
            <a:endParaRPr lang="hr-H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70CADE0-85F1-4809-83CC-294A5272D5CC}" type="slidenum">
              <a:rPr lang="hr-HR" smtClean="0"/>
              <a:t>‹#›</a:t>
            </a:fld>
            <a:endParaRPr lang="hr-H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284A72-FED0-4551-B51E-DE0268F2670F}" type="datetimeFigureOut">
              <a:rPr lang="sr-Latn-CS" smtClean="0"/>
              <a:t>12.3.2019.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a:xfrm>
            <a:off x="4343400" y="1036020"/>
            <a:ext cx="457200" cy="441325"/>
          </a:xfrm>
        </p:spPr>
        <p:txBody>
          <a:bodyPr/>
          <a:lstStyle/>
          <a:p>
            <a:fld id="{570CADE0-85F1-4809-83CC-294A5272D5CC}"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7284A72-FED0-4551-B51E-DE0268F2670F}" type="datetimeFigureOut">
              <a:rPr lang="sr-Latn-CS" smtClean="0"/>
              <a:t>12.3.2019.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0CADE0-85F1-4809-83CC-294A5272D5CC}"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0CADE0-85F1-4809-83CC-294A5272D5CC}" type="slidenum">
              <a:rPr lang="hr-HR" smtClean="0"/>
              <a:t>‹#›</a:t>
            </a:fld>
            <a:endParaRPr lang="hr-H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7284A72-FED0-4551-B51E-DE0268F2670F}" type="datetimeFigureOut">
              <a:rPr lang="sr-Latn-CS" smtClean="0"/>
              <a:t>12.3.2019.</a:t>
            </a:fld>
            <a:endParaRPr lang="hr-HR"/>
          </a:p>
        </p:txBody>
      </p:sp>
      <p:sp>
        <p:nvSpPr>
          <p:cNvPr id="6" name="Footer Placeholder 5"/>
          <p:cNvSpPr>
            <a:spLocks noGrp="1"/>
          </p:cNvSpPr>
          <p:nvPr>
            <p:ph type="ftr" sz="quarter" idx="11"/>
          </p:nvPr>
        </p:nvSpPr>
        <p:spPr>
          <a:xfrm>
            <a:off x="301752" y="6410848"/>
            <a:ext cx="3383280" cy="365760"/>
          </a:xfrm>
        </p:spPr>
        <p:txBody>
          <a:bodyPr/>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70CADE0-85F1-4809-83CC-294A5272D5CC}" type="slidenum">
              <a:rPr lang="hr-HR" smtClean="0"/>
              <a:t>‹#›</a:t>
            </a:fld>
            <a:endParaRPr lang="hr-H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7284A72-FED0-4551-B51E-DE0268F2670F}" type="datetimeFigureOut">
              <a:rPr lang="sr-Latn-CS" smtClean="0"/>
              <a:t>12.3.2019.</a:t>
            </a:fld>
            <a:endParaRPr lang="hr-HR"/>
          </a:p>
        </p:txBody>
      </p:sp>
      <p:sp>
        <p:nvSpPr>
          <p:cNvPr id="6" name="Footer Placeholder 5"/>
          <p:cNvSpPr>
            <a:spLocks noGrp="1"/>
          </p:cNvSpPr>
          <p:nvPr>
            <p:ph type="ftr" sz="quarter" idx="11"/>
          </p:nvPr>
        </p:nvSpPr>
        <p:spPr>
          <a:xfrm>
            <a:off x="301752" y="6410848"/>
            <a:ext cx="3584448" cy="365760"/>
          </a:xfrm>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284A72-FED0-4551-B51E-DE0268F2670F}" type="datetimeFigureOut">
              <a:rPr lang="sr-Latn-CS" smtClean="0"/>
              <a:t>12.3.2019.</a:t>
            </a:fld>
            <a:endParaRPr lang="hr-H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r-H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0CADE0-85F1-4809-83CC-294A5272D5CC}" type="slidenum">
              <a:rPr lang="hr-HR" smtClean="0"/>
              <a:t>‹#›</a:t>
            </a:fld>
            <a:endParaRPr lang="hr-H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hzjz.hr/wp-content/uploads/2013/11/Bilten_invalidi_2011.pdf%20/%2030.6.2016"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714884"/>
            <a:ext cx="6400800" cy="923916"/>
          </a:xfrm>
        </p:spPr>
        <p:txBody>
          <a:bodyPr>
            <a:normAutofit/>
          </a:bodyPr>
          <a:lstStyle/>
          <a:p>
            <a:r>
              <a:rPr lang="hr-HR" dirty="0" smtClean="0"/>
              <a:t>Pripremio: Hrvoje Petrović, bacc.physioth.</a:t>
            </a:r>
          </a:p>
          <a:p>
            <a:endParaRPr lang="hr-HR" dirty="0"/>
          </a:p>
        </p:txBody>
      </p:sp>
      <p:sp>
        <p:nvSpPr>
          <p:cNvPr id="2" name="Title 1"/>
          <p:cNvSpPr>
            <a:spLocks noGrp="1"/>
          </p:cNvSpPr>
          <p:nvPr>
            <p:ph type="ctrTitle"/>
          </p:nvPr>
        </p:nvSpPr>
        <p:spPr>
          <a:xfrm>
            <a:off x="714348" y="3429000"/>
            <a:ext cx="7772400" cy="1000132"/>
          </a:xfrm>
        </p:spPr>
        <p:txBody>
          <a:bodyPr>
            <a:normAutofit fontScale="90000"/>
          </a:bodyPr>
          <a:lstStyle/>
          <a:p>
            <a:r>
              <a:rPr lang="hr-HR" b="1" dirty="0"/>
              <a:t>SPORT OSOBA S INVALIDITETOM </a:t>
            </a:r>
            <a:endParaRPr lang="hr-HR" dirty="0"/>
          </a:p>
        </p:txBody>
      </p:sp>
      <p:pic>
        <p:nvPicPr>
          <p:cNvPr id="2050" name="Picture 2"/>
          <p:cNvPicPr>
            <a:picLocks noChangeAspect="1" noChangeArrowheads="1"/>
          </p:cNvPicPr>
          <p:nvPr/>
        </p:nvPicPr>
        <p:blipFill>
          <a:blip r:embed="rId2"/>
          <a:srcRect/>
          <a:stretch>
            <a:fillRect/>
          </a:stretch>
        </p:blipFill>
        <p:spPr bwMode="auto">
          <a:xfrm>
            <a:off x="2500298" y="714356"/>
            <a:ext cx="4114453" cy="2752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normAutofit fontScale="92500"/>
          </a:bodyPr>
          <a:lstStyle/>
          <a:p>
            <a:r>
              <a:rPr lang="hr-HR" b="1" dirty="0"/>
              <a:t>Sljepoća </a:t>
            </a:r>
            <a:r>
              <a:rPr lang="hr-HR" dirty="0"/>
              <a:t>označava vrstu invaliditeta koja može biti djelomična ili potpuna. Postoji mnogo razloga zbog kojih sljepoća nastaje, a dijeli se prema stupnju oštećenja vida. </a:t>
            </a:r>
          </a:p>
          <a:p>
            <a:r>
              <a:rPr lang="hr-HR" dirty="0"/>
              <a:t>U Hrvatskoj ovaj oblik invaliditeta ima oko 5800 osoba koje su registrirane u </a:t>
            </a:r>
            <a:r>
              <a:rPr lang="hr-HR" b="1" dirty="0"/>
              <a:t>Hrvatskom savezu slijepih</a:t>
            </a:r>
            <a:r>
              <a:rPr lang="hr-HR" dirty="0"/>
              <a:t>. </a:t>
            </a:r>
            <a:r>
              <a:rPr lang="hr-HR" u="sng" dirty="0"/>
              <a:t>Osobe koje imaju osjet svjetla ili ostatak vida do 2% na boljem oku s korekcijom ili bez nje i osobe koje nemaju vizualnih podražaja smatraju se slijepim</a:t>
            </a:r>
            <a:r>
              <a:rPr lang="hr-HR" dirty="0"/>
              <a:t>. Slijepe osobe imaju velikih poteškoća pri kretanju te kao pomoć koriste štap, psa vodiča i/ili električna pomagala (Hrvatski savez slijepih).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a:xfrm>
            <a:off x="457200" y="571480"/>
            <a:ext cx="8229600" cy="5857916"/>
          </a:xfrm>
        </p:spPr>
        <p:txBody>
          <a:bodyPr>
            <a:normAutofit fontScale="92500" lnSpcReduction="10000"/>
          </a:bodyPr>
          <a:lstStyle/>
          <a:p>
            <a:r>
              <a:rPr lang="hr-HR" dirty="0">
                <a:latin typeface="Arial" pitchFamily="34" charset="0"/>
                <a:cs typeface="Arial" pitchFamily="34" charset="0"/>
              </a:rPr>
              <a:t>Slijepe osobe sudjeluju u sportu kao što su goalball, biciklizam, judo, nogomet (5 igrača), plivanje i skijanje (Hrvatski savez slijepih). </a:t>
            </a:r>
            <a:endParaRPr lang="hr-HR" dirty="0" smtClean="0">
              <a:latin typeface="Arial" pitchFamily="34" charset="0"/>
              <a:cs typeface="Arial" pitchFamily="34" charset="0"/>
            </a:endParaRPr>
          </a:p>
          <a:p>
            <a:endParaRPr lang="hr-HR" dirty="0">
              <a:latin typeface="Arial" pitchFamily="34" charset="0"/>
              <a:cs typeface="Arial" pitchFamily="34" charset="0"/>
            </a:endParaRPr>
          </a:p>
          <a:p>
            <a:r>
              <a:rPr lang="vi-VN" dirty="0">
                <a:latin typeface="Arial" pitchFamily="34" charset="0"/>
                <a:cs typeface="Arial" pitchFamily="34" charset="0"/>
              </a:rPr>
              <a:t>Izbor sporta ovisi o afinitetu osobe. Svaka fizička aktivnost pozitivno će utjecati na motoričke i funkcionalne sposobnosti slijepe osobe. </a:t>
            </a:r>
            <a:endParaRPr lang="hr-HR" dirty="0" smtClean="0">
              <a:latin typeface="Arial" pitchFamily="34" charset="0"/>
              <a:cs typeface="Arial" pitchFamily="34" charset="0"/>
            </a:endParaRPr>
          </a:p>
          <a:p>
            <a:r>
              <a:rPr lang="vi-VN" dirty="0" smtClean="0">
                <a:latin typeface="Arial" pitchFamily="34" charset="0"/>
                <a:cs typeface="Arial" pitchFamily="34" charset="0"/>
              </a:rPr>
              <a:t>Osobe </a:t>
            </a:r>
            <a:r>
              <a:rPr lang="vi-VN" dirty="0">
                <a:latin typeface="Arial" pitchFamily="34" charset="0"/>
                <a:cs typeface="Arial" pitchFamily="34" charset="0"/>
              </a:rPr>
              <a:t>sa sljepoćom natječu se na zimskim i ljetnim Paraolimpijskim igrama. Na ljetnim igrama natjecateljske sportske discipline su plivanje, atletika, nogomet, streljaštvo, goalball, judo, dok su na zimskim igrama natjecanja bila u različitim disciplinama poput alpskog i nordijskog skijanja. Neki su sportovi prilagođeni i imaju izmijenjena pravila, dok se neki sportovi izvode isto kao i u populaciji osoba bez teškoća (Andrijašević M., 2008). </a:t>
            </a:r>
            <a:endParaRPr lang="hr-H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GOALBALL</a:t>
            </a:r>
            <a:endParaRPr lang="hr-HR" dirty="0"/>
          </a:p>
        </p:txBody>
      </p:sp>
      <p:pic>
        <p:nvPicPr>
          <p:cNvPr id="4" name="Content Placeholder 3" descr="120903102622908_Goalball_150997931.jpg"/>
          <p:cNvPicPr>
            <a:picLocks noGrp="1" noChangeAspect="1"/>
          </p:cNvPicPr>
          <p:nvPr>
            <p:ph sz="quarter" idx="1"/>
          </p:nvPr>
        </p:nvPicPr>
        <p:blipFill>
          <a:blip r:embed="rId2"/>
          <a:stretch>
            <a:fillRect/>
          </a:stretch>
        </p:blipFill>
        <p:spPr>
          <a:xfrm>
            <a:off x="1657350" y="1500175"/>
            <a:ext cx="5829300" cy="2571768"/>
          </a:xfrm>
        </p:spPr>
      </p:pic>
      <p:sp>
        <p:nvSpPr>
          <p:cNvPr id="5" name="Rectangle 4"/>
          <p:cNvSpPr/>
          <p:nvPr/>
        </p:nvSpPr>
        <p:spPr>
          <a:xfrm>
            <a:off x="285720" y="4429132"/>
            <a:ext cx="8858280" cy="1754326"/>
          </a:xfrm>
          <a:prstGeom prst="rect">
            <a:avLst/>
          </a:prstGeom>
        </p:spPr>
        <p:txBody>
          <a:bodyPr wrap="square">
            <a:spAutoFit/>
          </a:bodyPr>
          <a:lstStyle/>
          <a:p>
            <a:r>
              <a:rPr lang="vi-VN" dirty="0" smtClean="0"/>
              <a:t>Goalball </a:t>
            </a:r>
            <a:r>
              <a:rPr lang="vi-VN" dirty="0"/>
              <a:t>je sport razvijen upravo za osobe s oštećenjem vida. Nastao je 1946. godine u rehabilitaciji slijepih ratnih invalida. Danas je jedan od najpopularnijih sportova među slijepim osobama i igra se u više od 112 zemalja na svijetu. </a:t>
            </a:r>
            <a:r>
              <a:rPr lang="hr-HR" dirty="0"/>
              <a:t> </a:t>
            </a:r>
            <a:r>
              <a:rPr lang="hr-HR" dirty="0" smtClean="0"/>
              <a:t>                                          </a:t>
            </a:r>
          </a:p>
          <a:p>
            <a:r>
              <a:rPr lang="hr-HR" dirty="0" smtClean="0"/>
              <a:t>T</a:t>
            </a:r>
            <a:r>
              <a:rPr lang="vi-VN" dirty="0" smtClean="0"/>
              <a:t>eren </a:t>
            </a:r>
            <a:r>
              <a:rPr lang="vi-VN" dirty="0"/>
              <a:t>je dimenzije 18 m x 9 m, golovi su širine 9 m, a igra se zvučnom loptom. Ekipa se sastoji od 3 igrača koja brane gol, a igrači nose tamne poveze na očima kako bi svi bili ravnopravni. (Andrijašević M, 2008) </a:t>
            </a:r>
            <a:endParaRPr lang="hr-H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3.2. Osobe s gluhoćom </a:t>
            </a:r>
            <a:endParaRPr lang="hr-HR"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428596" y="1500174"/>
            <a:ext cx="8229600" cy="2434590"/>
          </a:xfrm>
          <a:prstGeom prst="rect">
            <a:avLst/>
          </a:prstGeom>
          <a:noFill/>
          <a:ln w="9525">
            <a:noFill/>
            <a:miter lim="800000"/>
            <a:headEnd/>
            <a:tailEnd/>
          </a:ln>
          <a:effectLst/>
        </p:spPr>
      </p:pic>
      <p:sp>
        <p:nvSpPr>
          <p:cNvPr id="5" name="Rectangle 4"/>
          <p:cNvSpPr/>
          <p:nvPr/>
        </p:nvSpPr>
        <p:spPr>
          <a:xfrm>
            <a:off x="1214414" y="4214818"/>
            <a:ext cx="6572296" cy="646331"/>
          </a:xfrm>
          <a:prstGeom prst="rect">
            <a:avLst/>
          </a:prstGeom>
        </p:spPr>
        <p:txBody>
          <a:bodyPr wrap="square">
            <a:spAutoFit/>
          </a:bodyPr>
          <a:lstStyle/>
          <a:p>
            <a:r>
              <a:rPr lang="de-DE" dirty="0"/>
              <a:t>Izvor: http://www.enciklopedija.hr/natuknica.aspx?id=22385 4. 5. 2016. </a:t>
            </a:r>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a:xfrm>
            <a:off x="457200" y="1071546"/>
            <a:ext cx="8229600" cy="5429288"/>
          </a:xfrm>
        </p:spPr>
        <p:txBody>
          <a:bodyPr>
            <a:normAutofit fontScale="92500" lnSpcReduction="20000"/>
          </a:bodyPr>
          <a:lstStyle/>
          <a:p>
            <a:r>
              <a:rPr lang="hr-HR" dirty="0" smtClean="0"/>
              <a:t>S </a:t>
            </a:r>
            <a:r>
              <a:rPr lang="hr-HR" dirty="0"/>
              <a:t>obzirom na stupanj oštećenosti sluha razlikujemo gluhe i nagluhe osobe. </a:t>
            </a:r>
            <a:endParaRPr lang="hr-HR" dirty="0" smtClean="0"/>
          </a:p>
          <a:p>
            <a:r>
              <a:rPr lang="hr-HR" dirty="0" smtClean="0"/>
              <a:t>U </a:t>
            </a:r>
            <a:r>
              <a:rPr lang="hr-HR" dirty="0"/>
              <a:t>Hrvatskoj je 1992. godine osnovan Hrvatski sportski savez gluhih. Zadaća mu je da okuplja sva sportska društva i klubove gluhih osoba s područja Hrvatske. Gluhe i nagluhe osobe sudjeluju u Olimpijskim i Paraolimpijskim igrama</a:t>
            </a:r>
            <a:r>
              <a:rPr lang="hr-HR" dirty="0" smtClean="0"/>
              <a:t>.</a:t>
            </a:r>
          </a:p>
          <a:p>
            <a:r>
              <a:rPr lang="hr-HR" dirty="0" smtClean="0"/>
              <a:t> Cilj </a:t>
            </a:r>
            <a:r>
              <a:rPr lang="hr-HR" dirty="0"/>
              <a:t>je Olimpijskih igara </a:t>
            </a:r>
            <a:r>
              <a:rPr lang="hr-HR" dirty="0" smtClean="0"/>
              <a:t>gluhih je </a:t>
            </a:r>
            <a:r>
              <a:rPr lang="hr-HR" dirty="0"/>
              <a:t>ujediniti sve sportaše prema njihovim mogućnostima, a kad za neki sport nema dovoljno natjecatelja, sportaši se mogu spojiti. </a:t>
            </a:r>
            <a:endParaRPr lang="hr-HR" dirty="0" smtClean="0"/>
          </a:p>
          <a:p>
            <a:r>
              <a:rPr lang="hr-HR" dirty="0" smtClean="0"/>
              <a:t>Olimpijske </a:t>
            </a:r>
            <a:r>
              <a:rPr lang="hr-HR" dirty="0"/>
              <a:t>igre gluhih održavaju se redovito, a osnovane su 1924. godine, dok su Paraolimpijske igre prvi put održane 1960. godine u Rimu. Gluhi su sportaši fizički zdravi sportaši te su njihova pravila poistovjećena s pravilima sportaša bez teškoća (Hrvatski sportski savez gluhih). </a:t>
            </a:r>
            <a:endParaRPr lang="hr-HR" dirty="0" smtClean="0"/>
          </a:p>
          <a:p>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b="1" dirty="0"/>
              <a:t>3.3. Osobe s mentalnim oštećenjima </a:t>
            </a:r>
            <a:endParaRPr lang="hr-HR" dirty="0"/>
          </a:p>
        </p:txBody>
      </p:sp>
      <p:sp>
        <p:nvSpPr>
          <p:cNvPr id="3" name="Content Placeholder 2"/>
          <p:cNvSpPr>
            <a:spLocks noGrp="1"/>
          </p:cNvSpPr>
          <p:nvPr>
            <p:ph sz="quarter" idx="1"/>
          </p:nvPr>
        </p:nvSpPr>
        <p:spPr/>
        <p:txBody>
          <a:bodyPr>
            <a:normAutofit fontScale="85000" lnSpcReduction="20000"/>
          </a:bodyPr>
          <a:lstStyle/>
          <a:p>
            <a:r>
              <a:rPr lang="hr-HR" dirty="0"/>
              <a:t>Postoje različite definicije mentalne retardacije. Prema Mišigoj-Duraković i sur. (1999) definicije mentalne retardacije mogu se svrstati u 3 skupine: </a:t>
            </a:r>
          </a:p>
          <a:p>
            <a:r>
              <a:rPr lang="hr-HR" dirty="0"/>
              <a:t>1. </a:t>
            </a:r>
            <a:r>
              <a:rPr lang="hr-HR" i="1" dirty="0"/>
              <a:t>definicije na temelju rezultata testiranja inteligencije u kojima se polazi od sposobnosti ispitanika u rješavanju standardnih testova koji su osnovno mjerilo mentalnog statusa osobe. Osoba s kvocijentom inteligencije IQ ispod 70 definira se kao mentalno retardirana </a:t>
            </a:r>
          </a:p>
          <a:p>
            <a:r>
              <a:rPr lang="hr-HR" dirty="0"/>
              <a:t>2. </a:t>
            </a:r>
            <a:r>
              <a:rPr lang="hr-HR" i="1" dirty="0"/>
              <a:t>definicije vezane uz nedostatak socijalne adaptabilnosti gdje se mentalna retardacija definira samo na temelju sposobnosti pojedinca da se prilagodi sredini i kulturi u kojoj živi, bez pridavanja važnosti testiranju inteligencije </a:t>
            </a:r>
          </a:p>
          <a:p>
            <a:r>
              <a:rPr lang="hr-HR" dirty="0"/>
              <a:t>3. </a:t>
            </a:r>
            <a:r>
              <a:rPr lang="hr-HR" i="1" dirty="0"/>
              <a:t>definicije na temelju osnovnih uzoraka mentalne retardacije, u kojima se postavlja biološka osnova retardiranosti </a:t>
            </a:r>
          </a:p>
          <a:p>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a:xfrm>
            <a:off x="428596" y="1571612"/>
            <a:ext cx="8229600" cy="4525963"/>
          </a:xfrm>
        </p:spPr>
        <p:txBody>
          <a:bodyPr/>
          <a:lstStyle/>
          <a:p>
            <a:r>
              <a:rPr lang="hr-HR" dirty="0"/>
              <a:t>U Hrvatskoj mentalna retardacija svrstava se prema kvocijentu inteligencije u 4 skupine: </a:t>
            </a:r>
          </a:p>
          <a:p>
            <a:r>
              <a:rPr lang="hr-HR" dirty="0"/>
              <a:t>1. teška mentalna retardacija - IQ ispod 20 </a:t>
            </a:r>
          </a:p>
          <a:p>
            <a:r>
              <a:rPr lang="hr-HR" dirty="0"/>
              <a:t>2. teža mentalna retardacija – IQ 20 – 34 </a:t>
            </a:r>
          </a:p>
          <a:p>
            <a:r>
              <a:rPr lang="es-ES" dirty="0"/>
              <a:t>3. </a:t>
            </a:r>
            <a:r>
              <a:rPr lang="es-ES" dirty="0" err="1"/>
              <a:t>umjerena</a:t>
            </a:r>
            <a:r>
              <a:rPr lang="es-ES" dirty="0"/>
              <a:t> </a:t>
            </a:r>
            <a:r>
              <a:rPr lang="es-ES" dirty="0" err="1"/>
              <a:t>mentalna</a:t>
            </a:r>
            <a:r>
              <a:rPr lang="es-ES" dirty="0"/>
              <a:t> </a:t>
            </a:r>
            <a:r>
              <a:rPr lang="es-ES" dirty="0" err="1"/>
              <a:t>retardacija</a:t>
            </a:r>
            <a:r>
              <a:rPr lang="es-ES" dirty="0"/>
              <a:t> – IQ 35 – 49 </a:t>
            </a:r>
          </a:p>
          <a:p>
            <a:r>
              <a:rPr lang="pl-PL" dirty="0"/>
              <a:t>4. laka mentalna retardacija – IQ 50 – 70 </a:t>
            </a:r>
          </a:p>
          <a:p>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normAutofit lnSpcReduction="10000"/>
          </a:bodyPr>
          <a:lstStyle/>
          <a:p>
            <a:r>
              <a:rPr lang="vi-VN" dirty="0"/>
              <a:t>Velik dio osoba s mentalnom retardacijom ima tjelesna ili psihička oštećenja pa se zbog toga ne bave tjelovježbom u velikom broju. Dosadašnja istraživanja dokazala su kako je kod osoba s mentalnom retardacijom pretilost jače izražena kod žena. Uzroci pretilosti još uvijek se istražuju. Sport i tjelovježba imaju pozitivan utjecaj na zdravlje, posebno u radu s osobama s umjerenom i težom mentalnom retardacijom. U radu s osobama s intelektualnim teškoćama vrlo je bitan sportski program koji obuhvaća niz različitih sportova. Sportski program također pokazuje pozitivne rezultate ukoliko je primijenjen na pravilan način. </a:t>
            </a:r>
            <a:endParaRPr lang="hr-H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a:t>3.4. Osobe s tjelesnim invaliditetom </a:t>
            </a:r>
            <a:endParaRPr lang="hr-HR" dirty="0"/>
          </a:p>
        </p:txBody>
      </p:sp>
      <p:sp>
        <p:nvSpPr>
          <p:cNvPr id="3" name="Content Placeholder 2"/>
          <p:cNvSpPr>
            <a:spLocks noGrp="1"/>
          </p:cNvSpPr>
          <p:nvPr>
            <p:ph sz="quarter" idx="1"/>
          </p:nvPr>
        </p:nvSpPr>
        <p:spPr>
          <a:xfrm>
            <a:off x="457200" y="1600200"/>
            <a:ext cx="6257940" cy="5043510"/>
          </a:xfrm>
          <a:ln>
            <a:solidFill>
              <a:schemeClr val="accent1"/>
            </a:solidFill>
          </a:ln>
        </p:spPr>
        <p:txBody>
          <a:bodyPr>
            <a:normAutofit fontScale="70000" lnSpcReduction="20000"/>
          </a:bodyPr>
          <a:lstStyle/>
          <a:p>
            <a:r>
              <a:rPr lang="hr-HR" b="1" dirty="0">
                <a:latin typeface="Arial" pitchFamily="34" charset="0"/>
                <a:cs typeface="Arial" pitchFamily="34" charset="0"/>
              </a:rPr>
              <a:t>Neki primjeri tjelesnog invaliditeta su: paraplegija, tetraplegija, cerebralna paraliza i mišićna distrofija</a:t>
            </a:r>
            <a:r>
              <a:rPr lang="hr-HR" b="1" dirty="0"/>
              <a:t>. </a:t>
            </a:r>
            <a:endParaRPr lang="hr-HR" b="1" dirty="0" smtClean="0"/>
          </a:p>
          <a:p>
            <a:endParaRPr lang="hr-HR" dirty="0"/>
          </a:p>
          <a:p>
            <a:r>
              <a:rPr lang="vi-VN" dirty="0"/>
              <a:t>1. PARAPLEGIJA - označava tešku vrstu tjelesnog invaliditeta koju je teško izliječiti, a označava potpunu oduzetost donjih ekstremiteta koja je uzrokovana ozljedom leđne moždine. Uzroci paraplegije, odnosno oštećenja leđne moždine, mogu biti traumatske (lom, gnječenje i dr.) i ne-traumatske ozljede kralježnice (artritis, rak, infekcija i dr.) (Kreni zdravo.com). </a:t>
            </a:r>
            <a:endParaRPr lang="hr-HR" dirty="0"/>
          </a:p>
          <a:p>
            <a:pPr>
              <a:buNone/>
            </a:pPr>
            <a:endParaRPr lang="vi-VN" dirty="0"/>
          </a:p>
          <a:p>
            <a:r>
              <a:rPr lang="hr-HR" dirty="0">
                <a:latin typeface="Arial" pitchFamily="34" charset="0"/>
                <a:cs typeface="Arial" pitchFamily="34" charset="0"/>
              </a:rPr>
              <a:t>2. TETRAPLEGIJA - označava invaliditet kada su zahvaćena sva četiri ekstremiteta, a još se naziva i kvadriplegija. Uzrok bolesti je ozljeda vratnog dijela kralježničke moždine s potpunim ili djelomičnim gubitkom funkcija ispod </a:t>
            </a:r>
            <a:r>
              <a:rPr lang="hr-HR" dirty="0"/>
              <a:t>mjesta </a:t>
            </a:r>
            <a:r>
              <a:rPr lang="hr-HR" dirty="0">
                <a:latin typeface="Arial" pitchFamily="34" charset="0"/>
                <a:cs typeface="Arial" pitchFamily="34" charset="0"/>
              </a:rPr>
              <a:t>ozljede (Osobe sa invaliditetom). </a:t>
            </a:r>
          </a:p>
          <a:p>
            <a:endParaRPr lang="hr-HR" dirty="0"/>
          </a:p>
        </p:txBody>
      </p:sp>
      <p:pic>
        <p:nvPicPr>
          <p:cNvPr id="5122" name="Picture 2"/>
          <p:cNvPicPr>
            <a:picLocks noChangeAspect="1" noChangeArrowheads="1"/>
          </p:cNvPicPr>
          <p:nvPr/>
        </p:nvPicPr>
        <p:blipFill>
          <a:blip r:embed="rId2"/>
          <a:srcRect/>
          <a:stretch>
            <a:fillRect/>
          </a:stretch>
        </p:blipFill>
        <p:spPr bwMode="auto">
          <a:xfrm>
            <a:off x="7000892" y="1643050"/>
            <a:ext cx="1609725" cy="457203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a:xfrm>
            <a:off x="357158" y="500042"/>
            <a:ext cx="8229600" cy="3840171"/>
          </a:xfrm>
        </p:spPr>
        <p:txBody>
          <a:bodyPr>
            <a:normAutofit fontScale="77500" lnSpcReduction="20000"/>
          </a:bodyPr>
          <a:lstStyle/>
          <a:p>
            <a:endParaRPr lang="hr-HR" dirty="0"/>
          </a:p>
          <a:p>
            <a:r>
              <a:rPr lang="hr-HR" dirty="0">
                <a:latin typeface="Arial" pitchFamily="34" charset="0"/>
                <a:cs typeface="Arial" pitchFamily="34" charset="0"/>
              </a:rPr>
              <a:t>3. CEREBRALNA PARALIZA – nije bolest, nego stanje koje je nastalo zbog oštećenja mozga. Glavna karakteristika djeteta s cerebralnom paralizom je ograničenost motoričkih sposobnosti, poremećaj rasta i prehrane, epilepsija, oštećenje vida, oštećenje sluha i dr. </a:t>
            </a:r>
            <a:endParaRPr lang="hr-HR" dirty="0" smtClean="0">
              <a:latin typeface="Arial" pitchFamily="34" charset="0"/>
              <a:cs typeface="Arial" pitchFamily="34" charset="0"/>
            </a:endParaRPr>
          </a:p>
          <a:p>
            <a:pPr>
              <a:buNone/>
            </a:pPr>
            <a:endParaRPr lang="hr-HR" dirty="0">
              <a:latin typeface="Arial" pitchFamily="34" charset="0"/>
              <a:cs typeface="Arial" pitchFamily="34" charset="0"/>
            </a:endParaRPr>
          </a:p>
          <a:p>
            <a:r>
              <a:rPr lang="vi-VN" dirty="0" smtClean="0">
                <a:latin typeface="Arial" pitchFamily="34" charset="0"/>
                <a:cs typeface="Arial" pitchFamily="34" charset="0"/>
              </a:rPr>
              <a:t>U </a:t>
            </a:r>
            <a:r>
              <a:rPr lang="vi-VN" dirty="0">
                <a:latin typeface="Arial" pitchFamily="34" charset="0"/>
                <a:cs typeface="Arial" pitchFamily="34" charset="0"/>
              </a:rPr>
              <a:t>slučaju kada su oštećenja kod djeteta manja, dijete može normalno pohađati vrtić ili školu, no u slučaju kada su oštećenja velika, djetetu katkad treba osigurati i pomoć osobnog asistenta. Cerebralna paraliza postoji tijekom cijelog života i ne može se izliječiti. Danas u Hrvatskoj ima oko 2000 djece s cerebralnom paralizom (Knežić, M.,2015). </a:t>
            </a:r>
            <a:endParaRPr lang="hr-HR" dirty="0">
              <a:latin typeface="Arial" pitchFamily="34" charset="0"/>
              <a:cs typeface="Arial" pitchFamily="34" charset="0"/>
            </a:endParaRPr>
          </a:p>
        </p:txBody>
      </p:sp>
      <p:pic>
        <p:nvPicPr>
          <p:cNvPr id="6146" name="Picture 2"/>
          <p:cNvPicPr>
            <a:picLocks noChangeAspect="1" noChangeArrowheads="1"/>
          </p:cNvPicPr>
          <p:nvPr/>
        </p:nvPicPr>
        <p:blipFill>
          <a:blip r:embed="rId2"/>
          <a:srcRect/>
          <a:stretch>
            <a:fillRect/>
          </a:stretch>
        </p:blipFill>
        <p:spPr bwMode="auto">
          <a:xfrm>
            <a:off x="1643042" y="4214818"/>
            <a:ext cx="5905500" cy="24288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dirty="0" smtClean="0"/>
              <a:t>1. UVOD</a:t>
            </a:r>
            <a:endParaRPr lang="hr-HR" b="1" dirty="0"/>
          </a:p>
        </p:txBody>
      </p:sp>
      <p:sp>
        <p:nvSpPr>
          <p:cNvPr id="3" name="Content Placeholder 2"/>
          <p:cNvSpPr>
            <a:spLocks noGrp="1"/>
          </p:cNvSpPr>
          <p:nvPr>
            <p:ph sz="quarter" idx="1"/>
          </p:nvPr>
        </p:nvSpPr>
        <p:spPr/>
        <p:txBody>
          <a:bodyPr/>
          <a:lstStyle/>
          <a:p>
            <a:r>
              <a:rPr lang="hr-HR" dirty="0"/>
              <a:t>Prema Konvenciji o pravima osoba s invaliditetom, invaliditet uključuje osobe koje imaju </a:t>
            </a:r>
            <a:r>
              <a:rPr lang="hr-HR" b="1" dirty="0"/>
              <a:t>tjelesna</a:t>
            </a:r>
            <a:r>
              <a:rPr lang="hr-HR" dirty="0"/>
              <a:t>, </a:t>
            </a:r>
            <a:r>
              <a:rPr lang="hr-HR" b="1" dirty="0"/>
              <a:t>mentalna</a:t>
            </a:r>
            <a:r>
              <a:rPr lang="hr-HR" dirty="0"/>
              <a:t>, </a:t>
            </a:r>
            <a:r>
              <a:rPr lang="hr-HR" b="1" dirty="0"/>
              <a:t>osjetilna </a:t>
            </a:r>
            <a:r>
              <a:rPr lang="hr-HR" dirty="0"/>
              <a:t>ili </a:t>
            </a:r>
            <a:r>
              <a:rPr lang="hr-HR" b="1" dirty="0"/>
              <a:t>intelektualna oštećenja</a:t>
            </a:r>
            <a:r>
              <a:rPr lang="hr-HR" dirty="0"/>
              <a:t>. Prema podacima svjetske zdravstvene organizacije čak 10% svjetske populacije ima neki oblik invaliditeta (Vijeće Europe, 2002).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sz="quarter" idx="1"/>
          </p:nvPr>
        </p:nvSpPr>
        <p:spPr>
          <a:xfrm>
            <a:off x="457200" y="571480"/>
            <a:ext cx="8229600" cy="3286147"/>
          </a:xfrm>
        </p:spPr>
        <p:txBody>
          <a:bodyPr>
            <a:normAutofit fontScale="92500" lnSpcReduction="20000"/>
          </a:bodyPr>
          <a:lstStyle/>
          <a:p>
            <a:endParaRPr lang="hr-HR" dirty="0"/>
          </a:p>
          <a:p>
            <a:r>
              <a:rPr lang="vi-VN" dirty="0"/>
              <a:t>4. MIŠIĆNA DISTROFIJA- skupina je nasljednih i progresivnih bolesti koje dovode do mišićne slabosti. S obzirom na zahvaćenosti mišićne slabosti, mišićna distrofija može se pojaviti u šest različitih oblika. Svaki oblik zahtijeva posebnu rehabilitaciju i njegu koja pomaže u očuvanju istezljivosti mišića, sprječava razvoj deformiteta, pomaže u održavanju bolje motoričke funkcije te je također potreban intenzivan nadzor nad lokomotornim sustavom (Kuzmanić Šamija, R.,2013). </a:t>
            </a:r>
          </a:p>
          <a:p>
            <a:endParaRPr lang="hr-HR" dirty="0"/>
          </a:p>
        </p:txBody>
      </p:sp>
      <p:pic>
        <p:nvPicPr>
          <p:cNvPr id="4" name="Picture 3" descr="misicna-distrofija-1-580x290.jpg"/>
          <p:cNvPicPr>
            <a:picLocks noChangeAspect="1"/>
          </p:cNvPicPr>
          <p:nvPr/>
        </p:nvPicPr>
        <p:blipFill>
          <a:blip r:embed="rId2"/>
          <a:stretch>
            <a:fillRect/>
          </a:stretch>
        </p:blipFill>
        <p:spPr>
          <a:xfrm>
            <a:off x="1928794" y="3786190"/>
            <a:ext cx="5072098" cy="26432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414450"/>
          </a:xfrm>
        </p:spPr>
        <p:txBody>
          <a:bodyPr>
            <a:normAutofit fontScale="90000"/>
          </a:bodyPr>
          <a:lstStyle/>
          <a:p>
            <a:r>
              <a:rPr lang="pl-PL" b="1" dirty="0"/>
              <a:t>4. ULOGA SPORTA U PROCESU REHABILITACIJE OSOBA S INVALIDITETOM </a:t>
            </a:r>
            <a:endParaRPr lang="hr-HR" dirty="0"/>
          </a:p>
        </p:txBody>
      </p:sp>
      <p:sp>
        <p:nvSpPr>
          <p:cNvPr id="3" name="Content Placeholder 2"/>
          <p:cNvSpPr>
            <a:spLocks noGrp="1"/>
          </p:cNvSpPr>
          <p:nvPr>
            <p:ph sz="quarter" idx="1"/>
          </p:nvPr>
        </p:nvSpPr>
        <p:spPr>
          <a:xfrm>
            <a:off x="457200" y="1928802"/>
            <a:ext cx="8229600" cy="4197361"/>
          </a:xfrm>
        </p:spPr>
        <p:txBody>
          <a:bodyPr>
            <a:normAutofit fontScale="70000" lnSpcReduction="20000"/>
          </a:bodyPr>
          <a:lstStyle/>
          <a:p>
            <a:r>
              <a:rPr lang="hr-HR" dirty="0">
                <a:latin typeface="Arial" pitchFamily="34" charset="0"/>
                <a:cs typeface="Arial" pitchFamily="34" charset="0"/>
              </a:rPr>
              <a:t>Rehabilitacijski sport veliku popularnost stječe sredinom 20. st. nakon prvih paraolimpijskih igara održanih 1960. g. u Rimu (Čorić i Ljubotina, 2013). </a:t>
            </a:r>
            <a:endParaRPr lang="hr-HR" dirty="0" smtClean="0">
              <a:latin typeface="Arial" pitchFamily="34" charset="0"/>
              <a:cs typeface="Arial" pitchFamily="34" charset="0"/>
            </a:endParaRPr>
          </a:p>
          <a:p>
            <a:pPr>
              <a:buNone/>
            </a:pPr>
            <a:endParaRPr lang="hr-HR" dirty="0">
              <a:latin typeface="Arial" pitchFamily="34" charset="0"/>
              <a:cs typeface="Arial" pitchFamily="34" charset="0"/>
            </a:endParaRPr>
          </a:p>
          <a:p>
            <a:r>
              <a:rPr lang="vi-VN" dirty="0">
                <a:latin typeface="Arial" pitchFamily="34" charset="0"/>
                <a:cs typeface="Arial" pitchFamily="34" charset="0"/>
              </a:rPr>
              <a:t>Kako bi liječenje bilo uspješno, u procesu rehabilitacije vrlo je važno odrediti vrstu i težinu invaliditeta. </a:t>
            </a:r>
            <a:endParaRPr lang="hr-HR" dirty="0" smtClean="0">
              <a:latin typeface="Arial" pitchFamily="34" charset="0"/>
              <a:cs typeface="Arial" pitchFamily="34" charset="0"/>
            </a:endParaRPr>
          </a:p>
          <a:p>
            <a:r>
              <a:rPr lang="vi-VN" dirty="0" smtClean="0">
                <a:latin typeface="Arial" pitchFamily="34" charset="0"/>
                <a:cs typeface="Arial" pitchFamily="34" charset="0"/>
              </a:rPr>
              <a:t>Cilj </a:t>
            </a:r>
            <a:r>
              <a:rPr lang="vi-VN" dirty="0">
                <a:latin typeface="Arial" pitchFamily="34" charset="0"/>
                <a:cs typeface="Arial" pitchFamily="34" charset="0"/>
              </a:rPr>
              <a:t>je rehabilitacije postići što veću funkcionalnu sposobnost i samostalnost osoba s invaliditetom. Sport i rekreacija imaju značajnu ulogu u tome te pozitivno utječu na psihičko i fizičko stanje osoba s invaliditetom. Također, bavljenje sportom i rekreacijom pomaže emocionalnom stanju osoba s invaliditetom, pridonosi boljoj socijalizaciji u društvu, razvoju psihomotornih sposobnosti te kondiciji. </a:t>
            </a:r>
            <a:endParaRPr lang="hr-HR" dirty="0" smtClean="0">
              <a:latin typeface="Arial" pitchFamily="34" charset="0"/>
              <a:cs typeface="Arial" pitchFamily="34" charset="0"/>
            </a:endParaRPr>
          </a:p>
          <a:p>
            <a:r>
              <a:rPr lang="vi-VN" dirty="0" smtClean="0">
                <a:latin typeface="Arial" pitchFamily="34" charset="0"/>
                <a:cs typeface="Arial" pitchFamily="34" charset="0"/>
              </a:rPr>
              <a:t>S </a:t>
            </a:r>
            <a:r>
              <a:rPr lang="vi-VN" dirty="0">
                <a:latin typeface="Arial" pitchFamily="34" charset="0"/>
                <a:cs typeface="Arial" pitchFamily="34" charset="0"/>
              </a:rPr>
              <a:t>obzirom na sve prisutniju profesionalizaciju osoba s invalidnošću u sportu javlja se i povećan broj raznih ozljeda. Kod sportaša u invalidskim kolicima to su ozljede utegnuća i mišićne </a:t>
            </a:r>
            <a:r>
              <a:rPr lang="hr-HR" dirty="0">
                <a:latin typeface="Arial" pitchFamily="34" charset="0"/>
                <a:cs typeface="Arial" pitchFamily="34" charset="0"/>
              </a:rPr>
              <a:t>ozljede na gornjim udovima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5. PARAOLIMPIJSKE IGRE </a:t>
            </a:r>
            <a:endParaRPr lang="hr-HR" dirty="0"/>
          </a:p>
        </p:txBody>
      </p:sp>
      <p:pic>
        <p:nvPicPr>
          <p:cNvPr id="7170" name="Picture 2"/>
          <p:cNvPicPr>
            <a:picLocks noGrp="1" noChangeAspect="1" noChangeArrowheads="1"/>
          </p:cNvPicPr>
          <p:nvPr>
            <p:ph sz="quarter" idx="1"/>
          </p:nvPr>
        </p:nvPicPr>
        <p:blipFill>
          <a:blip r:embed="rId2"/>
          <a:stretch>
            <a:fillRect/>
          </a:stretch>
        </p:blipFill>
        <p:spPr bwMode="auto">
          <a:xfrm>
            <a:off x="2143108" y="1714488"/>
            <a:ext cx="4743450" cy="3133725"/>
          </a:xfrm>
          <a:prstGeom prst="rect">
            <a:avLst/>
          </a:prstGeom>
          <a:noFill/>
          <a:ln w="9525">
            <a:noFill/>
            <a:miter lim="800000"/>
            <a:headEnd/>
            <a:tailEnd/>
          </a:ln>
          <a:effectLst/>
        </p:spPr>
      </p:pic>
      <p:sp>
        <p:nvSpPr>
          <p:cNvPr id="5" name="Rectangle 4"/>
          <p:cNvSpPr/>
          <p:nvPr/>
        </p:nvSpPr>
        <p:spPr>
          <a:xfrm>
            <a:off x="2286000" y="4786322"/>
            <a:ext cx="4572000" cy="1754326"/>
          </a:xfrm>
          <a:prstGeom prst="rect">
            <a:avLst/>
          </a:prstGeom>
        </p:spPr>
        <p:txBody>
          <a:bodyPr wrap="square">
            <a:spAutoFit/>
          </a:bodyPr>
          <a:lstStyle/>
          <a:p>
            <a:r>
              <a:rPr lang="vi-VN" dirty="0"/>
              <a:t>Simbol je internacionalnog paraolimpijskog komiteta u početku bio pet suza koje su podsjećale na olimpijske krugove, no kasnije su simboli pokreta promijenjeni u tri suze koje predstavljaju neraskidivu vezu između uma, tijela i duha (Dikić, N., 2006). </a:t>
            </a: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sz="quarter" idx="1"/>
          </p:nvPr>
        </p:nvSpPr>
        <p:spPr>
          <a:xfrm>
            <a:off x="301752" y="1527048"/>
            <a:ext cx="5278360" cy="4572000"/>
          </a:xfrm>
        </p:spPr>
        <p:txBody>
          <a:bodyPr>
            <a:normAutofit fontScale="85000" lnSpcReduction="20000"/>
          </a:bodyPr>
          <a:lstStyle/>
          <a:p>
            <a:r>
              <a:rPr lang="vi-VN" dirty="0"/>
              <a:t>Engleski neurokirurg </a:t>
            </a:r>
            <a:r>
              <a:rPr lang="vi-VN" b="1" dirty="0"/>
              <a:t>dr. Ludwig Gotmann </a:t>
            </a:r>
            <a:r>
              <a:rPr lang="vi-VN" dirty="0"/>
              <a:t>osnivač je paraolimpijskog pokreta i idejni tvorac fizičke aktivnosti za osobe s invaliditetom. </a:t>
            </a:r>
            <a:endParaRPr lang="hr-HR" dirty="0" smtClean="0"/>
          </a:p>
          <a:p>
            <a:r>
              <a:rPr lang="vi-VN" dirty="0" smtClean="0"/>
              <a:t>Prve </a:t>
            </a:r>
            <a:r>
              <a:rPr lang="vi-VN" dirty="0"/>
              <a:t>igre osoba s invaliditetom održane su 1948. g. na njegov poticaj, a prve Paraolimpijske igre bile su održane 1960. g. u Rimu. Unatoč svim početnim problemima, već je u Rimu bilo nagovještaja da </a:t>
            </a:r>
            <a:r>
              <a:rPr lang="vi-VN" dirty="0" smtClean="0"/>
              <a:t>će Paraolimpijske igre pratiti Olimpijske. Bilo je ukupno 400 sportaša iz </a:t>
            </a:r>
            <a:r>
              <a:rPr lang="vi-VN" dirty="0"/>
              <a:t>23 zemlje koji su se natjecali u osam disciplina. Najveći broj medalja (53) osvojili su Talijani od čega su devet zlatnih osvojili u mačevanju</a:t>
            </a:r>
            <a:r>
              <a:rPr lang="vi-VN" dirty="0" smtClean="0"/>
              <a:t>.</a:t>
            </a:r>
            <a:endParaRPr lang="hr-HR" dirty="0" smtClean="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844824"/>
            <a:ext cx="2706323" cy="352273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p:txBody>
          <a:bodyPr/>
          <a:lstStyle/>
          <a:p>
            <a:r>
              <a:rPr lang="vi-VN" dirty="0"/>
              <a:t>Veliki je uspjeh paraolimpijskih igara taj što ih je podržalo preko dvije tisuće donatora među kojima je Japanska privredna komora i Profesionalna bejzbol asocijacija. Razlika između paraolimpijskih i olimpijskih igara jest u klasifikaciji. Osnovni cilj klasifikacije je da se osigura jednaki nivo natjecanja za paraplegičare, kvadriplegičare ili sve one s cerebralnom paralizom</a:t>
            </a:r>
            <a:endParaRPr lang="hr-HR" dirty="0"/>
          </a:p>
        </p:txBody>
      </p:sp>
    </p:spTree>
    <p:extLst>
      <p:ext uri="{BB962C8B-B14F-4D97-AF65-F5344CB8AC3E}">
        <p14:creationId xmlns:p14="http://schemas.microsoft.com/office/powerpoint/2010/main" val="223706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5.1. Ljetne paraolimpijske igre </a:t>
            </a:r>
            <a:endParaRPr lang="hr-HR" dirty="0"/>
          </a:p>
        </p:txBody>
      </p:sp>
      <p:sp>
        <p:nvSpPr>
          <p:cNvPr id="3" name="Content Placeholder 2"/>
          <p:cNvSpPr>
            <a:spLocks noGrp="1"/>
          </p:cNvSpPr>
          <p:nvPr>
            <p:ph sz="quarter" idx="1"/>
          </p:nvPr>
        </p:nvSpPr>
        <p:spPr>
          <a:xfrm>
            <a:off x="301752" y="1527048"/>
            <a:ext cx="5566392" cy="4572000"/>
          </a:xfrm>
        </p:spPr>
        <p:txBody>
          <a:bodyPr>
            <a:normAutofit fontScale="92500"/>
          </a:bodyPr>
          <a:lstStyle/>
          <a:p>
            <a:r>
              <a:rPr lang="pl-PL" dirty="0" smtClean="0"/>
              <a:t>Sportovi na ljetnim paraolimpijskim igrama su: </a:t>
            </a:r>
          </a:p>
          <a:p>
            <a:r>
              <a:rPr lang="hr-HR" b="1" dirty="0" smtClean="0"/>
              <a:t>1. Atletika </a:t>
            </a:r>
            <a:r>
              <a:rPr lang="hr-HR" dirty="0" smtClean="0"/>
              <a:t>- sport koji je prvi put uvršten na paraolimpijskim igrama 1960. g. u Rimu, ali samo za sportaše u kolicima. Pravo na sudjelovanje izborili su i invalidi s oštećenjem vida i amputiranim ekstremitetima 1976. g. u Torontu. U atletiku spadaju: trčanje, bacanja, skokovi, petoboj, maraton. </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338072"/>
            <a:ext cx="2968008" cy="49499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630288" cy="4572000"/>
          </a:xfrm>
        </p:spPr>
        <p:txBody>
          <a:bodyPr>
            <a:normAutofit fontScale="92500" lnSpcReduction="10000"/>
          </a:bodyPr>
          <a:lstStyle/>
          <a:p>
            <a:r>
              <a:rPr lang="hr-HR" b="1" dirty="0"/>
              <a:t>2. Streličarstvo </a:t>
            </a:r>
            <a:r>
              <a:rPr lang="hr-HR" dirty="0"/>
              <a:t>– sport je snage i koncentracije za sportaše u kolicima, s CP-om i amputiranim ekstremitetima. Postoji individualno i ekipno natjecanje. Gađaju se mete udaljene 72m. Pogođeni centar s metom donosi 10 bodova i zlatno-žute je boje. Natjecatelji mogu koristiti štitnike koji ih štite od povreda. (</a:t>
            </a:r>
            <a:r>
              <a:rPr lang="hr-HR" dirty="0" err="1"/>
              <a:t>Dikić</a:t>
            </a:r>
            <a:r>
              <a:rPr lang="hr-HR" dirty="0"/>
              <a:t> N., 2006).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060848"/>
            <a:ext cx="4153644" cy="3763305"/>
          </a:xfrm>
          <a:prstGeom prst="rect">
            <a:avLst/>
          </a:prstGeom>
        </p:spPr>
      </p:pic>
    </p:spTree>
    <p:extLst>
      <p:ext uri="{BB962C8B-B14F-4D97-AF65-F5344CB8AC3E}">
        <p14:creationId xmlns:p14="http://schemas.microsoft.com/office/powerpoint/2010/main" val="3301290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990328" cy="4572000"/>
          </a:xfrm>
        </p:spPr>
        <p:txBody>
          <a:bodyPr>
            <a:normAutofit fontScale="85000" lnSpcReduction="10000"/>
          </a:bodyPr>
          <a:lstStyle/>
          <a:p>
            <a:r>
              <a:rPr lang="hr-HR" b="1" dirty="0"/>
              <a:t>3. Boćanje </a:t>
            </a:r>
            <a:r>
              <a:rPr lang="hr-HR" dirty="0"/>
              <a:t>– sport je preciznosti za sportaše s CP-om, a prvi put je uveden u New Yorku 1984. g. Može se igrati individualno, u paru ili u timu od tri igrača. Cilj je igre da se loptica dobaci što bliže glavnoj lopti. Loptica se može baciti rukom, nogom ili napravom za sportaše koji imaju poremećaj sva četiri ekstremiteta. Sport je pogodan za rekreaciju, timski rad, bolju koncentraciju i izuzetno je uzbudljiv. (</a:t>
            </a:r>
            <a:r>
              <a:rPr lang="hr-HR" dirty="0" err="1"/>
              <a:t>Dikić</a:t>
            </a:r>
            <a:r>
              <a:rPr lang="hr-HR" dirty="0"/>
              <a:t> N., 2006).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628800"/>
            <a:ext cx="3801616" cy="4104456"/>
          </a:xfrm>
          <a:prstGeom prst="rect">
            <a:avLst/>
          </a:prstGeom>
        </p:spPr>
      </p:pic>
    </p:spTree>
    <p:extLst>
      <p:ext uri="{BB962C8B-B14F-4D97-AF65-F5344CB8AC3E}">
        <p14:creationId xmlns:p14="http://schemas.microsoft.com/office/powerpoint/2010/main" val="333728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5206352" cy="4782272"/>
          </a:xfrm>
        </p:spPr>
        <p:txBody>
          <a:bodyPr>
            <a:normAutofit fontScale="92500" lnSpcReduction="10000"/>
          </a:bodyPr>
          <a:lstStyle/>
          <a:p>
            <a:r>
              <a:rPr lang="hr-HR" b="1" dirty="0"/>
              <a:t>4. Biciklizam </a:t>
            </a:r>
            <a:r>
              <a:rPr lang="hr-HR" dirty="0"/>
              <a:t>– jedan od najpopularnijih rekreativnih sportova. Na </a:t>
            </a:r>
            <a:r>
              <a:rPr lang="hr-HR" dirty="0" err="1"/>
              <a:t>paraolimpijskim</a:t>
            </a:r>
            <a:r>
              <a:rPr lang="hr-HR" dirty="0"/>
              <a:t> igrama postoje dvije discipline biciklizma, a to su </a:t>
            </a:r>
            <a:r>
              <a:rPr lang="hr-HR" u="sng" dirty="0" err="1"/>
              <a:t>Road</a:t>
            </a:r>
            <a:r>
              <a:rPr lang="hr-HR" u="sng" dirty="0"/>
              <a:t> </a:t>
            </a:r>
            <a:r>
              <a:rPr lang="hr-HR" u="sng" dirty="0" err="1"/>
              <a:t>Cycling</a:t>
            </a:r>
            <a:r>
              <a:rPr lang="hr-HR" u="sng" dirty="0"/>
              <a:t> (vožnja po putevima) i </a:t>
            </a:r>
            <a:r>
              <a:rPr lang="hr-HR" u="sng" dirty="0" err="1"/>
              <a:t>Track</a:t>
            </a:r>
            <a:r>
              <a:rPr lang="hr-HR" u="sng" dirty="0"/>
              <a:t> </a:t>
            </a:r>
            <a:r>
              <a:rPr lang="hr-HR" u="sng" dirty="0" err="1"/>
              <a:t>Cycling</a:t>
            </a:r>
            <a:r>
              <a:rPr lang="hr-HR" u="sng" dirty="0"/>
              <a:t> (izgrađene staze)</a:t>
            </a:r>
            <a:r>
              <a:rPr lang="hr-HR" dirty="0"/>
              <a:t>. Za one koji imaju oduzetost donjih ekstremiteta ili vrstu poremećaja zbog kojih ne mogu koristiti noge, postoje specifični bicikli za ruke tzv</a:t>
            </a:r>
            <a:r>
              <a:rPr lang="hr-HR" b="1" dirty="0"/>
              <a:t>. </a:t>
            </a:r>
            <a:r>
              <a:rPr lang="hr-HR" u="sng" dirty="0" err="1"/>
              <a:t>Handcycling</a:t>
            </a:r>
            <a:r>
              <a:rPr lang="hr-HR" dirty="0"/>
              <a:t>. (</a:t>
            </a:r>
            <a:r>
              <a:rPr lang="hr-HR" dirty="0" err="1"/>
              <a:t>Dikić</a:t>
            </a:r>
            <a:r>
              <a:rPr lang="hr-HR" dirty="0"/>
              <a:t> N., 2006).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527048"/>
            <a:ext cx="3177985" cy="2118656"/>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872522"/>
            <a:ext cx="3306648" cy="2148765"/>
          </a:xfrm>
          <a:prstGeom prst="rect">
            <a:avLst/>
          </a:prstGeom>
        </p:spPr>
      </p:pic>
    </p:spTree>
    <p:extLst>
      <p:ext uri="{BB962C8B-B14F-4D97-AF65-F5344CB8AC3E}">
        <p14:creationId xmlns:p14="http://schemas.microsoft.com/office/powerpoint/2010/main" val="3540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486272" cy="4572000"/>
          </a:xfrm>
        </p:spPr>
        <p:txBody>
          <a:bodyPr>
            <a:normAutofit fontScale="92500" lnSpcReduction="10000"/>
          </a:bodyPr>
          <a:lstStyle/>
          <a:p>
            <a:r>
              <a:rPr lang="hr-HR" b="1" dirty="0"/>
              <a:t>5. Jahanje </a:t>
            </a:r>
            <a:r>
              <a:rPr lang="hr-HR" dirty="0"/>
              <a:t>– najimpresivniji sport uveden u Atlanti 1996. g. Za sve vrste invaliditeta. Postoji individualno i ekipno natjecanje. Individualno uključuje potpuno razumijevanje između jahača i konja, dok ekipno podrazumijeva tri ili četiri natjecatelja iz iste zemlje. (</a:t>
            </a:r>
            <a:r>
              <a:rPr lang="hr-HR" dirty="0" err="1"/>
              <a:t>Dikić</a:t>
            </a:r>
            <a:r>
              <a:rPr lang="hr-HR" dirty="0"/>
              <a:t> N., 2006).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772816"/>
            <a:ext cx="4176464" cy="3886406"/>
          </a:xfrm>
          <a:prstGeom prst="rect">
            <a:avLst/>
          </a:prstGeom>
        </p:spPr>
      </p:pic>
    </p:spTree>
    <p:extLst>
      <p:ext uri="{BB962C8B-B14F-4D97-AF65-F5344CB8AC3E}">
        <p14:creationId xmlns:p14="http://schemas.microsoft.com/office/powerpoint/2010/main" val="403619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lstStyle/>
          <a:p>
            <a:r>
              <a:rPr lang="hr-HR" dirty="0"/>
              <a:t>Sport se odavno koristio kao sredstvo liječenja te je jedna od najboljih socijalnih aktivnosti koja podiže kvalitetu života </a:t>
            </a:r>
            <a:endParaRPr lang="hr-HR" dirty="0" smtClean="0"/>
          </a:p>
          <a:p>
            <a:r>
              <a:rPr lang="hr-HR" dirty="0" smtClean="0"/>
              <a:t>Vlada </a:t>
            </a:r>
            <a:r>
              <a:rPr lang="hr-HR" dirty="0"/>
              <a:t>Republike Hrvatske donijela je </a:t>
            </a:r>
            <a:r>
              <a:rPr lang="hr-HR" dirty="0">
                <a:solidFill>
                  <a:srgbClr val="FF0000"/>
                </a:solidFill>
              </a:rPr>
              <a:t>5. lipnja 2007</a:t>
            </a:r>
            <a:r>
              <a:rPr lang="hr-HR" dirty="0"/>
              <a:t>. godine </a:t>
            </a:r>
            <a:r>
              <a:rPr lang="hr-HR" b="1" dirty="0"/>
              <a:t>Nacionalnu strategiju izjednačavanja mogućnosti za osobe s invaliditetom </a:t>
            </a:r>
            <a:r>
              <a:rPr lang="hr-HR" dirty="0"/>
              <a:t>kojoj je cilj osigurati jednaka prava za sve osobe s invaliditetom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630288" cy="4566248"/>
          </a:xfrm>
        </p:spPr>
        <p:txBody>
          <a:bodyPr>
            <a:normAutofit fontScale="70000" lnSpcReduction="20000"/>
          </a:bodyPr>
          <a:lstStyle/>
          <a:p>
            <a:r>
              <a:rPr lang="hr-HR" b="1" dirty="0" smtClean="0"/>
              <a:t>6. Stolni </a:t>
            </a:r>
            <a:r>
              <a:rPr lang="hr-HR" b="1" dirty="0"/>
              <a:t>tenis </a:t>
            </a:r>
            <a:r>
              <a:rPr lang="hr-HR" dirty="0"/>
              <a:t>– 1960. g. uključen na </a:t>
            </a:r>
            <a:r>
              <a:rPr lang="hr-HR" dirty="0" err="1"/>
              <a:t>paraolimpijske</a:t>
            </a:r>
            <a:r>
              <a:rPr lang="hr-HR" dirty="0"/>
              <a:t> igre. Ovim sportom bave se osobe s povredom kralježnice, osobe s CP, amputiranim ekstremitetima ili s nekim drugim motornim poremećajem te su zbog toga učinjene male izmjene u sportu kako bi svi mogli sudjelovati. Podijeljen je u 11 klasa. Klasa od 1 do 5 isključivo je za natjecatelje u kolicima, klasa od 6 do 10 za sve je one koji stoje i klasa 11 za sve one s intelektualnim teškoćama. Postoji ekipno i individualno natjecanje. Jedna od bitnih razlika je ta što se natjecatelji smiju pridržati za stol ukoliko izgube ravnotežu (</a:t>
            </a:r>
            <a:r>
              <a:rPr lang="hr-HR" dirty="0" err="1"/>
              <a:t>Dikić</a:t>
            </a:r>
            <a:r>
              <a:rPr lang="hr-HR" dirty="0"/>
              <a:t> N., 2006).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412776"/>
            <a:ext cx="3168352" cy="2530244"/>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995555"/>
            <a:ext cx="3168352" cy="2116360"/>
          </a:xfrm>
          <a:prstGeom prst="rect">
            <a:avLst/>
          </a:prstGeom>
        </p:spPr>
      </p:pic>
    </p:spTree>
    <p:extLst>
      <p:ext uri="{BB962C8B-B14F-4D97-AF65-F5344CB8AC3E}">
        <p14:creationId xmlns:p14="http://schemas.microsoft.com/office/powerpoint/2010/main" val="407485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918320" cy="4572000"/>
          </a:xfrm>
        </p:spPr>
        <p:txBody>
          <a:bodyPr>
            <a:normAutofit fontScale="85000" lnSpcReduction="20000"/>
          </a:bodyPr>
          <a:lstStyle/>
          <a:p>
            <a:pPr marL="0" indent="0">
              <a:buNone/>
            </a:pPr>
            <a:r>
              <a:rPr lang="hr-HR" b="1" dirty="0"/>
              <a:t>7</a:t>
            </a:r>
            <a:r>
              <a:rPr lang="hr-HR" b="1" dirty="0" smtClean="0"/>
              <a:t>. Plivanje </a:t>
            </a:r>
            <a:r>
              <a:rPr lang="hr-HR" dirty="0" smtClean="0"/>
              <a:t>– </a:t>
            </a:r>
            <a:r>
              <a:rPr lang="hr-HR" dirty="0"/>
              <a:t>sport uključen od 1960. g. u Rimu kao jedan od najznačajnijih </a:t>
            </a:r>
            <a:r>
              <a:rPr lang="hr-HR" dirty="0" err="1"/>
              <a:t>paraolimpijskih</a:t>
            </a:r>
            <a:r>
              <a:rPr lang="hr-HR" dirty="0"/>
              <a:t> sportova. Natjecanje je podijeljeno u 13 klasa. Od 1 do 10 za sve s amputiranim ekstremitetima, povredom kralježnice i CP, dok je klasa od 11 do 13 za sve one s oštećenjem vida. Što je niža klasa, to je teži stupanj invaliditeta. Slabovidni natjecatelji za vrijeme igre imaju svog asistenta koji ih upozorava na kraj trke ili na trenutak kada se treba okrenuti pomoću štapa (</a:t>
            </a:r>
            <a:r>
              <a:rPr lang="hr-HR" dirty="0" err="1"/>
              <a:t>Dikić</a:t>
            </a:r>
            <a:r>
              <a:rPr lang="hr-HR" dirty="0"/>
              <a:t> N., 2006).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412776"/>
            <a:ext cx="3670035" cy="2520280"/>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940188"/>
            <a:ext cx="3670034" cy="2376264"/>
          </a:xfrm>
          <a:prstGeom prst="rect">
            <a:avLst/>
          </a:prstGeom>
        </p:spPr>
      </p:pic>
    </p:spTree>
    <p:extLst>
      <p:ext uri="{BB962C8B-B14F-4D97-AF65-F5344CB8AC3E}">
        <p14:creationId xmlns:p14="http://schemas.microsoft.com/office/powerpoint/2010/main" val="2656252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774304" cy="4572000"/>
          </a:xfrm>
        </p:spPr>
        <p:txBody>
          <a:bodyPr>
            <a:normAutofit fontScale="70000" lnSpcReduction="20000"/>
          </a:bodyPr>
          <a:lstStyle/>
          <a:p>
            <a:r>
              <a:rPr lang="hr-HR" b="1" dirty="0"/>
              <a:t>8</a:t>
            </a:r>
            <a:r>
              <a:rPr lang="hr-HR" b="1" dirty="0" smtClean="0"/>
              <a:t>. </a:t>
            </a:r>
            <a:r>
              <a:rPr lang="hr-HR" b="1" dirty="0"/>
              <a:t>Sjedeća odbojka </a:t>
            </a:r>
            <a:r>
              <a:rPr lang="hr-HR" dirty="0"/>
              <a:t>– sport je namijenjen osobama s invaliditetom, a uvršten je u </a:t>
            </a:r>
            <a:r>
              <a:rPr lang="hr-HR" dirty="0" err="1"/>
              <a:t>paraolimpijske</a:t>
            </a:r>
            <a:r>
              <a:rPr lang="hr-HR" dirty="0"/>
              <a:t> sportove. Prvi odbojkaški klub osnovan je 1953. g. u Nizozemskoj, a od 1993. g. organizira se i natjecanje za seniore. U Hrvatskoj se sjedeća odbojka igra od 1969. g., a prvi klub osnovan je u sklopu sportskog društva invalida „Hrabri“. Hrvatski savez sjedeće odbojke osnovan je 2006. g. i broji 15 klubova i oko 270 registriranih igrača.  Pravila igre sjedeće odbojke slična su pravilima „zdrave“ odbojke, no postoje neke razlike. Dimenzije terena su 10 x 6 m. Dozvoljeno je blokiranje servisa, ali nije dozvoljeno podizanje oba </a:t>
            </a:r>
            <a:r>
              <a:rPr lang="hr-HR" dirty="0" err="1"/>
              <a:t>gluteusa</a:t>
            </a:r>
            <a:r>
              <a:rPr lang="hr-HR" dirty="0"/>
              <a:t> s podloge. U protivnom se oduzimaju poeni (</a:t>
            </a:r>
            <a:r>
              <a:rPr lang="hr-HR" dirty="0" err="1"/>
              <a:t>Dikić</a:t>
            </a:r>
            <a:r>
              <a:rPr lang="hr-HR" dirty="0"/>
              <a:t> N., 2006).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092" y="1527592"/>
            <a:ext cx="3669060" cy="4421688"/>
          </a:xfrm>
          <a:prstGeom prst="rect">
            <a:avLst/>
          </a:prstGeom>
        </p:spPr>
      </p:pic>
    </p:spTree>
    <p:extLst>
      <p:ext uri="{BB962C8B-B14F-4D97-AF65-F5344CB8AC3E}">
        <p14:creationId xmlns:p14="http://schemas.microsoft.com/office/powerpoint/2010/main" val="1101821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179513" y="1412776"/>
            <a:ext cx="4536503" cy="4752528"/>
          </a:xfrm>
        </p:spPr>
        <p:txBody>
          <a:bodyPr>
            <a:normAutofit fontScale="70000" lnSpcReduction="20000"/>
          </a:bodyPr>
          <a:lstStyle/>
          <a:p>
            <a:r>
              <a:rPr lang="hr-HR" b="1" dirty="0" smtClean="0"/>
              <a:t>9</a:t>
            </a:r>
            <a:r>
              <a:rPr lang="hr-HR" dirty="0" smtClean="0"/>
              <a:t>. </a:t>
            </a:r>
            <a:r>
              <a:rPr lang="hr-HR" b="1" dirty="0"/>
              <a:t>Košarka u kolicima </a:t>
            </a:r>
            <a:r>
              <a:rPr lang="hr-HR" dirty="0"/>
              <a:t>– Nastala je nakon Drugog svjetskog rata, a danas se igra u 80 zemalja u kojima je registrirano 25.000 igrača. Košarka u kolicima bila je jedan od sportova u Rimu 1960. Ekipa se sastoji od pet igrača. Važna su oprema za košarku kolica koja se sve više razvijaju, kao i sam sport. U počecima su igrači koristi kolica koja su znatno više težila, no danas se košarka igra u kolicima koja su lakša i čvršća.  </a:t>
            </a:r>
          </a:p>
          <a:p>
            <a:r>
              <a:rPr lang="hr-HR" dirty="0"/>
              <a:t>Sportaš koji sudjeluje mora imati trajno oštećenje koje ga sprječava da normalno trči i skače. Igra se 4 x 10 minuta, a koš je visok kao i u tradicionalnoj košarci, što vrijedi i za dimenzije igrališta. (</a:t>
            </a:r>
            <a:r>
              <a:rPr lang="hr-HR" dirty="0" err="1"/>
              <a:t>Dikić</a:t>
            </a:r>
            <a:r>
              <a:rPr lang="hr-HR" dirty="0"/>
              <a:t> N., 2006). </a:t>
            </a:r>
          </a:p>
          <a:p>
            <a:endParaRPr lang="hr-HR" dirty="0"/>
          </a:p>
        </p:txBody>
      </p:sp>
      <p:pic>
        <p:nvPicPr>
          <p:cNvPr id="1026" name="Picture 2" descr="https://www.insidethegames.biz/media/image/32289/o/David%20Eng,%20who%20helped%20Canada&amp;#39;s men&amp;#39;s team claim gold at the London 2012 Paralympics, has been inclu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282" y="1484784"/>
            <a:ext cx="3716543"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12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p:txBody>
          <a:bodyPr/>
          <a:lstStyle/>
          <a:p>
            <a:r>
              <a:rPr lang="hr-HR" b="1" dirty="0" smtClean="0"/>
              <a:t>Ostali sportovi na Ljetnim </a:t>
            </a:r>
            <a:r>
              <a:rPr lang="hr-HR" b="1" dirty="0" err="1" smtClean="0"/>
              <a:t>paraolimpijskim</a:t>
            </a:r>
            <a:r>
              <a:rPr lang="hr-HR" b="1" dirty="0" smtClean="0"/>
              <a:t> igrama:</a:t>
            </a:r>
          </a:p>
          <a:p>
            <a:pPr>
              <a:buFontTx/>
              <a:buChar char="-"/>
            </a:pPr>
            <a:r>
              <a:rPr lang="hr-HR" dirty="0" smtClean="0"/>
              <a:t>Tenis u kolicima</a:t>
            </a:r>
          </a:p>
          <a:p>
            <a:pPr>
              <a:buFontTx/>
              <a:buChar char="-"/>
            </a:pPr>
            <a:r>
              <a:rPr lang="hr-HR" dirty="0" smtClean="0"/>
              <a:t>Streličarstvo</a:t>
            </a:r>
          </a:p>
          <a:p>
            <a:pPr>
              <a:buFontTx/>
              <a:buChar char="-"/>
            </a:pPr>
            <a:r>
              <a:rPr lang="hr-HR" dirty="0" smtClean="0"/>
              <a:t>Mačevanje u invalidskim kolicima</a:t>
            </a:r>
          </a:p>
          <a:p>
            <a:pPr>
              <a:buFontTx/>
              <a:buChar char="-"/>
            </a:pPr>
            <a:r>
              <a:rPr lang="hr-HR" dirty="0" smtClean="0"/>
              <a:t>Judo</a:t>
            </a:r>
          </a:p>
          <a:p>
            <a:pPr>
              <a:buFontTx/>
              <a:buChar char="-"/>
            </a:pPr>
            <a:r>
              <a:rPr lang="hr-HR" dirty="0" smtClean="0"/>
              <a:t>Jedrenje</a:t>
            </a:r>
          </a:p>
          <a:p>
            <a:pPr>
              <a:buFontTx/>
              <a:buChar char="-"/>
            </a:pPr>
            <a:r>
              <a:rPr lang="hr-HR" dirty="0" smtClean="0"/>
              <a:t>Nogomet</a:t>
            </a:r>
          </a:p>
          <a:p>
            <a:pPr>
              <a:buFontTx/>
              <a:buChar char="-"/>
            </a:pPr>
            <a:r>
              <a:rPr lang="hr-HR" dirty="0" smtClean="0"/>
              <a:t>Ragbi u kolicima</a:t>
            </a:r>
          </a:p>
          <a:p>
            <a:pPr>
              <a:buFontTx/>
              <a:buChar char="-"/>
            </a:pPr>
            <a:endParaRPr lang="hr-HR" dirty="0" smtClean="0"/>
          </a:p>
          <a:p>
            <a:pPr>
              <a:buFontTx/>
              <a:buChar char="-"/>
            </a:pPr>
            <a:endParaRPr lang="hr-HR" dirty="0" smtClean="0"/>
          </a:p>
          <a:p>
            <a:pPr marL="0" indent="0">
              <a:buNone/>
            </a:pPr>
            <a:endParaRPr lang="hr-HR" dirty="0"/>
          </a:p>
        </p:txBody>
      </p:sp>
    </p:spTree>
    <p:extLst>
      <p:ext uri="{BB962C8B-B14F-4D97-AF65-F5344CB8AC3E}">
        <p14:creationId xmlns:p14="http://schemas.microsoft.com/office/powerpoint/2010/main" val="2987111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5.2. Zimske </a:t>
            </a:r>
            <a:r>
              <a:rPr lang="hr-HR" b="1" dirty="0" err="1"/>
              <a:t>paraolimpijske</a:t>
            </a:r>
            <a:r>
              <a:rPr lang="hr-HR" b="1" dirty="0"/>
              <a:t> igre </a:t>
            </a:r>
          </a:p>
        </p:txBody>
      </p:sp>
      <p:sp>
        <p:nvSpPr>
          <p:cNvPr id="3" name="Rezervirano mjesto sadržaja 2"/>
          <p:cNvSpPr>
            <a:spLocks noGrp="1"/>
          </p:cNvSpPr>
          <p:nvPr>
            <p:ph sz="quarter" idx="1"/>
          </p:nvPr>
        </p:nvSpPr>
        <p:spPr>
          <a:xfrm>
            <a:off x="301752" y="1340768"/>
            <a:ext cx="8503920" cy="4758280"/>
          </a:xfrm>
        </p:spPr>
        <p:txBody>
          <a:bodyPr/>
          <a:lstStyle/>
          <a:p>
            <a:r>
              <a:rPr lang="hr-HR" dirty="0" smtClean="0"/>
              <a:t> </a:t>
            </a:r>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393" y="1484784"/>
            <a:ext cx="5779213" cy="4824536"/>
          </a:xfrm>
          <a:prstGeom prst="rect">
            <a:avLst/>
          </a:prstGeom>
        </p:spPr>
      </p:pic>
    </p:spTree>
    <p:extLst>
      <p:ext uri="{BB962C8B-B14F-4D97-AF65-F5344CB8AC3E}">
        <p14:creationId xmlns:p14="http://schemas.microsoft.com/office/powerpoint/2010/main" val="272598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p:txBody>
          <a:bodyPr/>
          <a:lstStyle/>
          <a:p>
            <a:r>
              <a:rPr lang="hr-HR" dirty="0"/>
              <a:t>Interes za zimske </a:t>
            </a:r>
            <a:r>
              <a:rPr lang="hr-HR" dirty="0" err="1"/>
              <a:t>paraolimpijske</a:t>
            </a:r>
            <a:r>
              <a:rPr lang="hr-HR" dirty="0"/>
              <a:t> igre nije bio velik, a prvo natjecanje bilo je održano 1769. g. u Švedskoj. Na tim igrama nastupilo je više od 250 sportaša iz 17 država. Paralelno s povećanjem država i sportaša povećavao se i broj sportova</a:t>
            </a:r>
          </a:p>
        </p:txBody>
      </p:sp>
    </p:spTree>
    <p:extLst>
      <p:ext uri="{BB962C8B-B14F-4D97-AF65-F5344CB8AC3E}">
        <p14:creationId xmlns:p14="http://schemas.microsoft.com/office/powerpoint/2010/main" val="1042292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p:txBody>
          <a:bodyPr>
            <a:normAutofit fontScale="92500" lnSpcReduction="20000"/>
          </a:bodyPr>
          <a:lstStyle/>
          <a:p>
            <a:r>
              <a:rPr lang="hr-HR" dirty="0"/>
              <a:t>Sportovi na zimskim </a:t>
            </a:r>
            <a:r>
              <a:rPr lang="hr-HR" dirty="0" err="1"/>
              <a:t>paraolimpijskim</a:t>
            </a:r>
            <a:r>
              <a:rPr lang="hr-HR" dirty="0"/>
              <a:t> igrama su: </a:t>
            </a:r>
          </a:p>
          <a:p>
            <a:r>
              <a:rPr lang="hr-HR" b="1" dirty="0"/>
              <a:t>1. Alpsko skijanje </a:t>
            </a:r>
            <a:r>
              <a:rPr lang="hr-HR" dirty="0"/>
              <a:t>– natjecatelji alpskog skijanja kvalificirani su u nekoliko kategorija prema stupnju i težini invaliditeta. Skijaši s poremećajem vida imaju pratioca, sportaši s amputiranom nogom koriste samo jednu skiju ili imaju protezu, dok oni sportaši s obadva donja amputirana ekstremiteta koriste tzv. </a:t>
            </a:r>
            <a:r>
              <a:rPr lang="hr-HR" dirty="0" err="1"/>
              <a:t>monoskiju</a:t>
            </a:r>
            <a:r>
              <a:rPr lang="hr-HR" dirty="0"/>
              <a:t>. Također, natjecatelji su podijeljeni na skijaše s oštećenjem vida, one koji stoje i one koji sjede. Oprema za skijanje ima neke razlike i karakteristike kojima je prilagođena osobama s invaliditetom. Skijaši se natječu u četiri discipline: slalom, veleslalom, super G i spust. (</a:t>
            </a:r>
            <a:r>
              <a:rPr lang="hr-HR" dirty="0" err="1"/>
              <a:t>Dikić</a:t>
            </a:r>
            <a:r>
              <a:rPr lang="hr-HR" dirty="0"/>
              <a:t> N., 2006). </a:t>
            </a:r>
          </a:p>
        </p:txBody>
      </p:sp>
    </p:spTree>
    <p:extLst>
      <p:ext uri="{BB962C8B-B14F-4D97-AF65-F5344CB8AC3E}">
        <p14:creationId xmlns:p14="http://schemas.microsoft.com/office/powerpoint/2010/main" val="4112452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6" name="Rezervirano mjesto sadržaja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01752" y="1682240"/>
            <a:ext cx="4342210" cy="40510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insidethegames.biz/media/image/64084/o/EZyJXVzoLY0NvS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87" y="1591666"/>
            <a:ext cx="4100301" cy="414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087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sp>
        <p:nvSpPr>
          <p:cNvPr id="3" name="Rezervirano mjesto sadržaja 2"/>
          <p:cNvSpPr>
            <a:spLocks noGrp="1"/>
          </p:cNvSpPr>
          <p:nvPr>
            <p:ph sz="quarter" idx="1"/>
          </p:nvPr>
        </p:nvSpPr>
        <p:spPr>
          <a:xfrm>
            <a:off x="301752" y="1527048"/>
            <a:ext cx="4486272" cy="4572000"/>
          </a:xfrm>
        </p:spPr>
        <p:txBody>
          <a:bodyPr>
            <a:normAutofit fontScale="85000" lnSpcReduction="20000"/>
          </a:bodyPr>
          <a:lstStyle/>
          <a:p>
            <a:r>
              <a:rPr lang="hr-HR" b="1" dirty="0"/>
              <a:t>2. Nordijsko skijanje </a:t>
            </a:r>
            <a:r>
              <a:rPr lang="hr-HR" dirty="0"/>
              <a:t>– postoji biatlon i skijaško trčanje. Natjecatelji u biatlonu skijaju 3 x 2,5 km (sve ukupno 7,5 km), a ciljevi su udaljeni 10 m. Postoji i zvučni signal koji služi da sportašima s oštećenjem vida najavljuju metu. Skijaško trčanje uključuje slobodan stil, klasičan stil i štafetu. Natjecatelji su podijeljeni na one koji sjede, stoje i one s oslabljenim vidom. (</a:t>
            </a:r>
            <a:r>
              <a:rPr lang="hr-HR" dirty="0" err="1"/>
              <a:t>Dikić</a:t>
            </a:r>
            <a:r>
              <a:rPr lang="hr-HR" dirty="0"/>
              <a:t> N., 2006). </a:t>
            </a:r>
          </a:p>
        </p:txBody>
      </p:sp>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700808"/>
            <a:ext cx="3409553" cy="3960440"/>
          </a:xfrm>
          <a:prstGeom prst="rect">
            <a:avLst/>
          </a:prstGeom>
        </p:spPr>
      </p:pic>
    </p:spTree>
    <p:extLst>
      <p:ext uri="{BB962C8B-B14F-4D97-AF65-F5344CB8AC3E}">
        <p14:creationId xmlns:p14="http://schemas.microsoft.com/office/powerpoint/2010/main" val="867689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normAutofit/>
          </a:bodyPr>
          <a:lstStyle/>
          <a:p>
            <a:r>
              <a:rPr lang="vi-VN" dirty="0"/>
              <a:t>Engleski neurokirurg </a:t>
            </a:r>
            <a:r>
              <a:rPr lang="vi-VN" b="1" dirty="0"/>
              <a:t>dr. Ludwig Gotmann </a:t>
            </a:r>
            <a:r>
              <a:rPr lang="vi-VN" dirty="0"/>
              <a:t>osnivač je paraolimpijskog pokreta i idejni tvorac fizičke aktivnosti za osobe s invaliditetom. </a:t>
            </a:r>
            <a:endParaRPr lang="hr-HR" dirty="0" smtClean="0"/>
          </a:p>
          <a:p>
            <a:r>
              <a:rPr lang="vi-VN" b="1" dirty="0" smtClean="0"/>
              <a:t>Prve </a:t>
            </a:r>
            <a:r>
              <a:rPr lang="vi-VN" b="1" dirty="0"/>
              <a:t>Paraolimpijske igre bile su održane 1960. </a:t>
            </a:r>
            <a:r>
              <a:rPr lang="vi-VN" b="1" dirty="0" smtClean="0"/>
              <a:t>g</a:t>
            </a:r>
            <a:r>
              <a:rPr lang="hr-HR" b="1" dirty="0" smtClean="0"/>
              <a:t>.</a:t>
            </a:r>
            <a:r>
              <a:rPr lang="vi-VN" b="1" dirty="0" smtClean="0"/>
              <a:t> </a:t>
            </a:r>
            <a:r>
              <a:rPr lang="vi-VN" b="1" dirty="0"/>
              <a:t>u Rimu</a:t>
            </a:r>
            <a:r>
              <a:rPr lang="vi-VN" dirty="0"/>
              <a:t>. Na njima je sudjelovalo ukupno 400 sportaša iz 23 zemlje koji su se natjecali u osam disciplina. </a:t>
            </a:r>
            <a:endParaRPr lang="hr-HR" dirty="0" smtClean="0"/>
          </a:p>
          <a:p>
            <a:r>
              <a:rPr lang="vi-VN" dirty="0" smtClean="0"/>
              <a:t>Vizija </a:t>
            </a:r>
            <a:r>
              <a:rPr lang="vi-VN" dirty="0"/>
              <a:t>međunarodnog paraolimpijskog odbora je omogućiti paraolimpijskim sportašima da postignu vrhunske rezultate koji će inspirirati i uzbuditi svijet. </a:t>
            </a:r>
            <a:endParaRPr lang="hr-H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3478160" cy="4572000"/>
          </a:xfrm>
        </p:spPr>
        <p:txBody>
          <a:bodyPr>
            <a:normAutofit fontScale="77500" lnSpcReduction="20000"/>
          </a:bodyPr>
          <a:lstStyle/>
          <a:p>
            <a:r>
              <a:rPr lang="hr-HR" b="1" dirty="0"/>
              <a:t>3. </a:t>
            </a:r>
            <a:r>
              <a:rPr lang="hr-HR" b="1" dirty="0" err="1"/>
              <a:t>Curling</a:t>
            </a:r>
            <a:r>
              <a:rPr lang="hr-HR" b="1" dirty="0"/>
              <a:t> u kolicima </a:t>
            </a:r>
            <a:r>
              <a:rPr lang="hr-HR" dirty="0"/>
              <a:t>– prvi put predstavljen na zimskim olimpijskim igrama u Torontu 2006. g. U igri sudjeluju sportaši s invaliditetom donjih ekstremiteta, invalidi s cerebralnom paralizom, </a:t>
            </a:r>
            <a:r>
              <a:rPr lang="hr-HR" dirty="0" err="1"/>
              <a:t>multiplom</a:t>
            </a:r>
            <a:r>
              <a:rPr lang="hr-HR" dirty="0"/>
              <a:t> sklerozom, amputiranim ekstremitetima ili povredom kralježnice. (</a:t>
            </a:r>
            <a:r>
              <a:rPr lang="hr-HR" dirty="0" err="1"/>
              <a:t>Dikić</a:t>
            </a:r>
            <a:r>
              <a:rPr lang="hr-HR" dirty="0"/>
              <a:t> N., 2006).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158" y="1527048"/>
            <a:ext cx="5203994" cy="3456384"/>
          </a:xfrm>
          <a:prstGeom prst="rect">
            <a:avLst/>
          </a:prstGeom>
        </p:spPr>
      </p:pic>
    </p:spTree>
    <p:extLst>
      <p:ext uri="{BB962C8B-B14F-4D97-AF65-F5344CB8AC3E}">
        <p14:creationId xmlns:p14="http://schemas.microsoft.com/office/powerpoint/2010/main" val="1266052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a:xfrm>
            <a:off x="301752" y="1527048"/>
            <a:ext cx="4267200" cy="4572000"/>
          </a:xfrm>
        </p:spPr>
        <p:txBody>
          <a:bodyPr>
            <a:normAutofit fontScale="85000" lnSpcReduction="10000"/>
          </a:bodyPr>
          <a:lstStyle/>
          <a:p>
            <a:r>
              <a:rPr lang="hr-HR" b="1" dirty="0"/>
              <a:t>4. Hokej </a:t>
            </a:r>
            <a:r>
              <a:rPr lang="hr-HR" dirty="0"/>
              <a:t>– nastao 1960. g. u Švedskoj. Svaki tim ima po šest igrača, a igra se u tri dijela po 15 minuta. Pravila hokeja pod kontrolom su Internacionalne hokejaške federacije. Oprema je slična kao i kod tradicionalnog hokeja, uz svu neophodnu zaštitu. Veličina golova i igrališta ista je kao i kod standardnog hokeja. (</a:t>
            </a:r>
            <a:r>
              <a:rPr lang="hr-HR" dirty="0" err="1"/>
              <a:t>Dikić</a:t>
            </a:r>
            <a:r>
              <a:rPr lang="hr-HR" dirty="0"/>
              <a:t> N., 2006).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952" y="1527048"/>
            <a:ext cx="4267200" cy="4710264"/>
          </a:xfrm>
          <a:prstGeom prst="rect">
            <a:avLst/>
          </a:prstGeom>
        </p:spPr>
      </p:pic>
    </p:spTree>
    <p:extLst>
      <p:ext uri="{BB962C8B-B14F-4D97-AF65-F5344CB8AC3E}">
        <p14:creationId xmlns:p14="http://schemas.microsoft.com/office/powerpoint/2010/main" val="2046229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6. OLIMPIJSKE IGRE GLUHIH </a:t>
            </a:r>
          </a:p>
        </p:txBody>
      </p:sp>
      <p:sp>
        <p:nvSpPr>
          <p:cNvPr id="3" name="Rezervirano mjesto sadržaja 2"/>
          <p:cNvSpPr>
            <a:spLocks noGrp="1"/>
          </p:cNvSpPr>
          <p:nvPr>
            <p:ph sz="quarter" idx="1"/>
          </p:nvPr>
        </p:nvSpPr>
        <p:spPr/>
        <p:txBody>
          <a:bodyPr/>
          <a:lstStyle/>
          <a:p>
            <a:r>
              <a:rPr lang="hr-HR" dirty="0"/>
              <a:t>Olimpijske igre gluhih nastale su na zamisao gluhog predsjednika Francuskog sportskog saveza gluhih </a:t>
            </a:r>
            <a:r>
              <a:rPr lang="hr-HR" dirty="0" err="1"/>
              <a:t>Eugènea</a:t>
            </a:r>
            <a:r>
              <a:rPr lang="hr-HR" dirty="0"/>
              <a:t> </a:t>
            </a:r>
            <a:r>
              <a:rPr lang="hr-HR" dirty="0" err="1"/>
              <a:t>Rubens-Alcaisa</a:t>
            </a:r>
            <a:r>
              <a:rPr lang="hr-HR" dirty="0"/>
              <a:t> . Prve Olimpijske igre gluhih održane su od 10. do 17. kolovoza 1924. godine u Parizu. Na tim igrama sudjelovalo je 148 sportaša iz 9 europskih zemalja. </a:t>
            </a:r>
            <a:endParaRPr lang="hr-HR" dirty="0" smtClean="0"/>
          </a:p>
          <a:p>
            <a:r>
              <a:rPr lang="hr-HR" dirty="0"/>
              <a:t>Olimpijske igre gluhih održavaju se nakon Olimpijskih i </a:t>
            </a:r>
            <a:r>
              <a:rPr lang="hr-HR" dirty="0" err="1"/>
              <a:t>Paraolimpijskih</a:t>
            </a:r>
            <a:r>
              <a:rPr lang="hr-HR" dirty="0"/>
              <a:t> igara, a moto im je </a:t>
            </a:r>
            <a:r>
              <a:rPr lang="hr-HR" dirty="0" err="1"/>
              <a:t>Per</a:t>
            </a:r>
            <a:r>
              <a:rPr lang="hr-HR" dirty="0"/>
              <a:t> </a:t>
            </a:r>
            <a:r>
              <a:rPr lang="hr-HR" dirty="0" err="1"/>
              <a:t>Ludos</a:t>
            </a:r>
            <a:r>
              <a:rPr lang="hr-HR" dirty="0"/>
              <a:t> </a:t>
            </a:r>
            <a:r>
              <a:rPr lang="hr-HR" dirty="0" err="1"/>
              <a:t>Aequahtas</a:t>
            </a:r>
            <a:r>
              <a:rPr lang="hr-HR" dirty="0"/>
              <a:t> (jednakost kroz sport</a:t>
            </a:r>
          </a:p>
        </p:txBody>
      </p:sp>
    </p:spTree>
    <p:extLst>
      <p:ext uri="{BB962C8B-B14F-4D97-AF65-F5344CB8AC3E}">
        <p14:creationId xmlns:p14="http://schemas.microsoft.com/office/powerpoint/2010/main" val="2703795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7. SPECIJALNE OLIMPIJSKE IGRE </a:t>
            </a:r>
          </a:p>
        </p:txBody>
      </p:sp>
      <p:sp>
        <p:nvSpPr>
          <p:cNvPr id="3" name="Rezervirano mjesto sadržaja 2"/>
          <p:cNvSpPr>
            <a:spLocks noGrp="1"/>
          </p:cNvSpPr>
          <p:nvPr>
            <p:ph sz="quarter" idx="1"/>
          </p:nvPr>
        </p:nvSpPr>
        <p:spPr/>
        <p:txBody>
          <a:bodyPr>
            <a:normAutofit fontScale="85000" lnSpcReduction="10000"/>
          </a:bodyPr>
          <a:lstStyle/>
          <a:p>
            <a:r>
              <a:rPr lang="hr-HR" dirty="0"/>
              <a:t>Specijalna Olimpijada međunarodna je organizacija koja osobama s intelektualnim poteškoćama daje priliku da u sportu ostvare svoj potencijal, pokažu hrabrost, steknu samopouzdanje, nova iskustva i prijateljstva te razviju svoje fizičke sposobnosti. Specijalnu Olimpijadu osnovala je gospođa </a:t>
            </a:r>
            <a:r>
              <a:rPr lang="hr-HR" b="1" dirty="0" err="1"/>
              <a:t>Eunice</a:t>
            </a:r>
            <a:r>
              <a:rPr lang="hr-HR" b="1" dirty="0"/>
              <a:t> Kennedy </a:t>
            </a:r>
            <a:r>
              <a:rPr lang="hr-HR" b="1" dirty="0" err="1"/>
              <a:t>Shriver</a:t>
            </a:r>
            <a:r>
              <a:rPr lang="hr-HR" dirty="0"/>
              <a:t>, sestra američkog predsjednika Johna Fitzgeralda Kennedyja. Geslo Specijalne olimpijade je: „Želim pobijediti, ali ako ne mogu pobijediti, daj mi snage da se okušam“. </a:t>
            </a:r>
            <a:r>
              <a:rPr lang="hr-HR" u="sng" dirty="0"/>
              <a:t>Uvjeti su za sudjelovanje na Specijalnoj olimpijadi da svaka osoba koja se želi natjecati mora imati najmanje osam godina, mora biti identificirana kao osoba s intelektualnim poteškoćama ili mora imati značajnih problema u učenju ili zakašnjelom kognitivnom razvoju (Specijalna olimpijada Hrvatske). </a:t>
            </a:r>
          </a:p>
        </p:txBody>
      </p:sp>
    </p:spTree>
    <p:extLst>
      <p:ext uri="{BB962C8B-B14F-4D97-AF65-F5344CB8AC3E}">
        <p14:creationId xmlns:p14="http://schemas.microsoft.com/office/powerpoint/2010/main" val="3811681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752" y="188640"/>
            <a:ext cx="8534400" cy="936104"/>
          </a:xfrm>
        </p:spPr>
        <p:txBody>
          <a:bodyPr>
            <a:normAutofit fontScale="90000"/>
          </a:bodyPr>
          <a:lstStyle/>
          <a:p>
            <a:r>
              <a:rPr lang="hr-HR" b="1" dirty="0"/>
              <a:t>8. OSOBE S INVALIDITETOM U HRVATSKOJ </a:t>
            </a:r>
          </a:p>
        </p:txBody>
      </p:sp>
      <p:sp>
        <p:nvSpPr>
          <p:cNvPr id="3" name="Rezervirano mjesto sadržaja 2"/>
          <p:cNvSpPr>
            <a:spLocks noGrp="1"/>
          </p:cNvSpPr>
          <p:nvPr>
            <p:ph sz="quarter" idx="1"/>
          </p:nvPr>
        </p:nvSpPr>
        <p:spPr/>
        <p:txBody>
          <a:bodyPr>
            <a:normAutofit fontScale="92500"/>
          </a:bodyPr>
          <a:lstStyle/>
          <a:p>
            <a:r>
              <a:rPr lang="hr-HR" dirty="0"/>
              <a:t>U Hrvatskoj na dan 17. 01. 2013. živi </a:t>
            </a:r>
            <a:r>
              <a:rPr lang="hr-HR" b="1" dirty="0"/>
              <a:t>520 437 </a:t>
            </a:r>
            <a:r>
              <a:rPr lang="hr-HR" dirty="0"/>
              <a:t>osoba s invaliditetom od čega čine  60%  muškarci  i 40% žene te na taj način osobe s invaliditetom čine oko 12% ukupnog stanovništva RH. </a:t>
            </a:r>
            <a:endParaRPr lang="hr-HR" dirty="0" smtClean="0"/>
          </a:p>
          <a:p>
            <a:r>
              <a:rPr lang="hr-HR" dirty="0" smtClean="0"/>
              <a:t>Više </a:t>
            </a:r>
            <a:r>
              <a:rPr lang="hr-HR" dirty="0"/>
              <a:t>je od 50% osoba s invaliditetom u radno aktivnoj dobi, od 19 do 64 godine, dok je u dobnoj skupini 65+ više od 30% osoba s invalidnošću. </a:t>
            </a:r>
            <a:endParaRPr lang="hr-HR" dirty="0" smtClean="0"/>
          </a:p>
          <a:p>
            <a:r>
              <a:rPr lang="hr-HR" dirty="0" smtClean="0"/>
              <a:t>Invaliditet </a:t>
            </a:r>
            <a:r>
              <a:rPr lang="hr-HR" dirty="0"/>
              <a:t>je prisutan i u dječjoj dobi, od 0 do 19 g., i to u udjelu od 7,5%. Iz tablice možemo zaključiti da najveći broj osoba s invaliditetom živi u Gradu Zagrebu i Splitsko-dalmatinskoj županiji (</a:t>
            </a:r>
            <a:r>
              <a:rPr lang="hr-HR" dirty="0" err="1"/>
              <a:t>Benjak</a:t>
            </a:r>
            <a:r>
              <a:rPr lang="hr-HR" dirty="0"/>
              <a:t> T., 2013). </a:t>
            </a:r>
          </a:p>
          <a:p>
            <a:pPr marL="0" indent="0">
              <a:buNone/>
            </a:pPr>
            <a:endParaRPr lang="hr-HR" dirty="0"/>
          </a:p>
          <a:p>
            <a:pPr marL="0" indent="0">
              <a:buNone/>
            </a:pPr>
            <a:endParaRPr lang="hr-HR" dirty="0"/>
          </a:p>
        </p:txBody>
      </p:sp>
    </p:spTree>
    <p:extLst>
      <p:ext uri="{BB962C8B-B14F-4D97-AF65-F5344CB8AC3E}">
        <p14:creationId xmlns:p14="http://schemas.microsoft.com/office/powerpoint/2010/main" val="1903103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9. ZAKLJUČAK </a:t>
            </a:r>
          </a:p>
        </p:txBody>
      </p:sp>
      <p:sp>
        <p:nvSpPr>
          <p:cNvPr id="3" name="Rezervirano mjesto sadržaja 2"/>
          <p:cNvSpPr>
            <a:spLocks noGrp="1"/>
          </p:cNvSpPr>
          <p:nvPr>
            <p:ph sz="quarter" idx="1"/>
          </p:nvPr>
        </p:nvSpPr>
        <p:spPr/>
        <p:txBody>
          <a:bodyPr>
            <a:normAutofit fontScale="77500" lnSpcReduction="20000"/>
          </a:bodyPr>
          <a:lstStyle/>
          <a:p>
            <a:r>
              <a:rPr lang="hr-HR" dirty="0"/>
              <a:t>Iz svega navedenog možemo zaključiti kako uključivanje u bilo kakav oblik sporta i sportske rekreacije ima pozitivne učinke na osobe s invaliditetom i kvalitetu njihova života. Osim toga sport i rekreacija pridonose boljem emocionalnom stanju bolesnika, boljoj socijalizaciji u društvu kao i razvoju psihomotornih sposobnosti i kondicije. </a:t>
            </a:r>
            <a:endParaRPr lang="hr-HR" dirty="0" smtClean="0"/>
          </a:p>
          <a:p>
            <a:r>
              <a:rPr lang="hr-HR" dirty="0" smtClean="0"/>
              <a:t>Također</a:t>
            </a:r>
            <a:r>
              <a:rPr lang="hr-HR" dirty="0"/>
              <a:t>, vrlo važnu ulogu ima i liječnik fizijatar  koji mora biti posvećen svakom bolesniku individualno te svaku invalidnu osobu mora upoznati sa svim mogućnostima rehabilitacije koje uključuje sport i rekreacija. </a:t>
            </a:r>
            <a:endParaRPr lang="hr-HR" dirty="0" smtClean="0"/>
          </a:p>
          <a:p>
            <a:r>
              <a:rPr lang="hr-HR" dirty="0"/>
              <a:t> Hrvatska od samih početaka poklanja punu pažnju sportskim djelatnostima osoba s invaliditetom. </a:t>
            </a:r>
            <a:r>
              <a:rPr lang="hr-HR" b="1" dirty="0"/>
              <a:t>Tako je Hrvatski savez invalida već od 1992. godine uključen u Međunarodne sportske organizacije</a:t>
            </a:r>
            <a:r>
              <a:rPr lang="hr-HR" dirty="0"/>
              <a:t>. Od te godine nastoji promovirati sport osoba s invaliditetom, imajući u vidu brojne, ranije spomenute, pozitivne učinke koje bavljenje fizičkom aktivnošću ima u podizanju kvalitete života osoba s invaliditetom. </a:t>
            </a:r>
            <a:r>
              <a:rPr lang="hr-HR" dirty="0" smtClean="0"/>
              <a:t>  </a:t>
            </a:r>
            <a:endParaRPr lang="hr-HR" dirty="0"/>
          </a:p>
        </p:txBody>
      </p:sp>
    </p:spTree>
    <p:extLst>
      <p:ext uri="{BB962C8B-B14F-4D97-AF65-F5344CB8AC3E}">
        <p14:creationId xmlns:p14="http://schemas.microsoft.com/office/powerpoint/2010/main" val="1801229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10. LITERATURA </a:t>
            </a:r>
          </a:p>
        </p:txBody>
      </p:sp>
      <p:sp>
        <p:nvSpPr>
          <p:cNvPr id="3" name="Rezervirano mjesto sadržaja 2"/>
          <p:cNvSpPr>
            <a:spLocks noGrp="1"/>
          </p:cNvSpPr>
          <p:nvPr>
            <p:ph sz="quarter" idx="1"/>
          </p:nvPr>
        </p:nvSpPr>
        <p:spPr/>
        <p:txBody>
          <a:bodyPr>
            <a:normAutofit fontScale="40000" lnSpcReduction="20000"/>
          </a:bodyPr>
          <a:lstStyle/>
          <a:p>
            <a:r>
              <a:rPr lang="hr-HR" dirty="0"/>
              <a:t>1. Andrijašević, M. (2008). Kineziološka rekreacija i kvaliteta života, Kineziološki fakultet sveučilišta u Zagrebu, Zagreb, str. 350-361. </a:t>
            </a:r>
            <a:endParaRPr lang="hr-HR" dirty="0" smtClean="0"/>
          </a:p>
          <a:p>
            <a:r>
              <a:rPr lang="hr-HR" dirty="0" smtClean="0"/>
              <a:t>2</a:t>
            </a:r>
            <a:r>
              <a:rPr lang="hr-HR" dirty="0"/>
              <a:t>. </a:t>
            </a:r>
            <a:r>
              <a:rPr lang="hr-HR" dirty="0" err="1"/>
              <a:t>Benjak</a:t>
            </a:r>
            <a:r>
              <a:rPr lang="hr-HR" dirty="0"/>
              <a:t> T.(2003). Izvješće o osobama s invaliditetom u RH, Hrvatski zavod za javno zdravstvo </a:t>
            </a:r>
            <a:r>
              <a:rPr lang="hr-HR" dirty="0">
                <a:hlinkClick r:id="rId2"/>
              </a:rPr>
              <a:t>https://hzjz.hr/wp-content/uploads/2013/11/Bilten_invalidi_2011.pdf / 30.6.2016</a:t>
            </a:r>
            <a:r>
              <a:rPr lang="hr-HR" dirty="0" smtClean="0"/>
              <a:t>.</a:t>
            </a:r>
          </a:p>
          <a:p>
            <a:r>
              <a:rPr lang="hr-HR" dirty="0" smtClean="0"/>
              <a:t> </a:t>
            </a:r>
            <a:r>
              <a:rPr lang="hr-HR" dirty="0"/>
              <a:t>3. </a:t>
            </a:r>
            <a:r>
              <a:rPr lang="hr-HR" dirty="0" err="1"/>
              <a:t>Ciliga</a:t>
            </a:r>
            <a:r>
              <a:rPr lang="hr-HR" dirty="0"/>
              <a:t>, D.; </a:t>
            </a:r>
            <a:r>
              <a:rPr lang="hr-HR" dirty="0" err="1"/>
              <a:t>Petrinović</a:t>
            </a:r>
            <a:r>
              <a:rPr lang="hr-HR" dirty="0"/>
              <a:t>, L. Sport osoba s invaliditetom – skripta. </a:t>
            </a:r>
            <a:endParaRPr lang="hr-HR" dirty="0" smtClean="0"/>
          </a:p>
          <a:p>
            <a:r>
              <a:rPr lang="hr-HR" dirty="0" smtClean="0"/>
              <a:t>4</a:t>
            </a:r>
            <a:r>
              <a:rPr lang="hr-HR" dirty="0"/>
              <a:t>. Čurković, B. i sur. (2004). Fizikalna i rehabilitacijska medicina, Medicinska naklada, Zagreb, str. 157-157. </a:t>
            </a:r>
            <a:endParaRPr lang="hr-HR" dirty="0" smtClean="0"/>
          </a:p>
          <a:p>
            <a:r>
              <a:rPr lang="hr-HR" dirty="0" smtClean="0"/>
              <a:t>5</a:t>
            </a:r>
            <a:r>
              <a:rPr lang="hr-HR" dirty="0"/>
              <a:t>. Ćorić, O.; </a:t>
            </a:r>
            <a:r>
              <a:rPr lang="hr-HR" dirty="0" err="1"/>
              <a:t>Ljubotina</a:t>
            </a:r>
            <a:r>
              <a:rPr lang="hr-HR" dirty="0"/>
              <a:t>, D. (2013). Kvaliteta života ratnih veterana s tjelesnim invaliditetom koji igraju sjedeću odbojku, Ljetopis socijalnog rada, 20(3), str. 387- 414</a:t>
            </a:r>
            <a:r>
              <a:rPr lang="hr-HR" dirty="0" smtClean="0"/>
              <a:t>.</a:t>
            </a:r>
          </a:p>
          <a:p>
            <a:r>
              <a:rPr lang="hr-HR" dirty="0" smtClean="0"/>
              <a:t> </a:t>
            </a:r>
            <a:r>
              <a:rPr lang="hr-HR" dirty="0"/>
              <a:t>6. </a:t>
            </a:r>
            <a:r>
              <a:rPr lang="hr-HR" dirty="0" err="1"/>
              <a:t>Dolić</a:t>
            </a:r>
            <a:r>
              <a:rPr lang="hr-HR" dirty="0"/>
              <a:t>, M.; </a:t>
            </a:r>
            <a:r>
              <a:rPr lang="hr-HR" dirty="0" err="1"/>
              <a:t>Prašin</a:t>
            </a:r>
            <a:r>
              <a:rPr lang="hr-HR" dirty="0"/>
              <a:t>, V. (2008). </a:t>
            </a:r>
            <a:r>
              <a:rPr lang="hr-HR" dirty="0" err="1"/>
              <a:t>Gluhosljepoća</a:t>
            </a:r>
            <a:r>
              <a:rPr lang="hr-HR" dirty="0"/>
              <a:t>, gluhoća, sljepoća: nekoliko životnih priča osoba s invaliditetom. http://hrcak.srce.hr/122632 /  1. 5. 2016. </a:t>
            </a:r>
            <a:endParaRPr lang="hr-HR" dirty="0" smtClean="0"/>
          </a:p>
          <a:p>
            <a:r>
              <a:rPr lang="hr-HR" dirty="0" smtClean="0"/>
              <a:t>7</a:t>
            </a:r>
            <a:r>
              <a:rPr lang="hr-HR" dirty="0"/>
              <a:t>. </a:t>
            </a:r>
            <a:r>
              <a:rPr lang="hr-HR" dirty="0" err="1"/>
              <a:t>Dikić</a:t>
            </a:r>
            <a:r>
              <a:rPr lang="hr-HR" dirty="0"/>
              <a:t>, N. (2006). </a:t>
            </a:r>
            <a:r>
              <a:rPr lang="hr-HR" dirty="0" err="1"/>
              <a:t>Paraolimpijski</a:t>
            </a:r>
            <a:r>
              <a:rPr lang="hr-HR" dirty="0"/>
              <a:t> sport, Beograd, str. 92-130. </a:t>
            </a:r>
            <a:endParaRPr lang="hr-HR" dirty="0" smtClean="0"/>
          </a:p>
          <a:p>
            <a:r>
              <a:rPr lang="hr-HR" dirty="0" smtClean="0"/>
              <a:t>8</a:t>
            </a:r>
            <a:r>
              <a:rPr lang="hr-HR" dirty="0"/>
              <a:t>. Hrvatski športski savez gluhih http://hssg.hr/ 25. 5. 2016. </a:t>
            </a:r>
            <a:endParaRPr lang="hr-HR" dirty="0" smtClean="0"/>
          </a:p>
          <a:p>
            <a:r>
              <a:rPr lang="hr-HR" dirty="0" smtClean="0"/>
              <a:t>9</a:t>
            </a:r>
            <a:r>
              <a:rPr lang="hr-HR" dirty="0"/>
              <a:t>. Hrvatski savez slijepih  </a:t>
            </a:r>
          </a:p>
          <a:p>
            <a:r>
              <a:rPr lang="hr-HR" dirty="0"/>
              <a:t>https://www.savez-slijepih.hr/hr/kategorija/slijepe-osobe-100/ 10. 9. 2016 </a:t>
            </a:r>
          </a:p>
          <a:p>
            <a:r>
              <a:rPr lang="hr-HR" dirty="0"/>
              <a:t>10. </a:t>
            </a:r>
            <a:r>
              <a:rPr lang="hr-HR" dirty="0" err="1"/>
              <a:t>Knežić</a:t>
            </a:r>
            <a:r>
              <a:rPr lang="hr-HR" dirty="0"/>
              <a:t>, M. (2015). Zdravstvena njega osoba s cerebralnom paralizom </a:t>
            </a:r>
          </a:p>
          <a:p>
            <a:r>
              <a:rPr lang="hr-HR" dirty="0"/>
              <a:t>http://hrcak.srce.hr/149427/ 27. 6. 2016. </a:t>
            </a:r>
          </a:p>
          <a:p>
            <a:r>
              <a:rPr lang="hr-HR" dirty="0"/>
              <a:t>11. </a:t>
            </a:r>
            <a:r>
              <a:rPr lang="hr-HR" dirty="0" err="1"/>
              <a:t>Kuzmanić</a:t>
            </a:r>
            <a:r>
              <a:rPr lang="hr-HR" dirty="0"/>
              <a:t> Šamija, R. (2013). Mišićne distrofije - dijagnostika i terapija </a:t>
            </a:r>
          </a:p>
          <a:p>
            <a:r>
              <a:rPr lang="hr-HR" dirty="0"/>
              <a:t>http://www.hpps.com.hr/sites/default/files/Dokumenti/2013/pdf/Dok%2012.pdf  27. 6. 2016. </a:t>
            </a:r>
          </a:p>
          <a:p>
            <a:r>
              <a:rPr lang="hr-HR" dirty="0"/>
              <a:t>12. Kreni zdravo.com </a:t>
            </a:r>
          </a:p>
          <a:p>
            <a:r>
              <a:rPr lang="hr-HR" dirty="0"/>
              <a:t>https://www.krenizdravo.rtl.hr/zdravlje/bolesti-zdravlje/paraplegija-ozljeda-ledne-mozdineuzroci-simptomi-i-lijecenje/ 27. 5. 2016. </a:t>
            </a:r>
          </a:p>
          <a:p>
            <a:r>
              <a:rPr lang="hr-HR" dirty="0"/>
              <a:t>13. </a:t>
            </a:r>
            <a:r>
              <a:rPr lang="hr-HR" dirty="0" err="1"/>
              <a:t>Mišigoj</a:t>
            </a:r>
            <a:r>
              <a:rPr lang="hr-HR" dirty="0"/>
              <a:t> - Duraković, M. i sur., (1999). Tjelesno vježbanje i zdravlje, </a:t>
            </a:r>
            <a:r>
              <a:rPr lang="hr-HR" dirty="0" err="1"/>
              <a:t>Grafos</a:t>
            </a:r>
            <a:r>
              <a:rPr lang="hr-HR" dirty="0"/>
              <a:t>; Fakultet za fizičku kulturu, Zagreb, Str 245-262. </a:t>
            </a:r>
          </a:p>
          <a:p>
            <a:r>
              <a:rPr lang="hr-HR" dirty="0"/>
              <a:t>14. Osobe sa invaliditetom. </a:t>
            </a:r>
          </a:p>
          <a:p>
            <a:r>
              <a:rPr lang="hr-HR" dirty="0"/>
              <a:t>http://osobesainvaliditetom.blogger.ba/arhiva/2009/03/03/2081287/ 26.6.2016. </a:t>
            </a:r>
          </a:p>
        </p:txBody>
      </p:sp>
    </p:spTree>
    <p:extLst>
      <p:ext uri="{BB962C8B-B14F-4D97-AF65-F5344CB8AC3E}">
        <p14:creationId xmlns:p14="http://schemas.microsoft.com/office/powerpoint/2010/main" val="1956651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p:txBody>
          <a:bodyPr/>
          <a:lstStyle/>
          <a:p>
            <a:endParaRPr lang="hr-HR" dirty="0"/>
          </a:p>
        </p:txBody>
      </p:sp>
    </p:spTree>
    <p:extLst>
      <p:ext uri="{BB962C8B-B14F-4D97-AF65-F5344CB8AC3E}">
        <p14:creationId xmlns:p14="http://schemas.microsoft.com/office/powerpoint/2010/main" val="121907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lstStyle/>
          <a:p>
            <a:r>
              <a:rPr lang="hr-HR" dirty="0"/>
              <a:t>Uz </a:t>
            </a:r>
            <a:r>
              <a:rPr lang="hr-HR" b="1" dirty="0"/>
              <a:t>Paraolimpijske igre </a:t>
            </a:r>
            <a:r>
              <a:rPr lang="hr-HR" dirty="0"/>
              <a:t>za osobe s invaliditetom postoje i </a:t>
            </a:r>
            <a:r>
              <a:rPr lang="hr-HR" b="1" dirty="0"/>
              <a:t>Olimpijske igre gluhih </a:t>
            </a:r>
            <a:r>
              <a:rPr lang="hr-HR" dirty="0"/>
              <a:t>koje se održavaju svake 4 godine, no samo za gluhe osobe, te </a:t>
            </a:r>
            <a:r>
              <a:rPr lang="hr-HR" b="1" dirty="0"/>
              <a:t>Specijalne olimpijske igre za osobe s intelektualnim poteškoćama</a:t>
            </a:r>
            <a:r>
              <a:rPr lang="hr-HR"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2. INVALIDNOST </a:t>
            </a:r>
            <a:r>
              <a:rPr lang="hr-HR" b="1" dirty="0"/>
              <a:t>I CILJEVI OSOBA S INVALIDITETOM </a:t>
            </a:r>
            <a:endParaRPr lang="hr-HR" dirty="0"/>
          </a:p>
        </p:txBody>
      </p:sp>
      <p:pic>
        <p:nvPicPr>
          <p:cNvPr id="1026" name="Picture 2"/>
          <p:cNvPicPr>
            <a:picLocks noGrp="1" noChangeAspect="1" noChangeArrowheads="1"/>
          </p:cNvPicPr>
          <p:nvPr>
            <p:ph sz="quarter" idx="1"/>
          </p:nvPr>
        </p:nvPicPr>
        <p:blipFill>
          <a:blip r:embed="rId2"/>
          <a:stretch>
            <a:fillRect/>
          </a:stretch>
        </p:blipFill>
        <p:spPr bwMode="auto">
          <a:xfrm>
            <a:off x="1410494" y="2241550"/>
            <a:ext cx="6286500" cy="3143250"/>
          </a:xfrm>
          <a:prstGeom prst="rect">
            <a:avLst/>
          </a:prstGeom>
          <a:noFill/>
          <a:ln w="9525">
            <a:noFill/>
            <a:miter lim="800000"/>
            <a:headEnd/>
            <a:tailEnd/>
          </a:ln>
          <a:effectLst/>
        </p:spPr>
      </p:pic>
      <p:sp>
        <p:nvSpPr>
          <p:cNvPr id="5" name="Rectangle 4"/>
          <p:cNvSpPr/>
          <p:nvPr/>
        </p:nvSpPr>
        <p:spPr>
          <a:xfrm>
            <a:off x="2286000" y="5643579"/>
            <a:ext cx="4572000" cy="1200329"/>
          </a:xfrm>
          <a:prstGeom prst="rect">
            <a:avLst/>
          </a:prstGeom>
        </p:spPr>
        <p:txBody>
          <a:bodyPr wrap="square">
            <a:spAutoFit/>
          </a:bodyPr>
          <a:lstStyle/>
          <a:p>
            <a:r>
              <a:rPr lang="hr-HR" dirty="0"/>
              <a:t>Izvor: http://www.mocznanja.ba/news/ta%C4%8Dka-gledista-sre%C4%87a-i-invalidnost/ </a:t>
            </a:r>
          </a:p>
          <a:p>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quarter" idx="1"/>
          </p:nvPr>
        </p:nvSpPr>
        <p:spPr/>
        <p:txBody>
          <a:bodyPr>
            <a:normAutofit fontScale="92500" lnSpcReduction="10000"/>
          </a:bodyPr>
          <a:lstStyle/>
          <a:p>
            <a:r>
              <a:rPr lang="vi-VN" dirty="0"/>
              <a:t>Sport i rekreacija osoba s invaliditetom sastavni su dio njihova liječenja i rehabilitacije, a temeljna im je zadaća unaprjeđenje kvalitete i života te poboljšanje tjelesnog i psihosocijalnog zdravlja. </a:t>
            </a:r>
            <a:endParaRPr lang="hr-HR" dirty="0" smtClean="0"/>
          </a:p>
          <a:p>
            <a:r>
              <a:rPr lang="vi-VN" dirty="0" smtClean="0"/>
              <a:t>U </a:t>
            </a:r>
            <a:r>
              <a:rPr lang="vi-VN" dirty="0"/>
              <a:t>terapijskim programima cilj je osposobiti osobe s invaliditetom za što bolju fizičku samostalnost, ojačati njihovu vjeru u vlastite sposobnosti i pozitivnu perspektivu. </a:t>
            </a:r>
            <a:endParaRPr lang="hr-HR" dirty="0" smtClean="0"/>
          </a:p>
          <a:p>
            <a:r>
              <a:rPr lang="vi-VN" dirty="0" smtClean="0"/>
              <a:t>Također</a:t>
            </a:r>
            <a:r>
              <a:rPr lang="vi-VN" dirty="0"/>
              <a:t>, sportska rekreacija osobama s invalidnošću pomaže u ispunjenju slobodnog vremena, omogućuje sudjelovanje u sportskim natjecanjima, uklanja osjećaj nemoći i napuštenosti razvijajući postepeno osjećaj sigurnosti, socijalne integracije i samopoštovanja </a:t>
            </a:r>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t>3. OSNOVNE KATEGORIJE INVALIDITETA </a:t>
            </a:r>
            <a:endParaRPr lang="hr-HR" dirty="0"/>
          </a:p>
        </p:txBody>
      </p:sp>
      <p:sp>
        <p:nvSpPr>
          <p:cNvPr id="3" name="Content Placeholder 2"/>
          <p:cNvSpPr>
            <a:spLocks noGrp="1"/>
          </p:cNvSpPr>
          <p:nvPr>
            <p:ph sz="quarter" idx="1"/>
          </p:nvPr>
        </p:nvSpPr>
        <p:spPr/>
        <p:txBody>
          <a:bodyPr/>
          <a:lstStyle/>
          <a:p>
            <a:r>
              <a:rPr lang="hr-HR" dirty="0"/>
              <a:t>Prema Svjetskoj zdravstvenoj organizaciji, osnovne kategorije invaliditeta su: </a:t>
            </a:r>
            <a:r>
              <a:rPr lang="hr-HR" b="1" dirty="0"/>
              <a:t>osobe sa sljepoćom, osobe s gluhoćom, osobe s mentalnim oštećenjima, osobe s tjelesnim invaliditetom. </a:t>
            </a:r>
            <a:endParaRPr lang="hr-HR"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t>3.1. Osobe sa sljepoćom </a:t>
            </a:r>
            <a:endParaRPr lang="hr-HR"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642910" y="1500174"/>
            <a:ext cx="3048000" cy="203358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143504" y="1428736"/>
            <a:ext cx="2938459" cy="2071702"/>
          </a:xfrm>
          <a:prstGeom prst="rect">
            <a:avLst/>
          </a:prstGeom>
          <a:noFill/>
          <a:ln w="9525">
            <a:noFill/>
            <a:miter lim="800000"/>
            <a:headEnd/>
            <a:tailEnd/>
          </a:ln>
          <a:effectLst/>
        </p:spPr>
      </p:pic>
      <p:sp>
        <p:nvSpPr>
          <p:cNvPr id="6" name="Rectangle 5"/>
          <p:cNvSpPr/>
          <p:nvPr/>
        </p:nvSpPr>
        <p:spPr>
          <a:xfrm>
            <a:off x="642910" y="3714752"/>
            <a:ext cx="7429552" cy="923330"/>
          </a:xfrm>
          <a:prstGeom prst="rect">
            <a:avLst/>
          </a:prstGeom>
        </p:spPr>
        <p:txBody>
          <a:bodyPr wrap="square">
            <a:spAutoFit/>
          </a:bodyPr>
          <a:lstStyle/>
          <a:p>
            <a:r>
              <a:rPr lang="hr-HR" dirty="0"/>
              <a:t>Izvor: http://www.in-portal.hr/in-portal-news/kutak-za-strucnjake/9659/slabovidna-osoba-koja-se-bori-s-lijecnickom-komisijom-kako-bi-dokazala-invaliditet 4.05.2016.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934</TotalTime>
  <Words>3747</Words>
  <Application>Microsoft Office PowerPoint</Application>
  <PresentationFormat>Prikaz na zaslonu (4:3)</PresentationFormat>
  <Paragraphs>131</Paragraphs>
  <Slides>47</Slides>
  <Notes>1</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47</vt:i4>
      </vt:variant>
    </vt:vector>
  </HeadingPairs>
  <TitlesOfParts>
    <vt:vector size="54" baseType="lpstr">
      <vt:lpstr>Arial</vt:lpstr>
      <vt:lpstr>Calibri</vt:lpstr>
      <vt:lpstr>Georgia</vt:lpstr>
      <vt:lpstr>Times New Roman</vt:lpstr>
      <vt:lpstr>Wingdings</vt:lpstr>
      <vt:lpstr>Wingdings 2</vt:lpstr>
      <vt:lpstr>Civic</vt:lpstr>
      <vt:lpstr>SPORT OSOBA S INVALIDITETOM </vt:lpstr>
      <vt:lpstr>1. UVOD</vt:lpstr>
      <vt:lpstr>PowerPoint prezentacija</vt:lpstr>
      <vt:lpstr>PowerPoint prezentacija</vt:lpstr>
      <vt:lpstr>PowerPoint prezentacija</vt:lpstr>
      <vt:lpstr>2. INVALIDNOST I CILJEVI OSOBA S INVALIDITETOM </vt:lpstr>
      <vt:lpstr>PowerPoint prezentacija</vt:lpstr>
      <vt:lpstr>3. OSNOVNE KATEGORIJE INVALIDITETA </vt:lpstr>
      <vt:lpstr>3.1. Osobe sa sljepoćom </vt:lpstr>
      <vt:lpstr>PowerPoint prezentacija</vt:lpstr>
      <vt:lpstr>PowerPoint prezentacija</vt:lpstr>
      <vt:lpstr>GOALBALL</vt:lpstr>
      <vt:lpstr>3.2. Osobe s gluhoćom </vt:lpstr>
      <vt:lpstr>PowerPoint prezentacija</vt:lpstr>
      <vt:lpstr>3.3. Osobe s mentalnim oštećenjima </vt:lpstr>
      <vt:lpstr>PowerPoint prezentacija</vt:lpstr>
      <vt:lpstr>PowerPoint prezentacija</vt:lpstr>
      <vt:lpstr>3.4. Osobe s tjelesnim invaliditetom </vt:lpstr>
      <vt:lpstr>PowerPoint prezentacija</vt:lpstr>
      <vt:lpstr>PowerPoint prezentacija</vt:lpstr>
      <vt:lpstr>4. ULOGA SPORTA U PROCESU REHABILITACIJE OSOBA S INVALIDITETOM </vt:lpstr>
      <vt:lpstr>5. PARAOLIMPIJSKE IGRE </vt:lpstr>
      <vt:lpstr>PowerPoint prezentacija</vt:lpstr>
      <vt:lpstr>PowerPoint prezentacija</vt:lpstr>
      <vt:lpstr>5.1. Ljetne paraolimpijske igre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5.2. Zimske paraolimpijske igre </vt:lpstr>
      <vt:lpstr>PowerPoint prezentacija</vt:lpstr>
      <vt:lpstr>PowerPoint prezentacija</vt:lpstr>
      <vt:lpstr>PowerPoint prezentacija</vt:lpstr>
      <vt:lpstr>PowerPoint prezentacija</vt:lpstr>
      <vt:lpstr>PowerPoint prezentacija</vt:lpstr>
      <vt:lpstr>PowerPoint prezentacija</vt:lpstr>
      <vt:lpstr>6. OLIMPIJSKE IGRE GLUHIH </vt:lpstr>
      <vt:lpstr>7. SPECIJALNE OLIMPIJSKE IGRE </vt:lpstr>
      <vt:lpstr>8. OSOBE S INVALIDITETOM U HRVATSKOJ </vt:lpstr>
      <vt:lpstr>9. ZAKLJUČAK </vt:lpstr>
      <vt:lpstr>10. LITERATURA </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OSOBA S INVALIDITETOM</dc:title>
  <dc:creator>Veslač</dc:creator>
  <cp:lastModifiedBy>marijana</cp:lastModifiedBy>
  <cp:revision>14</cp:revision>
  <dcterms:created xsi:type="dcterms:W3CDTF">2019-03-06T09:38:33Z</dcterms:created>
  <dcterms:modified xsi:type="dcterms:W3CDTF">2019-03-13T08:19:33Z</dcterms:modified>
</cp:coreProperties>
</file>