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02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s-medicinska-os.skole.hr/upload/ss-medicinska-os/images/static3/1169/File/PROJEKT_Prirucnik_I_.pdf" TargetMode="External"/><Relationship Id="rId2" Type="http://schemas.openxmlformats.org/officeDocument/2006/relationships/hyperlink" Target="https://hrcak.srce.hr/16335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763486" y="1803405"/>
            <a:ext cx="9448800" cy="1825096"/>
          </a:xfrm>
        </p:spPr>
        <p:txBody>
          <a:bodyPr/>
          <a:lstStyle/>
          <a:p>
            <a:pPr algn="just"/>
            <a:r>
              <a:rPr lang="hr-HR" dirty="0" smtClean="0"/>
              <a:t>Uporaba</a:t>
            </a:r>
            <a:r>
              <a:rPr lang="hr-HR" b="1" dirty="0" smtClean="0"/>
              <a:t> </a:t>
            </a:r>
            <a:r>
              <a:rPr lang="hr-HR" dirty="0" smtClean="0"/>
              <a:t>pomagala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302525" y="-529464"/>
            <a:ext cx="6775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r>
              <a:rPr lang="hr-HR" sz="2000" dirty="0" smtClean="0"/>
              <a:t>SVEUČILIŠTE U RIJECI</a:t>
            </a:r>
          </a:p>
          <a:p>
            <a:pPr algn="ctr"/>
            <a:r>
              <a:rPr lang="hr-HR" sz="2000" dirty="0" smtClean="0"/>
              <a:t>FAKULTET ZDRAVSTVENIH STUDIJA</a:t>
            </a:r>
          </a:p>
          <a:p>
            <a:pPr algn="ctr"/>
            <a:r>
              <a:rPr lang="hr-HR" sz="2000" dirty="0" smtClean="0"/>
              <a:t>DIPLOMSKI SVEUČILIŠNI STUDIJ FIZIOTERAPIJA</a:t>
            </a:r>
            <a:endParaRPr lang="hr-H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17782" y="3933021"/>
            <a:ext cx="732621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KOLEGIJ: Specifičnosti fizioterapije </a:t>
            </a:r>
            <a:r>
              <a:rPr lang="hr-HR" dirty="0" smtClean="0"/>
              <a:t> </a:t>
            </a:r>
            <a:r>
              <a:rPr lang="hr-HR" dirty="0" smtClean="0"/>
              <a:t>bolesnika treće životne dobi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NOSITELJ KOLEGIJA: Prof.dr. Tatjana Kehler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STUDENTI: Bojan Nasteski, Hrvoje Petrović</a:t>
            </a:r>
          </a:p>
          <a:p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4472848" y="6092329"/>
            <a:ext cx="293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Rijeka, lipanj 2019.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73215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" y="390300"/>
            <a:ext cx="6629400" cy="1011117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rgbClr val="FFC000"/>
                </a:solidFill>
              </a:rPr>
              <a:t>Invalidska kolica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84" y="1361377"/>
            <a:ext cx="7257327" cy="50530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Omogućuju mobilnost nepokretne osobe i potiču samostalnost u aktivnostima samostalnog života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Mehanička i elektromotorna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Invalidska kolica – PRILAGODBA!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Prilagodba prostorije</a:t>
            </a:r>
          </a:p>
        </p:txBody>
      </p:sp>
      <p:pic>
        <p:nvPicPr>
          <p:cNvPr id="4" name="Picture 3" descr="w5450_classic_evo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854" y="995423"/>
            <a:ext cx="3391864" cy="2404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13853" y="3472405"/>
            <a:ext cx="34029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50" dirty="0" smtClean="0"/>
              <a:t>http://medivita.hr/images/shop/745/w5450_classic_evolution.jpg</a:t>
            </a:r>
            <a:endParaRPr lang="hr-HR" sz="1050" dirty="0"/>
          </a:p>
        </p:txBody>
      </p:sp>
      <p:pic>
        <p:nvPicPr>
          <p:cNvPr id="6" name="Picture 5" descr="image22.png__415x305_q92_subsampling-2_upsc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866" y="3981692"/>
            <a:ext cx="3734885" cy="21413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21256" y="6169307"/>
            <a:ext cx="4170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http://www.riteh.uniri.hr/media/filer_public_thumbnails/filer_public/27/d6/27d6d219-64c6-41a0-9d44-3d1e2b84b764/image22.png__415x305_q92_subsampling-2_upscale.jpg</a:t>
            </a:r>
            <a:endParaRPr lang="hr-HR" sz="1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00943"/>
            <a:ext cx="8610600" cy="1458410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rgbClr val="FFC000"/>
                </a:solidFill>
              </a:rPr>
              <a:t>pomagala u komunikaciji 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1" y="1574158"/>
            <a:ext cx="6629400" cy="4644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Prilagođeni pribor za pisanje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Računalo s prilagođenim programom 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Naočale i slušni aparati</a:t>
            </a:r>
            <a:endParaRPr lang="hr-HR" sz="2400" dirty="0"/>
          </a:p>
        </p:txBody>
      </p:sp>
      <p:pic>
        <p:nvPicPr>
          <p:cNvPr id="4" name="Picture 3" descr="Kakve-okvire-za-dioptrijske-naocale-izabra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656" y="3966823"/>
            <a:ext cx="3807896" cy="1842274"/>
          </a:xfrm>
          <a:prstGeom prst="rect">
            <a:avLst/>
          </a:prstGeom>
        </p:spPr>
      </p:pic>
      <p:pic>
        <p:nvPicPr>
          <p:cNvPr id="5" name="Picture 4" descr="slusni-apar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589" y="1532553"/>
            <a:ext cx="3287828" cy="19739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18656" y="3557916"/>
            <a:ext cx="41205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http://www.slusni-aparat.net/slusni-aparati/01/slusni-aparat.jpg</a:t>
            </a:r>
            <a:endParaRPr lang="hr-HR" sz="1000" dirty="0"/>
          </a:p>
        </p:txBody>
      </p:sp>
      <p:sp>
        <p:nvSpPr>
          <p:cNvPr id="8" name="Rectangle 7"/>
          <p:cNvSpPr/>
          <p:nvPr/>
        </p:nvSpPr>
        <p:spPr>
          <a:xfrm>
            <a:off x="7508696" y="5817894"/>
            <a:ext cx="43405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https://m-stil.covermagazin.com/wp-content/uploads/2009/04/Kakve-okvire-za-dioptrijske-naocale-izabrati.jpg</a:t>
            </a:r>
            <a:endParaRPr lang="hr-HR" sz="1000" dirty="0"/>
          </a:p>
        </p:txBody>
      </p:sp>
      <p:pic>
        <p:nvPicPr>
          <p:cNvPr id="9" name="Picture 8" descr="Merlin-LCD-Plu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972" y="3849383"/>
            <a:ext cx="2867072" cy="22455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5421" y="6065491"/>
            <a:ext cx="35071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 smtClean="0"/>
              <a:t>http://www.monokl.hr/UserFiles/image/Slabovidni/Merlin-LCD-Plus1.jpg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119007105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64" y="418009"/>
            <a:ext cx="10704683" cy="1293028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rgbClr val="FFC000"/>
                </a:solidFill>
              </a:rPr>
              <a:t>Pomagala u aktivnostima svakodnovnog života    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9570"/>
            <a:ext cx="10820400" cy="45284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>
                <a:solidFill>
                  <a:srgbClr val="FFC000"/>
                </a:solidFill>
              </a:rPr>
              <a:t>SVRHA</a:t>
            </a:r>
            <a:r>
              <a:rPr lang="hr-HR" sz="2400" dirty="0" smtClean="0"/>
              <a:t>               samozbrinjavanje i manja ovisnost o drugim osobama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Hranjenje, svakodnevna  higijena,  korištenje toaleta, kade, oblačenje, transfer, i dr.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Prilagođeni pribori za jelo, češljevi, četkice za zube, adaptirana oprema u kupaonici i kuhinji kao i rješenja za svladavanje arhitektonskih barijera</a:t>
            </a:r>
            <a:endParaRPr lang="hr-HR" sz="2400" dirty="0"/>
          </a:p>
        </p:txBody>
      </p:sp>
      <p:sp>
        <p:nvSpPr>
          <p:cNvPr id="4" name="Right Arrow 3"/>
          <p:cNvSpPr/>
          <p:nvPr/>
        </p:nvSpPr>
        <p:spPr>
          <a:xfrm>
            <a:off x="2228754" y="2488559"/>
            <a:ext cx="743045" cy="354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459573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>
                <a:solidFill>
                  <a:srgbClr val="FFC000"/>
                </a:solidFill>
              </a:rPr>
              <a:t>Pomagala u odijevanju</a:t>
            </a:r>
            <a:endParaRPr lang="hr-HR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964" y="1562583"/>
            <a:ext cx="10820400" cy="52954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Pomagala za olakšavanje oblačenja, zakopčavanje gumbiju i patentnih zatvarača, vezanje vezica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Drška za odijevanje, žlica za oblačenje cipela sa produženom drškom, pomagalo za oblačenje čarapa, drška za zakopčavanje gumba</a:t>
            </a:r>
            <a:endParaRPr lang="hr-HR" sz="2400" dirty="0"/>
          </a:p>
        </p:txBody>
      </p:sp>
      <p:pic>
        <p:nvPicPr>
          <p:cNvPr id="4" name="Picture 3" descr="Pomagalo-za-oblacenje-carapa-s-ruckama-OMC_130x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132" y="4116706"/>
            <a:ext cx="1746016" cy="2153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4837" y="6270102"/>
            <a:ext cx="37386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 smtClean="0"/>
              <a:t>https://www.omc.hr/media/312055/Pomagalo-za-oblacenje-carapa-s-ruckama-OMC_130x222.jpg</a:t>
            </a:r>
            <a:endParaRPr lang="hr-HR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241" y="4116706"/>
            <a:ext cx="2044551" cy="19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772473" y="6093105"/>
            <a:ext cx="2338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https://www.vevu.hr/upload/kol_30/50Ortopedska%20pomagala;AS%C5%BD.pdf</a:t>
            </a:r>
            <a:endParaRPr lang="hr-HR" sz="1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2" y="334882"/>
            <a:ext cx="8610600" cy="1293028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rgbClr val="FFC000"/>
                </a:solidFill>
              </a:rPr>
              <a:t>Pomagala u kuhinji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" y="2177170"/>
            <a:ext cx="5119255" cy="46808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Adaptacija kuhinje u cilju veće slobode kretanja 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Lakša dostupnost uređaja i pribora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P</a:t>
            </a:r>
            <a:r>
              <a:rPr lang="hr-HR" sz="2400" dirty="0" smtClean="0"/>
              <a:t>rotuklizna podloga</a:t>
            </a:r>
          </a:p>
        </p:txBody>
      </p:sp>
      <p:pic>
        <p:nvPicPr>
          <p:cNvPr id="4" name="Picture 3" descr="048731097de322302aff7e52151c991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360" y="1649032"/>
            <a:ext cx="5898573" cy="40688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79938" y="5741042"/>
            <a:ext cx="59378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 smtClean="0"/>
              <a:t>https://www.ortorea.hr/wp-content/uploads/2018/09/Orto-Rea-sami-kod-kuce.jpg</a:t>
            </a:r>
            <a:endParaRPr lang="hr-HR" sz="11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9" y="708955"/>
            <a:ext cx="8610600" cy="1293028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rgbClr val="FFC000"/>
                </a:solidFill>
              </a:rPr>
              <a:t>Pomagala </a:t>
            </a:r>
            <a:r>
              <a:rPr lang="hr-HR" smtClean="0">
                <a:solidFill>
                  <a:srgbClr val="FFC000"/>
                </a:solidFill>
              </a:rPr>
              <a:t>pri </a:t>
            </a:r>
            <a:r>
              <a:rPr lang="hr-HR" smtClean="0">
                <a:solidFill>
                  <a:srgbClr val="FFC000"/>
                </a:solidFill>
              </a:rPr>
              <a:t>aktivnostima </a:t>
            </a:r>
            <a:r>
              <a:rPr lang="hr-HR" dirty="0" smtClean="0">
                <a:solidFill>
                  <a:srgbClr val="FFC000"/>
                </a:solidFill>
              </a:rPr>
              <a:t>osobne higijene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28" y="2243732"/>
            <a:ext cx="8936971" cy="29579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2400" dirty="0" smtClean="0">
                <a:latin typeface="Century Gothic" pitchFamily="34" charset="0"/>
              </a:rPr>
              <a:t>Ograničenje pokretljivosti ramena i/ili lakta može uzrokovati probleme pri aktivnosti</a:t>
            </a:r>
            <a:r>
              <a:rPr lang="hr-HR" sz="2400" dirty="0" smtClean="0">
                <a:latin typeface="Century Gothic" pitchFamily="34" charset="0"/>
              </a:rPr>
              <a:t>ma</a:t>
            </a:r>
            <a:r>
              <a:rPr lang="vi-VN" sz="2400" dirty="0" smtClean="0">
                <a:latin typeface="Century Gothic" pitchFamily="34" charset="0"/>
              </a:rPr>
              <a:t> samozbrinjavanja</a:t>
            </a:r>
            <a:endParaRPr lang="hr-HR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400" dirty="0" smtClean="0"/>
              <a:t>Pomagala         drška sa spužvom na kraju, pomagalo za istiskanje paste za zube, češalj ili četkica sa produljenom drškom</a:t>
            </a:r>
            <a:endParaRPr lang="hr-HR" sz="2400" dirty="0">
              <a:latin typeface="Century Gothic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71854" y="3685720"/>
            <a:ext cx="519542" cy="329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5816" y="535455"/>
            <a:ext cx="1828498" cy="175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7437" y="3230217"/>
            <a:ext cx="2825257" cy="283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9150393" y="6094908"/>
            <a:ext cx="3041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https://www.vevu.hr/upload/kol_30/50Ortopedska%20pomagala;AS%C5%BD.pdf</a:t>
            </a:r>
            <a:endParaRPr lang="hr-HR" sz="1000" dirty="0"/>
          </a:p>
        </p:txBody>
      </p:sp>
      <p:sp>
        <p:nvSpPr>
          <p:cNvPr id="10" name="Rectangle 9"/>
          <p:cNvSpPr/>
          <p:nvPr/>
        </p:nvSpPr>
        <p:spPr>
          <a:xfrm>
            <a:off x="9008961" y="2286000"/>
            <a:ext cx="3183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https://www.vevu.hr/upload/kol_30/50Ortopedska%20pomagala;AS%C5%BD.pdf</a:t>
            </a:r>
            <a:endParaRPr lang="hr-HR" sz="1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7" y="196336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>
                <a:solidFill>
                  <a:srgbClr val="FFC000"/>
                </a:solidFill>
              </a:rPr>
              <a:t> </a:t>
            </a:r>
            <a:r>
              <a:rPr lang="hr-HR" dirty="0" smtClean="0">
                <a:solidFill>
                  <a:srgbClr val="FFC000"/>
                </a:solidFill>
              </a:rPr>
              <a:t>Pomagala u toaletu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6182"/>
            <a:ext cx="7428053" cy="49025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Podesiva WC školjka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Rukohvati, fiksni ili preklopni koji služe oslanjanju i sigurnom sjedanju</a:t>
            </a:r>
            <a:endParaRPr lang="hr-HR" sz="2400" dirty="0"/>
          </a:p>
        </p:txBody>
      </p:sp>
      <p:pic>
        <p:nvPicPr>
          <p:cNvPr id="4" name="Picture 3" descr="s253763162809297039_p1216_i1_w118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353" y="1324024"/>
            <a:ext cx="3680140" cy="2067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83301" y="3414532"/>
            <a:ext cx="37501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 smtClean="0"/>
              <a:t>https://profyteam1.weebly.com/uploads/1/1/0/2/11020683/s253763162809297039_p1216_i1_w1182.jpeg</a:t>
            </a:r>
            <a:endParaRPr lang="hr-HR" sz="1100" dirty="0"/>
          </a:p>
        </p:txBody>
      </p:sp>
      <p:pic>
        <p:nvPicPr>
          <p:cNvPr id="7" name="Picture 6" descr="s253763162809297039_p280_i2_w118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748" y="3963575"/>
            <a:ext cx="3750199" cy="21067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64324" y="6057352"/>
            <a:ext cx="37501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 smtClean="0"/>
              <a:t>https://profyteam1.weebly.com/uploads/1/1/0/2/11020683/s253763162809297039_p280_i2_w1182.jpeg</a:t>
            </a:r>
            <a:endParaRPr lang="hr-HR" sz="1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09012"/>
            <a:ext cx="2089830" cy="252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7" y="3391382"/>
            <a:ext cx="2033864" cy="248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24005" y="6017994"/>
            <a:ext cx="24654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https://www.vevu.hr/upload/kol_30/50Ortopedska%20pomagala;AS%C5%BD.pdf</a:t>
            </a:r>
            <a:endParaRPr lang="hr-HR" sz="1000" dirty="0"/>
          </a:p>
        </p:txBody>
      </p:sp>
      <p:sp>
        <p:nvSpPr>
          <p:cNvPr id="11" name="Rectangle 10"/>
          <p:cNvSpPr/>
          <p:nvPr/>
        </p:nvSpPr>
        <p:spPr>
          <a:xfrm>
            <a:off x="4550802" y="5995796"/>
            <a:ext cx="25580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https://www.vevu.hr/upload/kol_30/50Ortopedska%20pomagala;AS%C5%BD.pdf</a:t>
            </a:r>
            <a:endParaRPr lang="hr-HR" sz="1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77" y="764373"/>
            <a:ext cx="10672823" cy="1293028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rgbClr val="FFC000"/>
                </a:solidFill>
              </a:rPr>
              <a:t>POMAGALA U KADI I TUŠ KABINI</a:t>
            </a:r>
            <a:br>
              <a:rPr lang="hr-HR" dirty="0" smtClean="0">
                <a:solidFill>
                  <a:srgbClr val="FFC000"/>
                </a:solidFill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sz="2400" dirty="0" smtClean="0"/>
              <a:t>Rukohvati i držači           SIGURNOST !!!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Dizalo kod težih pacijenata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Sjedenje za vrijeme kupanja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Protuklizno dno</a:t>
            </a:r>
          </a:p>
          <a:p>
            <a:endParaRPr lang="hr-HR" dirty="0"/>
          </a:p>
        </p:txBody>
      </p:sp>
      <p:sp>
        <p:nvSpPr>
          <p:cNvPr id="4" name="Right Arrow 3"/>
          <p:cNvSpPr/>
          <p:nvPr/>
        </p:nvSpPr>
        <p:spPr>
          <a:xfrm>
            <a:off x="3864812" y="2361233"/>
            <a:ext cx="405115" cy="357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191"/>
            <a:ext cx="10758055" cy="1293028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rgbClr val="FFC000"/>
                </a:solidFill>
              </a:rPr>
              <a:t>pomagala na umivaoniku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0687"/>
            <a:ext cx="10820400" cy="46979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Rukohvati  i držači - blizina umivaonika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V</a:t>
            </a:r>
            <a:r>
              <a:rPr lang="hr-HR" sz="2400" dirty="0" smtClean="0"/>
              <a:t>isina umivaonika i ogledalo trebaju zadovoljiti zahtjevima osobe u invalidskim kolicima</a:t>
            </a:r>
          </a:p>
        </p:txBody>
      </p:sp>
      <p:pic>
        <p:nvPicPr>
          <p:cNvPr id="6" name="Picture 5" descr="129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59" y="3775773"/>
            <a:ext cx="2663041" cy="2613151"/>
          </a:xfrm>
          <a:prstGeom prst="rect">
            <a:avLst/>
          </a:prstGeom>
        </p:spPr>
      </p:pic>
      <p:pic>
        <p:nvPicPr>
          <p:cNvPr id="7" name="Picture 6" descr="umivao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667" y="3775774"/>
            <a:ext cx="4545690" cy="26012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63782" y="6454676"/>
            <a:ext cx="3241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https://www.keramika.com/images/sanindusa/129700.jpg</a:t>
            </a:r>
            <a:endParaRPr lang="hr-HR" sz="1000" dirty="0"/>
          </a:p>
        </p:txBody>
      </p:sp>
      <p:sp>
        <p:nvSpPr>
          <p:cNvPr id="10" name="Rectangle 9"/>
          <p:cNvSpPr/>
          <p:nvPr/>
        </p:nvSpPr>
        <p:spPr>
          <a:xfrm>
            <a:off x="6341422" y="6412676"/>
            <a:ext cx="50826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https://www.keramika.com/images/sanindusa/129700.jpg</a:t>
            </a:r>
            <a:endParaRPr lang="hr-HR" sz="1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473428"/>
            <a:ext cx="8610600" cy="1377406"/>
          </a:xfrm>
        </p:spPr>
        <p:txBody>
          <a:bodyPr/>
          <a:lstStyle/>
          <a:p>
            <a:pPr algn="l"/>
            <a:r>
              <a:rPr lang="hr-HR" b="1" dirty="0" smtClean="0">
                <a:solidFill>
                  <a:srgbClr val="FFC000"/>
                </a:solidFill>
              </a:rPr>
              <a:t> </a:t>
            </a:r>
            <a:r>
              <a:rPr lang="hr-HR" dirty="0" smtClean="0">
                <a:solidFill>
                  <a:srgbClr val="FFC000"/>
                </a:solidFill>
              </a:rPr>
              <a:t>arhitektonske barijere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054" y="2204879"/>
            <a:ext cx="6795655" cy="46531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Lakši pristup javnim prostorima i ustanovama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Nogostupi, prilazne rampe, liftovi, dizalice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Prilagodba prostorija i toaleta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Zvučni semafori </a:t>
            </a:r>
            <a:endParaRPr lang="hr-HR" sz="2400" dirty="0"/>
          </a:p>
        </p:txBody>
      </p:sp>
      <p:pic>
        <p:nvPicPr>
          <p:cNvPr id="4" name="Picture 3" descr="semafor-3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9189" y="6480985"/>
            <a:ext cx="45408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https://bjelovar.live/wp-content/uploads/2017/04/semafor-3-web.jpg</a:t>
            </a:r>
            <a:endParaRPr lang="hr-HR" sz="1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5132" y="705394"/>
            <a:ext cx="11573691" cy="61526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000" dirty="0" smtClean="0">
                <a:solidFill>
                  <a:srgbClr val="FFC000"/>
                </a:solidFill>
              </a:rPr>
              <a:t>SADRŽAJ</a:t>
            </a:r>
            <a:endParaRPr lang="hr-HR" sz="3200" dirty="0" smtClean="0">
              <a:solidFill>
                <a:srgbClr val="FFC000"/>
              </a:solidFill>
            </a:endParaRPr>
          </a:p>
          <a:p>
            <a:endParaRPr lang="hr-HR" sz="2600" dirty="0" smtClean="0"/>
          </a:p>
          <a:p>
            <a:pPr>
              <a:buNone/>
            </a:pPr>
            <a:r>
              <a:rPr lang="hr-HR" sz="2600" dirty="0" smtClean="0"/>
              <a:t>1</a:t>
            </a:r>
            <a:r>
              <a:rPr lang="hr-HR" sz="2600" dirty="0"/>
              <a:t>. </a:t>
            </a:r>
            <a:r>
              <a:rPr lang="hr-HR" sz="2600" dirty="0" smtClean="0"/>
              <a:t>UVOD</a:t>
            </a:r>
          </a:p>
          <a:p>
            <a:pPr>
              <a:buNone/>
            </a:pPr>
            <a:r>
              <a:rPr lang="hr-HR" sz="2600" dirty="0" smtClean="0"/>
              <a:t>2</a:t>
            </a:r>
            <a:r>
              <a:rPr lang="hr-HR" sz="2600" dirty="0"/>
              <a:t>. </a:t>
            </a:r>
            <a:r>
              <a:rPr lang="hr-HR" sz="2600" dirty="0" smtClean="0"/>
              <a:t>POMAGALA</a:t>
            </a:r>
            <a:endParaRPr lang="hr-HR" sz="2600" dirty="0"/>
          </a:p>
          <a:p>
            <a:pPr>
              <a:buNone/>
            </a:pPr>
            <a:r>
              <a:rPr lang="hr-HR" sz="2600" dirty="0"/>
              <a:t>    </a:t>
            </a:r>
            <a:r>
              <a:rPr lang="hr-HR" sz="2600" dirty="0" smtClean="0"/>
              <a:t>2.1.POMAGALA </a:t>
            </a:r>
            <a:r>
              <a:rPr lang="hr-HR" sz="2600" dirty="0"/>
              <a:t>ZA </a:t>
            </a:r>
            <a:r>
              <a:rPr lang="hr-HR" sz="2600" dirty="0" smtClean="0"/>
              <a:t>KRETANJE</a:t>
            </a:r>
          </a:p>
          <a:p>
            <a:pPr>
              <a:buNone/>
            </a:pPr>
            <a:r>
              <a:rPr lang="hr-HR" sz="2600" dirty="0" smtClean="0"/>
              <a:t>    2.2</a:t>
            </a:r>
            <a:r>
              <a:rPr lang="hr-HR" sz="2600" dirty="0"/>
              <a:t>. POMAGALA U </a:t>
            </a:r>
            <a:r>
              <a:rPr lang="hr-HR" sz="2600" dirty="0" smtClean="0"/>
              <a:t>KOMUNIKACIJI</a:t>
            </a:r>
            <a:endParaRPr lang="hr-HR" sz="2600" dirty="0"/>
          </a:p>
          <a:p>
            <a:pPr>
              <a:buNone/>
            </a:pPr>
            <a:r>
              <a:rPr lang="hr-HR" sz="2600" dirty="0"/>
              <a:t>   </a:t>
            </a:r>
            <a:r>
              <a:rPr lang="hr-HR" sz="2600" dirty="0" smtClean="0"/>
              <a:t> 2.3</a:t>
            </a:r>
            <a:r>
              <a:rPr lang="hr-HR" sz="2600" dirty="0"/>
              <a:t>. POMAGALA U AKTIVNOSTIMA SVAKODNEVNOG </a:t>
            </a:r>
            <a:r>
              <a:rPr lang="hr-HR" sz="2600" dirty="0" smtClean="0"/>
              <a:t>ŽIVOTA</a:t>
            </a:r>
            <a:endParaRPr lang="hr-HR" sz="2600" dirty="0"/>
          </a:p>
          <a:p>
            <a:pPr>
              <a:buNone/>
            </a:pPr>
            <a:r>
              <a:rPr lang="hr-HR" sz="2600" dirty="0" smtClean="0"/>
              <a:t>    2.4</a:t>
            </a:r>
            <a:r>
              <a:rPr lang="hr-HR" sz="2600" dirty="0"/>
              <a:t>. ARHITEKTONSKE </a:t>
            </a:r>
            <a:r>
              <a:rPr lang="hr-HR" sz="2600" dirty="0" smtClean="0"/>
              <a:t>BARIJERE</a:t>
            </a:r>
          </a:p>
          <a:p>
            <a:pPr>
              <a:buNone/>
            </a:pPr>
            <a:r>
              <a:rPr lang="hr-HR" sz="2600" dirty="0" smtClean="0"/>
              <a:t>3. ZAKLJUČAK</a:t>
            </a:r>
          </a:p>
          <a:p>
            <a:pPr>
              <a:buNone/>
            </a:pPr>
            <a:r>
              <a:rPr lang="hr-HR" sz="2600" dirty="0" smtClean="0"/>
              <a:t>4. LITERATURA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449732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527980"/>
            <a:ext cx="8386762" cy="1293028"/>
          </a:xfrm>
        </p:spPr>
        <p:txBody>
          <a:bodyPr/>
          <a:lstStyle/>
          <a:p>
            <a:pPr algn="l"/>
            <a:r>
              <a:rPr lang="hr-HR" b="1" dirty="0" smtClean="0">
                <a:solidFill>
                  <a:srgbClr val="FFC000"/>
                </a:solidFill>
              </a:rPr>
              <a:t>   </a:t>
            </a:r>
            <a:r>
              <a:rPr lang="hr-HR" dirty="0" smtClean="0">
                <a:solidFill>
                  <a:srgbClr val="FFC000"/>
                </a:solidFill>
              </a:rPr>
              <a:t>zaključak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9104"/>
            <a:ext cx="11363446" cy="47509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U</a:t>
            </a:r>
            <a:r>
              <a:rPr lang="hr-HR" sz="2400" dirty="0" smtClean="0"/>
              <a:t>loga pomagala smanjuje potrebu za pomoć druge osobe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Bolja kvaliteta života u funkcionalnom i psihološkom aspektu života</a:t>
            </a:r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5249" y="3184957"/>
            <a:ext cx="4995481" cy="294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195"/>
            <a:ext cx="6345382" cy="1076446"/>
          </a:xfrm>
        </p:spPr>
        <p:txBody>
          <a:bodyPr/>
          <a:lstStyle/>
          <a:p>
            <a:pPr algn="l"/>
            <a:r>
              <a:rPr lang="hr-HR" smtClean="0">
                <a:solidFill>
                  <a:srgbClr val="FFC000"/>
                </a:solidFill>
              </a:rPr>
              <a:t>Literatura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4790"/>
            <a:ext cx="11771453" cy="55732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600" dirty="0" smtClean="0"/>
              <a:t>1. Kovač I. Specifičnosti i ograničenja u rehabilitaciji osoba starije dobi. Fizikalna i</a:t>
            </a:r>
          </a:p>
          <a:p>
            <a:pPr>
              <a:buNone/>
            </a:pPr>
            <a:r>
              <a:rPr lang="hr-HR" sz="1600" dirty="0" smtClean="0"/>
              <a:t>    rehabilitacijska medicina. 2016 [pristupljeno 27.05.2019.]; 28(1-2):68-83. Dostupno na: </a:t>
            </a:r>
            <a:r>
              <a:rPr lang="hr-HR" sz="1600" dirty="0" smtClean="0">
                <a:hlinkClick r:id="rId2"/>
              </a:rPr>
              <a:t>https://hrcak.srce.hr/163359</a:t>
            </a:r>
            <a:endParaRPr lang="hr-HR" sz="1600" dirty="0" smtClean="0"/>
          </a:p>
          <a:p>
            <a:pPr>
              <a:buNone/>
            </a:pPr>
            <a:r>
              <a:rPr lang="hr-HR" sz="1600" dirty="0" smtClean="0"/>
              <a:t>2.  M. Lovreković, Z. Leutar. Kvaliteta života u domovima ta starije i nemoćne osobe u</a:t>
            </a:r>
          </a:p>
          <a:p>
            <a:pPr>
              <a:buNone/>
            </a:pPr>
            <a:r>
              <a:rPr lang="hr-HR" sz="1600" dirty="0" smtClean="0"/>
              <a:t>     Zagrebu, Socijalna ekologija, br. 1, ožujak 2010, str. 334</a:t>
            </a:r>
          </a:p>
          <a:p>
            <a:pPr>
              <a:lnSpc>
                <a:spcPct val="160000"/>
              </a:lnSpc>
              <a:buNone/>
            </a:pPr>
            <a:r>
              <a:rPr lang="hr-HR" sz="1600" dirty="0" smtClean="0"/>
              <a:t>3. Galić S., Tomasović Mrčela N. i sur. Priručnik iz gerontologije, gerijatrije i psihologije starijih osoba, Medicinska škola Osijek, 2013. 2016 [pristupljeno 27.05.2019.]; Dostupno na: </a:t>
            </a:r>
            <a:r>
              <a:rPr lang="hr-HR" sz="1600" u="sng" dirty="0" smtClean="0">
                <a:hlinkClick r:id="rId3"/>
              </a:rPr>
              <a:t>http://ss-medicinska-os.skole.hr/upload/ss-medicinska-os/images/static3/1169/File/PROJEKT_Prirucnik_I_.pdf</a:t>
            </a:r>
            <a:endParaRPr lang="hr-HR" sz="1600" u="sng" dirty="0" smtClean="0"/>
          </a:p>
          <a:p>
            <a:pPr>
              <a:lnSpc>
                <a:spcPct val="160000"/>
              </a:lnSpc>
              <a:buNone/>
            </a:pPr>
            <a:r>
              <a:rPr lang="hr-HR" sz="1600" dirty="0" smtClean="0"/>
              <a:t>4.  Kovač I, Kauzlarić N, Živković O, Mužić V, Abramović M, Vuletić Z, Vukić T, Ištvanović N, Livaković B. Rehabilitation of lower limb amputation. Period biol. 2015; 117 (1):147–159. </a:t>
            </a:r>
          </a:p>
          <a:p>
            <a:pPr>
              <a:buNone/>
            </a:pPr>
            <a:r>
              <a:rPr lang="hr-HR" sz="1600" dirty="0" smtClean="0"/>
              <a:t>5.  B. Ilić, M. Tupanić: Kvaliteta života starijih ljudi u ruralnoj sredini, Hrvatski časopis za</a:t>
            </a:r>
          </a:p>
          <a:p>
            <a:pPr>
              <a:buNone/>
            </a:pPr>
            <a:r>
              <a:rPr lang="hr-HR" sz="1600" dirty="0" smtClean="0"/>
              <a:t>     javno zdravstvo, br. 37, siječanj 2014, str. 22 – 44</a:t>
            </a:r>
          </a:p>
          <a:p>
            <a:pPr>
              <a:lnSpc>
                <a:spcPct val="150000"/>
              </a:lnSpc>
              <a:buNone/>
            </a:pPr>
            <a:r>
              <a:rPr lang="hr-HR" sz="1600" dirty="0"/>
              <a:t>6. </a:t>
            </a:r>
            <a:r>
              <a:rPr lang="it-IT" sz="1600"/>
              <a:t>Serrao </a:t>
            </a:r>
            <a:r>
              <a:rPr lang="it-IT" sz="1600" smtClean="0"/>
              <a:t>M</a:t>
            </a:r>
            <a:r>
              <a:rPr lang="hr-HR" sz="1600" smtClean="0"/>
              <a:t>.,</a:t>
            </a:r>
            <a:r>
              <a:rPr lang="it-IT" sz="1600" smtClean="0"/>
              <a:t> </a:t>
            </a:r>
            <a:r>
              <a:rPr lang="it-IT" sz="1600"/>
              <a:t>Casali </a:t>
            </a:r>
            <a:r>
              <a:rPr lang="it-IT" sz="1600" smtClean="0"/>
              <a:t>C</a:t>
            </a:r>
            <a:r>
              <a:rPr lang="hr-HR" sz="1600" smtClean="0"/>
              <a:t>.</a:t>
            </a:r>
            <a:r>
              <a:rPr lang="it-IT" sz="1600" smtClean="0"/>
              <a:t>, </a:t>
            </a:r>
            <a:r>
              <a:rPr lang="it-IT" sz="1600"/>
              <a:t>Ranavolo </a:t>
            </a:r>
            <a:r>
              <a:rPr lang="hr-HR" sz="1600"/>
              <a:t>.</a:t>
            </a:r>
            <a:r>
              <a:rPr lang="it-IT" sz="1600" smtClean="0"/>
              <a:t>, </a:t>
            </a:r>
            <a:r>
              <a:rPr lang="it-IT" sz="1600"/>
              <a:t>Mari </a:t>
            </a:r>
            <a:r>
              <a:rPr lang="it-IT" sz="1600" smtClean="0"/>
              <a:t>S</a:t>
            </a:r>
            <a:r>
              <a:rPr lang="hr-HR" sz="1600" smtClean="0"/>
              <a:t>.</a:t>
            </a:r>
            <a:r>
              <a:rPr lang="it-IT" sz="1600" smtClean="0"/>
              <a:t>, </a:t>
            </a:r>
            <a:r>
              <a:rPr lang="it-IT" sz="1600"/>
              <a:t>Conte </a:t>
            </a:r>
            <a:r>
              <a:rPr lang="it-IT" sz="1600" smtClean="0"/>
              <a:t>C</a:t>
            </a:r>
            <a:r>
              <a:rPr lang="hr-HR" sz="1600"/>
              <a:t>.</a:t>
            </a:r>
            <a:r>
              <a:rPr lang="it-IT" sz="1600" smtClean="0"/>
              <a:t>, </a:t>
            </a:r>
            <a:r>
              <a:rPr lang="it-IT" sz="1600"/>
              <a:t>Chini </a:t>
            </a:r>
            <a:r>
              <a:rPr lang="it-IT" sz="1600" smtClean="0"/>
              <a:t>G</a:t>
            </a:r>
            <a:r>
              <a:rPr lang="hr-HR" sz="1600" smtClean="0"/>
              <a:t>.</a:t>
            </a:r>
            <a:r>
              <a:rPr lang="it-IT" sz="1600" smtClean="0"/>
              <a:t>, </a:t>
            </a:r>
            <a:r>
              <a:rPr lang="it-IT" sz="1600"/>
              <a:t>Leonardi </a:t>
            </a:r>
            <a:r>
              <a:rPr lang="it-IT" sz="1600" smtClean="0"/>
              <a:t>L</a:t>
            </a:r>
            <a:r>
              <a:rPr lang="hr-HR" sz="1600" smtClean="0"/>
              <a:t>.</a:t>
            </a:r>
            <a:r>
              <a:rPr lang="it-IT" sz="1600" smtClean="0"/>
              <a:t>, </a:t>
            </a:r>
            <a:r>
              <a:rPr lang="it-IT" sz="1600"/>
              <a:t>Coppola </a:t>
            </a:r>
            <a:r>
              <a:rPr lang="it-IT" sz="1600" smtClean="0"/>
              <a:t>G</a:t>
            </a:r>
            <a:r>
              <a:rPr lang="hr-HR" sz="1600" smtClean="0"/>
              <a:t>.</a:t>
            </a:r>
            <a:r>
              <a:rPr lang="it-IT" sz="1600" smtClean="0"/>
              <a:t>, </a:t>
            </a:r>
            <a:r>
              <a:rPr lang="it-IT" sz="1600"/>
              <a:t>DI Lorenzo </a:t>
            </a:r>
            <a:r>
              <a:rPr lang="it-IT" sz="1600" smtClean="0"/>
              <a:t>C</a:t>
            </a:r>
            <a:r>
              <a:rPr lang="hr-HR" sz="1600" smtClean="0"/>
              <a:t>.</a:t>
            </a:r>
            <a:r>
              <a:rPr lang="it-IT" sz="1600" smtClean="0"/>
              <a:t>, </a:t>
            </a:r>
            <a:r>
              <a:rPr lang="it-IT" sz="1600"/>
              <a:t>Harfoush </a:t>
            </a:r>
            <a:r>
              <a:rPr lang="it-IT" sz="1600" smtClean="0"/>
              <a:t>M</a:t>
            </a:r>
            <a:r>
              <a:rPr lang="hr-HR" sz="1600" smtClean="0"/>
              <a:t>.</a:t>
            </a:r>
            <a:r>
              <a:rPr lang="it-IT" sz="1600" smtClean="0"/>
              <a:t>, </a:t>
            </a:r>
            <a:r>
              <a:rPr lang="it-IT" sz="1600"/>
              <a:t>Padua </a:t>
            </a:r>
            <a:r>
              <a:rPr lang="it-IT" sz="1600" smtClean="0"/>
              <a:t>L</a:t>
            </a:r>
            <a:r>
              <a:rPr lang="hr-HR" sz="1600" smtClean="0"/>
              <a:t>.</a:t>
            </a:r>
            <a:r>
              <a:rPr lang="it-IT" sz="1600" smtClean="0"/>
              <a:t>, </a:t>
            </a:r>
            <a:r>
              <a:rPr lang="it-IT" sz="1600"/>
              <a:t>Pierelli </a:t>
            </a:r>
            <a:r>
              <a:rPr lang="it-IT" sz="1600" smtClean="0"/>
              <a:t>F</a:t>
            </a:r>
            <a:r>
              <a:rPr lang="hr-HR" sz="1600" smtClean="0"/>
              <a:t>.</a:t>
            </a:r>
            <a:r>
              <a:rPr lang="en-US" sz="1600"/>
              <a:t> Use of dynamic movement orthoses to improve gait stability and trunk control in ataxic patients. </a:t>
            </a:r>
            <a:r>
              <a:rPr lang="en-US" sz="1600" dirty="0" err="1"/>
              <a:t>Eur</a:t>
            </a:r>
            <a:r>
              <a:rPr lang="en-US" sz="1600" dirty="0"/>
              <a:t> J </a:t>
            </a:r>
            <a:r>
              <a:rPr lang="en-US" sz="1600" dirty="0" err="1"/>
              <a:t>Phys</a:t>
            </a:r>
            <a:r>
              <a:rPr lang="en-US" sz="1600" dirty="0"/>
              <a:t> </a:t>
            </a:r>
            <a:r>
              <a:rPr lang="en-US" sz="1600" dirty="0" err="1"/>
              <a:t>Rehabil</a:t>
            </a:r>
            <a:r>
              <a:rPr lang="en-US" sz="1600" dirty="0"/>
              <a:t> Med. 2017 Oct;53(5):</a:t>
            </a:r>
            <a:r>
              <a:rPr lang="en-US" sz="1600" dirty="0" smtClean="0"/>
              <a:t>735-743</a:t>
            </a:r>
            <a:r>
              <a:rPr lang="hr-HR" sz="1600" smtClean="0"/>
              <a:t>. </a:t>
            </a:r>
            <a:r>
              <a:rPr lang="hr-HR" sz="1600" dirty="0" smtClean="0"/>
              <a:t>Dostupno na </a:t>
            </a:r>
            <a:r>
              <a:rPr lang="hr-HR" sz="1600" dirty="0"/>
              <a:t>: https://www.ncbi.nlm.nih.gov/pubmed/28627859</a:t>
            </a:r>
            <a:endParaRPr lang="hr-HR" sz="1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hr-HR" sz="1600" dirty="0" smtClean="0"/>
          </a:p>
          <a:p>
            <a:pPr>
              <a:buNone/>
            </a:pPr>
            <a:endParaRPr lang="hr-HR" sz="1600" dirty="0" smtClean="0"/>
          </a:p>
          <a:p>
            <a:pPr>
              <a:buNone/>
            </a:pPr>
            <a:endParaRPr lang="hr-HR" sz="1600" dirty="0" smtClean="0"/>
          </a:p>
          <a:p>
            <a:pPr>
              <a:buNone/>
            </a:pPr>
            <a:endParaRPr lang="hr-HR" sz="1600" dirty="0" smtClean="0"/>
          </a:p>
          <a:p>
            <a:pPr>
              <a:buNone/>
            </a:pPr>
            <a:endParaRPr lang="hr-HR" sz="1600" dirty="0" smtClean="0"/>
          </a:p>
          <a:p>
            <a:pPr>
              <a:buNone/>
            </a:pPr>
            <a:endParaRPr lang="hr-HR" sz="1600" dirty="0" smtClean="0"/>
          </a:p>
          <a:p>
            <a:pPr>
              <a:buNone/>
            </a:pPr>
            <a:endParaRPr lang="hr-HR" sz="1600" dirty="0" smtClean="0"/>
          </a:p>
          <a:p>
            <a:pPr>
              <a:buNone/>
            </a:pPr>
            <a:endParaRPr lang="hr-HR" sz="1600" dirty="0" smtClean="0"/>
          </a:p>
          <a:p>
            <a:pPr>
              <a:buNone/>
            </a:pPr>
            <a:endParaRPr lang="hr-HR" sz="16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1" y="117584"/>
            <a:ext cx="3960856" cy="1293028"/>
          </a:xfrm>
        </p:spPr>
        <p:txBody>
          <a:bodyPr/>
          <a:lstStyle/>
          <a:p>
            <a:pPr algn="l"/>
            <a:r>
              <a:rPr lang="hr-HR" b="1" dirty="0" smtClean="0">
                <a:solidFill>
                  <a:srgbClr val="FFC000"/>
                </a:solidFill>
              </a:rPr>
              <a:t> </a:t>
            </a:r>
            <a:r>
              <a:rPr lang="hr-HR" dirty="0" smtClean="0">
                <a:solidFill>
                  <a:srgbClr val="FFC000"/>
                </a:solidFill>
              </a:rPr>
              <a:t>uvod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2881" y="1410788"/>
            <a:ext cx="11521439" cy="5277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2400" dirty="0" smtClean="0"/>
              <a:t>Učestali problemi s lokomocijom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Hodanje, koordinacija, balans, postavljanje </a:t>
            </a:r>
            <a:r>
              <a:rPr lang="hr-HR" sz="2400" dirty="0"/>
              <a:t>u sjedeću poziciju i </a:t>
            </a:r>
            <a:r>
              <a:rPr lang="hr-HR" sz="2400" dirty="0" smtClean="0"/>
              <a:t>odizanje </a:t>
            </a:r>
            <a:r>
              <a:rPr lang="hr-HR" sz="2400" dirty="0"/>
              <a:t>iz sjedeće pozicije, </a:t>
            </a:r>
            <a:r>
              <a:rPr lang="hr-HR" sz="2400" dirty="0" smtClean="0"/>
              <a:t>držanje </a:t>
            </a:r>
            <a:r>
              <a:rPr lang="hr-HR" sz="2400" dirty="0"/>
              <a:t>stvari u ruci, </a:t>
            </a:r>
            <a:r>
              <a:rPr lang="hr-HR" sz="2400" dirty="0" smtClean="0"/>
              <a:t>provođenje ASŽ-a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Svladavanje problema </a:t>
            </a:r>
            <a:r>
              <a:rPr lang="hr-HR" sz="2400" dirty="0"/>
              <a:t>i </a:t>
            </a:r>
            <a:r>
              <a:rPr lang="hr-HR" sz="2400" dirty="0" smtClean="0"/>
              <a:t>podizanje </a:t>
            </a:r>
            <a:r>
              <a:rPr lang="hr-HR" sz="2400" dirty="0"/>
              <a:t>kvalitete života </a:t>
            </a:r>
            <a:r>
              <a:rPr lang="hr-HR" sz="2400" dirty="0" smtClean="0"/>
              <a:t>uz </a:t>
            </a:r>
            <a:r>
              <a:rPr lang="hr-HR" sz="2400" dirty="0"/>
              <a:t>razna </a:t>
            </a:r>
            <a:r>
              <a:rPr lang="hr-HR" sz="2400" dirty="0" smtClean="0"/>
              <a:t>pomagala</a:t>
            </a:r>
            <a:endParaRPr lang="hr-HR" sz="2400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5" y="4704203"/>
            <a:ext cx="2540000" cy="138311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565626" y="6087666"/>
            <a:ext cx="28215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http://medivita.hr/ortopedska-pomagala/proizvodi/pomagala-pri-kretanju/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75" y="4671152"/>
            <a:ext cx="2629302" cy="1416161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8001975" y="6087666"/>
            <a:ext cx="2433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http://medivita.hr/ortopedska-pomagala/proizvodi/pomagala-pri-kretanju</a:t>
            </a:r>
            <a:r>
              <a:rPr lang="hr-HR" sz="1100" dirty="0"/>
              <a:t>/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75" y="4660136"/>
            <a:ext cx="2540000" cy="1427178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4251143" y="6087313"/>
            <a:ext cx="28868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http://medivita.hr/ortopedska-pomagala/proizvodi/pomagala-pri-kretanju</a:t>
            </a:r>
            <a:r>
              <a:rPr lang="hr-HR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4567642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19" y="638978"/>
            <a:ext cx="11005457" cy="6219021"/>
          </a:xfrm>
        </p:spPr>
        <p:txBody>
          <a:bodyPr/>
          <a:lstStyle/>
          <a:p>
            <a:pPr marL="0" lvl="0" indent="0">
              <a:buNone/>
            </a:pPr>
            <a:endParaRPr lang="hr-HR" sz="2400" dirty="0">
              <a:solidFill>
                <a:prstClr val="white"/>
              </a:solidFill>
            </a:endParaRPr>
          </a:p>
          <a:p>
            <a:pPr lvl="0">
              <a:lnSpc>
                <a:spcPct val="150000"/>
              </a:lnSpc>
            </a:pPr>
            <a:r>
              <a:rPr lang="hr-HR" sz="2400" dirty="0" smtClean="0">
                <a:solidFill>
                  <a:prstClr val="white"/>
                </a:solidFill>
              </a:rPr>
              <a:t>Razvoj </a:t>
            </a:r>
            <a:r>
              <a:rPr lang="hr-HR" sz="2400" dirty="0">
                <a:solidFill>
                  <a:prstClr val="white"/>
                </a:solidFill>
              </a:rPr>
              <a:t>tehnologije i materijala prati i razvoj </a:t>
            </a:r>
            <a:r>
              <a:rPr lang="hr-HR" sz="2400" dirty="0" smtClean="0">
                <a:solidFill>
                  <a:prstClr val="white"/>
                </a:solidFill>
              </a:rPr>
              <a:t>pomagala</a:t>
            </a:r>
          </a:p>
          <a:p>
            <a:pPr lvl="0">
              <a:lnSpc>
                <a:spcPct val="150000"/>
              </a:lnSpc>
            </a:pPr>
            <a:r>
              <a:rPr lang="hr-HR" sz="2400" dirty="0">
                <a:solidFill>
                  <a:prstClr val="white"/>
                </a:solidFill>
              </a:rPr>
              <a:t>L</a:t>
            </a:r>
            <a:r>
              <a:rPr lang="hr-HR" sz="2400" dirty="0" smtClean="0">
                <a:solidFill>
                  <a:prstClr val="white"/>
                </a:solidFill>
              </a:rPr>
              <a:t>akši </a:t>
            </a:r>
            <a:r>
              <a:rPr lang="hr-HR" sz="2400" dirty="0">
                <a:solidFill>
                  <a:prstClr val="white"/>
                </a:solidFill>
              </a:rPr>
              <a:t>i </a:t>
            </a:r>
            <a:r>
              <a:rPr lang="hr-HR" sz="2400" dirty="0" smtClean="0">
                <a:solidFill>
                  <a:prstClr val="white"/>
                </a:solidFill>
              </a:rPr>
              <a:t>kvalitetniji materijali</a:t>
            </a:r>
          </a:p>
          <a:p>
            <a:pPr lvl="0">
              <a:lnSpc>
                <a:spcPct val="150000"/>
              </a:lnSpc>
            </a:pPr>
            <a:r>
              <a:rPr lang="hr-HR" sz="2400" dirty="0" smtClean="0">
                <a:solidFill>
                  <a:prstClr val="white"/>
                </a:solidFill>
              </a:rPr>
              <a:t>Pomagala pristupačnija </a:t>
            </a:r>
            <a:r>
              <a:rPr lang="hr-HR" sz="2400" dirty="0">
                <a:solidFill>
                  <a:prstClr val="white"/>
                </a:solidFill>
              </a:rPr>
              <a:t>za </a:t>
            </a:r>
            <a:r>
              <a:rPr lang="hr-HR" sz="2400" dirty="0" smtClean="0">
                <a:solidFill>
                  <a:prstClr val="white"/>
                </a:solidFill>
              </a:rPr>
              <a:t>korištenje</a:t>
            </a:r>
            <a:endParaRPr lang="hr-HR" sz="2400" dirty="0">
              <a:solidFill>
                <a:prstClr val="white"/>
              </a:solidFill>
            </a:endParaRPr>
          </a:p>
          <a:p>
            <a:pPr lvl="0">
              <a:lnSpc>
                <a:spcPct val="150000"/>
              </a:lnSpc>
            </a:pPr>
            <a:endParaRPr lang="hr-HR" sz="2400" dirty="0">
              <a:solidFill>
                <a:prstClr val="white"/>
              </a:solidFill>
            </a:endParaRPr>
          </a:p>
          <a:p>
            <a:endParaRPr lang="hr-HR" dirty="0"/>
          </a:p>
        </p:txBody>
      </p:sp>
      <p:pic>
        <p:nvPicPr>
          <p:cNvPr id="4" name="Picture 3" descr="Podlaktne-st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340" y="3393901"/>
            <a:ext cx="4231765" cy="2500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7494" y="6027901"/>
            <a:ext cx="50126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 smtClean="0"/>
              <a:t>http://karl-dietz.ba/wp-content/uploads/2016/04/Podlaktne-stake.jpg</a:t>
            </a:r>
            <a:endParaRPr lang="hr-HR" sz="1100" dirty="0"/>
          </a:p>
        </p:txBody>
      </p:sp>
      <p:pic>
        <p:nvPicPr>
          <p:cNvPr id="6" name="Picture 5" descr="Duo-I-II-Levina-600x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12" y="3393901"/>
            <a:ext cx="3463727" cy="25701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3893" y="6026227"/>
            <a:ext cx="38448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 smtClean="0"/>
              <a:t>http://karl-dietz.ba/wp-content/uploads/2016/04/Duo-I-II-Levina-600x600.jpg</a:t>
            </a:r>
            <a:endParaRPr lang="hr-HR" sz="1100" dirty="0"/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182881" y="117585"/>
            <a:ext cx="3960856" cy="1184442"/>
          </a:xfrm>
        </p:spPr>
        <p:txBody>
          <a:bodyPr/>
          <a:lstStyle/>
          <a:p>
            <a:pPr algn="l"/>
            <a:r>
              <a:rPr lang="hr-HR" b="1" dirty="0" smtClean="0">
                <a:solidFill>
                  <a:srgbClr val="FFC000"/>
                </a:solidFill>
              </a:rPr>
              <a:t> </a:t>
            </a:r>
            <a:r>
              <a:rPr lang="hr-HR" dirty="0" smtClean="0">
                <a:solidFill>
                  <a:srgbClr val="FFC000"/>
                </a:solidFill>
              </a:rPr>
              <a:t>uvod</a:t>
            </a:r>
            <a:endParaRPr lang="hr-H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7530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670" y="385591"/>
            <a:ext cx="3805645" cy="1013552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rgbClr val="FFC000"/>
                </a:solidFill>
              </a:rPr>
              <a:t>POMAGALA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443210"/>
            <a:ext cx="10820400" cy="38008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Odabir adekvatnog pomagala         procjena funkcionalnog statusa osobe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P</a:t>
            </a:r>
            <a:r>
              <a:rPr lang="hr-HR" sz="2400" dirty="0" smtClean="0"/>
              <a:t>rilagodba pomagala sukladno potrebi osobe koja je korisiti 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E</a:t>
            </a:r>
            <a:r>
              <a:rPr lang="hr-HR" sz="2400" dirty="0" smtClean="0"/>
              <a:t>dukacija osobe za primjenu pomagala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Nadomjestak oštećenja, korekcija </a:t>
            </a:r>
            <a:r>
              <a:rPr lang="hr-HR" sz="2400" dirty="0"/>
              <a:t>estetskih nedostataka </a:t>
            </a:r>
            <a:r>
              <a:rPr lang="hr-HR" sz="2400" dirty="0" smtClean="0"/>
              <a:t>i pružanje pomoći osobanama s invaliditetom</a:t>
            </a:r>
            <a:endParaRPr lang="hr-HR" sz="2400" dirty="0"/>
          </a:p>
        </p:txBody>
      </p:sp>
      <p:sp>
        <p:nvSpPr>
          <p:cNvPr id="5" name="Right Arrow 4"/>
          <p:cNvSpPr/>
          <p:nvPr/>
        </p:nvSpPr>
        <p:spPr>
          <a:xfrm>
            <a:off x="5836957" y="1741829"/>
            <a:ext cx="382065" cy="173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062296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799" y="627961"/>
            <a:ext cx="7306491" cy="991519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rgbClr val="FFC000"/>
                </a:solidFill>
              </a:rPr>
              <a:t>POMAGALA ZA KRETANJE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542362"/>
            <a:ext cx="10820400" cy="46763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Važnost pokretljivosti na kvalitetu života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Pomagala za hod: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400" dirty="0" smtClean="0"/>
              <a:t>          1. štapovi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2. štake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3. hodalice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4. invalidska kolica</a:t>
            </a:r>
          </a:p>
        </p:txBody>
      </p:sp>
    </p:spTree>
    <p:extLst>
      <p:ext uri="{BB962C8B-B14F-4D97-AF65-F5344CB8AC3E}">
        <p14:creationId xmlns:p14="http://schemas.microsoft.com/office/powerpoint/2010/main" val="208753878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156755"/>
            <a:ext cx="3694611" cy="1084217"/>
          </a:xfrm>
        </p:spPr>
        <p:txBody>
          <a:bodyPr/>
          <a:lstStyle/>
          <a:p>
            <a:pPr algn="l"/>
            <a:r>
              <a:rPr lang="hr-HR" b="1" dirty="0" smtClean="0">
                <a:solidFill>
                  <a:srgbClr val="FFC000"/>
                </a:solidFill>
              </a:rPr>
              <a:t> </a:t>
            </a:r>
            <a:r>
              <a:rPr lang="hr-HR" dirty="0" smtClean="0">
                <a:solidFill>
                  <a:srgbClr val="FFC000"/>
                </a:solidFill>
              </a:rPr>
              <a:t>ŠTAPOVI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9046" y="1045029"/>
            <a:ext cx="10820400" cy="57215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Primjena - bol u nogama koja uzrokuje patološki hod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Smanjivanje pritiska na bolni ekstremitet, a time i na bol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Drveni i aluminijski, sa anatomskom ili običnom ručkom, jednodijelni i višedjelni, sa jednim ili više oslonaca, sa dodatcima za sigurnost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4000" b="1" dirty="0" smtClean="0">
                <a:solidFill>
                  <a:srgbClr val="FFC000"/>
                </a:solidFill>
              </a:rPr>
              <a:t> </a:t>
            </a:r>
            <a:endParaRPr lang="hr-HR" b="1" dirty="0"/>
          </a:p>
        </p:txBody>
      </p:sp>
      <p:pic>
        <p:nvPicPr>
          <p:cNvPr id="4" name="Picture 3" descr="canne-softwalk-540-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4" y="3946968"/>
            <a:ext cx="2258458" cy="2131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188" y="6037245"/>
            <a:ext cx="2295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/>
              <a:t>http://medivita.hr/images/shop/1538/canne-softwalk-540-v2.jpg</a:t>
            </a:r>
            <a:endParaRPr lang="hr-HR" sz="1200" dirty="0"/>
          </a:p>
        </p:txBody>
      </p:sp>
      <p:pic>
        <p:nvPicPr>
          <p:cNvPr id="6" name="Picture 5" descr="drveni_Ytap_za_hodanje_112_6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188" y="3946967"/>
            <a:ext cx="540745" cy="21233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6059277"/>
            <a:ext cx="269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/>
              <a:t>http://medivita.hr/images/shop/756/drveni_Ytap_za_hodanje.jpg</a:t>
            </a:r>
            <a:endParaRPr lang="hr-HR" sz="1200" dirty="0"/>
          </a:p>
        </p:txBody>
      </p:sp>
      <p:pic>
        <p:nvPicPr>
          <p:cNvPr id="8" name="Picture 7" descr="sklopivi_Ytap_za_hodanje_270_4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862" y="3935392"/>
            <a:ext cx="1844063" cy="21679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800000" flipV="1">
            <a:off x="5883006" y="6121788"/>
            <a:ext cx="2423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/>
              <a:t>http://medivita.hr/images/shop/755/sklopivi_Ytap_za_hodanje.jpg</a:t>
            </a:r>
            <a:endParaRPr lang="hr-HR" sz="1200" dirty="0"/>
          </a:p>
        </p:txBody>
      </p:sp>
      <p:pic>
        <p:nvPicPr>
          <p:cNvPr id="10" name="Picture 9" descr="tbt7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790" y="3946968"/>
            <a:ext cx="1952128" cy="20572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22813" y="5993176"/>
            <a:ext cx="2511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/>
              <a:t>http://www.rudo.rs/wp-content/uploads/2019/01/tbt731.jpg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79530482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52" y="462708"/>
            <a:ext cx="4307595" cy="1299991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rgbClr val="FFC000"/>
                </a:solidFill>
              </a:rPr>
              <a:t>ŠTAKE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3378"/>
            <a:ext cx="5571781" cy="401404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Primjena nakon oprativnih zahvata ili prijeloma kostiju donjih ekstremiteta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Podlaktne i potpazušne 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Najčešće se izrađuju od aluminija sa anatomski dizajniranom ručkom i mogućnošću podešavanja visine</a:t>
            </a:r>
          </a:p>
          <a:p>
            <a:endParaRPr lang="hr-HR" dirty="0"/>
          </a:p>
        </p:txBody>
      </p:sp>
      <p:pic>
        <p:nvPicPr>
          <p:cNvPr id="4" name="Picture 3" descr="stak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648" y="1740665"/>
            <a:ext cx="2610998" cy="3205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24531" y="5045726"/>
            <a:ext cx="2985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/>
              <a:t>https://www.ortoprotetik.com/wp-content/uploads/2019/01/stake2.jpg</a:t>
            </a:r>
            <a:endParaRPr lang="hr-HR" sz="1200" dirty="0"/>
          </a:p>
        </p:txBody>
      </p:sp>
      <p:pic>
        <p:nvPicPr>
          <p:cNvPr id="6" name="Picture 5" descr="st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735" y="1730260"/>
            <a:ext cx="2730261" cy="32273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32135" y="5023693"/>
            <a:ext cx="2820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/>
              <a:t>https://www.ortoprotetik.com/wp-content/uploads/2019/01/stake.jpg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4515"/>
            <a:ext cx="4110446" cy="1293028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rgbClr val="FFC000"/>
                </a:solidFill>
              </a:rPr>
              <a:t>HODALICE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4782" y="1507108"/>
            <a:ext cx="10683607" cy="299879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hr-HR" sz="2800" dirty="0" smtClean="0"/>
              <a:t>Ravnomjerno  raspoređivanje težine tijela</a:t>
            </a:r>
          </a:p>
          <a:p>
            <a:pPr>
              <a:lnSpc>
                <a:spcPct val="170000"/>
              </a:lnSpc>
            </a:pPr>
            <a:r>
              <a:rPr lang="hr-HR" sz="2800" dirty="0" smtClean="0"/>
              <a:t>Smanjuju pritisak na predio kukova i kralježnice</a:t>
            </a:r>
          </a:p>
          <a:p>
            <a:pPr>
              <a:lnSpc>
                <a:spcPct val="170000"/>
              </a:lnSpc>
            </a:pPr>
            <a:r>
              <a:rPr lang="hr-HR" sz="2800" dirty="0" smtClean="0"/>
              <a:t>Primjenjuju se poslije operativnih zahvata ili nakon moždanog udara</a:t>
            </a:r>
          </a:p>
          <a:p>
            <a:pPr>
              <a:lnSpc>
                <a:spcPct val="170000"/>
              </a:lnSpc>
            </a:pPr>
            <a:r>
              <a:rPr lang="hr-HR" sz="2800" dirty="0" smtClean="0"/>
              <a:t>Jednodjelne ili sklopive, sa ili bez kotača, mogućnost podpazušnog ili podlaktnog oslonca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 descr="hodalica_Y_giblji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244" y="4393167"/>
            <a:ext cx="2220509" cy="1777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47162" y="6170327"/>
            <a:ext cx="282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http://medivita.hr/images/made/images/shop/770/hodalica_Y_gibljiva_270_348.png</a:t>
            </a:r>
            <a:endParaRPr lang="hr-HR" sz="1000" dirty="0"/>
          </a:p>
        </p:txBody>
      </p:sp>
      <p:pic>
        <p:nvPicPr>
          <p:cNvPr id="7" name="Picture 6" descr="move_light_rollator_250_2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564" y="4384380"/>
            <a:ext cx="1924274" cy="17947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81934" y="6170327"/>
            <a:ext cx="2465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http://medivita.hr/images/shop/775/move_light_rollator.jpg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372321698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paravanj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3009</TotalTime>
  <Words>957</Words>
  <Application>Microsoft Office PowerPoint</Application>
  <PresentationFormat>Široki zaslon</PresentationFormat>
  <Paragraphs>148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Isparavanje</vt:lpstr>
      <vt:lpstr>Uporaba pomagala</vt:lpstr>
      <vt:lpstr>PowerPoint prezentacija</vt:lpstr>
      <vt:lpstr> uvod</vt:lpstr>
      <vt:lpstr> uvod</vt:lpstr>
      <vt:lpstr>POMAGALA</vt:lpstr>
      <vt:lpstr>POMAGALA ZA KRETANJE</vt:lpstr>
      <vt:lpstr> ŠTAPOVI</vt:lpstr>
      <vt:lpstr>ŠTAKE</vt:lpstr>
      <vt:lpstr>HODALICE</vt:lpstr>
      <vt:lpstr>Invalidska kolica</vt:lpstr>
      <vt:lpstr>pomagala u komunikaciji </vt:lpstr>
      <vt:lpstr>Pomagala u aktivnostima svakodnovnog života    </vt:lpstr>
      <vt:lpstr>Pomagala u odijevanju</vt:lpstr>
      <vt:lpstr>Pomagala u kuhinji</vt:lpstr>
      <vt:lpstr>Pomagala pri aktivnostima osobne higijene</vt:lpstr>
      <vt:lpstr> Pomagala u toaletu</vt:lpstr>
      <vt:lpstr>POMAGALA U KADI I TUŠ KABINI </vt:lpstr>
      <vt:lpstr>pomagala na umivaoniku</vt:lpstr>
      <vt:lpstr> arhitektonske barijere</vt:lpstr>
      <vt:lpstr>   zaključak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Uporaba pomagala</dc:title>
  <dc:creator>marijana</dc:creator>
  <cp:lastModifiedBy>marijana</cp:lastModifiedBy>
  <cp:revision>82</cp:revision>
  <dcterms:created xsi:type="dcterms:W3CDTF">2019-05-28T10:05:58Z</dcterms:created>
  <dcterms:modified xsi:type="dcterms:W3CDTF">2020-03-12T11:06:51Z</dcterms:modified>
</cp:coreProperties>
</file>