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44" r:id="rId3"/>
    <p:sldMasterId id="2147483756" r:id="rId4"/>
  </p:sldMasterIdLst>
  <p:sldIdLst>
    <p:sldId id="256" r:id="rId5"/>
    <p:sldId id="269" r:id="rId6"/>
    <p:sldId id="257" r:id="rId7"/>
    <p:sldId id="262" r:id="rId8"/>
    <p:sldId id="258" r:id="rId9"/>
    <p:sldId id="277" r:id="rId10"/>
    <p:sldId id="259" r:id="rId11"/>
    <p:sldId id="270" r:id="rId12"/>
    <p:sldId id="261" r:id="rId13"/>
    <p:sldId id="263" r:id="rId14"/>
    <p:sldId id="264" r:id="rId15"/>
    <p:sldId id="265" r:id="rId16"/>
    <p:sldId id="266" r:id="rId17"/>
    <p:sldId id="267" r:id="rId18"/>
    <p:sldId id="273" r:id="rId19"/>
    <p:sldId id="274" r:id="rId20"/>
    <p:sldId id="271" r:id="rId21"/>
    <p:sldId id="278" r:id="rId22"/>
    <p:sldId id="272" r:id="rId23"/>
    <p:sldId id="275" r:id="rId24"/>
    <p:sldId id="276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660"/>
  </p:normalViewPr>
  <p:slideViewPr>
    <p:cSldViewPr>
      <p:cViewPr varScale="1">
        <p:scale>
          <a:sx n="48" d="100"/>
          <a:sy n="48" d="100"/>
        </p:scale>
        <p:origin x="-70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F2FA9-E624-4C6C-B9F9-50687037ED3F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1A2FF1D-266D-4BF9-8DE9-F6A5B8CF40C6}">
      <dgm:prSet phldrT="[Text]" custT="1"/>
      <dgm:spPr/>
      <dgm:t>
        <a:bodyPr/>
        <a:lstStyle/>
        <a:p>
          <a:r>
            <a:rPr lang="hr-HR" sz="3600" dirty="0" smtClean="0"/>
            <a:t>TIPOVI ŠEĆERNE BOLESTI</a:t>
          </a:r>
          <a:endParaRPr lang="hr-HR" sz="3600" dirty="0"/>
        </a:p>
      </dgm:t>
    </dgm:pt>
    <dgm:pt modelId="{FAA5D29E-05A0-40ED-9F34-6DCA116B514A}" type="parTrans" cxnId="{76D47F1B-335D-4308-8955-F7018D19454A}">
      <dgm:prSet/>
      <dgm:spPr/>
      <dgm:t>
        <a:bodyPr/>
        <a:lstStyle/>
        <a:p>
          <a:endParaRPr lang="hr-HR"/>
        </a:p>
      </dgm:t>
    </dgm:pt>
    <dgm:pt modelId="{AC5BFECA-FFC7-477B-B9DA-9C19CCA4CD19}" type="sibTrans" cxnId="{76D47F1B-335D-4308-8955-F7018D19454A}">
      <dgm:prSet/>
      <dgm:spPr/>
      <dgm:t>
        <a:bodyPr/>
        <a:lstStyle/>
        <a:p>
          <a:endParaRPr lang="hr-HR"/>
        </a:p>
      </dgm:t>
    </dgm:pt>
    <dgm:pt modelId="{E0DBE9E8-A673-449B-B506-EC3BFBD5A820}">
      <dgm:prSet phldrT="[Text]" custT="1"/>
      <dgm:spPr/>
      <dgm:t>
        <a:bodyPr/>
        <a:lstStyle/>
        <a:p>
          <a:r>
            <a:rPr lang="hr-HR" sz="2800" dirty="0" smtClean="0"/>
            <a:t>TIP 1 DIJABETESA</a:t>
          </a:r>
          <a:endParaRPr lang="hr-HR" sz="2800" dirty="0"/>
        </a:p>
      </dgm:t>
    </dgm:pt>
    <dgm:pt modelId="{F7724B7A-318D-4C6A-91D7-60AEB33732D1}" type="parTrans" cxnId="{7D3B7282-CB24-45A0-8278-E121928F28A7}">
      <dgm:prSet/>
      <dgm:spPr/>
      <dgm:t>
        <a:bodyPr/>
        <a:lstStyle/>
        <a:p>
          <a:endParaRPr lang="hr-HR"/>
        </a:p>
      </dgm:t>
    </dgm:pt>
    <dgm:pt modelId="{92136987-A1C4-47C4-AE95-051B75E6EB68}" type="sibTrans" cxnId="{7D3B7282-CB24-45A0-8278-E121928F28A7}">
      <dgm:prSet/>
      <dgm:spPr/>
      <dgm:t>
        <a:bodyPr/>
        <a:lstStyle/>
        <a:p>
          <a:endParaRPr lang="hr-HR"/>
        </a:p>
      </dgm:t>
    </dgm:pt>
    <dgm:pt modelId="{83C84CB3-DF78-4C98-B982-873598556167}">
      <dgm:prSet phldrT="[Text]" custT="1"/>
      <dgm:spPr/>
      <dgm:t>
        <a:bodyPr/>
        <a:lstStyle/>
        <a:p>
          <a:r>
            <a:rPr lang="hr-HR" sz="2800" dirty="0" smtClean="0"/>
            <a:t>TIP 2 DIJABETESA</a:t>
          </a:r>
          <a:endParaRPr lang="hr-HR" sz="2800" dirty="0"/>
        </a:p>
      </dgm:t>
    </dgm:pt>
    <dgm:pt modelId="{1E07C72C-8951-4041-A418-5D63898616CB}" type="parTrans" cxnId="{58534DBD-EE35-40E7-97F6-1469558CFF10}">
      <dgm:prSet/>
      <dgm:spPr/>
      <dgm:t>
        <a:bodyPr/>
        <a:lstStyle/>
        <a:p>
          <a:endParaRPr lang="hr-HR"/>
        </a:p>
      </dgm:t>
    </dgm:pt>
    <dgm:pt modelId="{CCB889B5-628C-4965-9909-4305F5388D64}" type="sibTrans" cxnId="{58534DBD-EE35-40E7-97F6-1469558CFF10}">
      <dgm:prSet/>
      <dgm:spPr/>
      <dgm:t>
        <a:bodyPr/>
        <a:lstStyle/>
        <a:p>
          <a:endParaRPr lang="hr-HR"/>
        </a:p>
      </dgm:t>
    </dgm:pt>
    <dgm:pt modelId="{662781B1-0E31-4EAD-8E1C-4B4C50DF1A2E}">
      <dgm:prSet phldrT="[Text]" custT="1"/>
      <dgm:spPr/>
      <dgm:t>
        <a:bodyPr/>
        <a:lstStyle/>
        <a:p>
          <a:r>
            <a:rPr lang="hr-HR" sz="2800" dirty="0" smtClean="0"/>
            <a:t>GESTACIJSKI DIJABETES</a:t>
          </a:r>
          <a:endParaRPr lang="hr-HR" sz="2800" dirty="0"/>
        </a:p>
      </dgm:t>
    </dgm:pt>
    <dgm:pt modelId="{73F78E6A-84CF-473F-A754-4AFB5B7D5B66}" type="parTrans" cxnId="{B3F49440-301B-42E9-9D6D-770051F6969D}">
      <dgm:prSet/>
      <dgm:spPr/>
      <dgm:t>
        <a:bodyPr/>
        <a:lstStyle/>
        <a:p>
          <a:endParaRPr lang="hr-HR"/>
        </a:p>
      </dgm:t>
    </dgm:pt>
    <dgm:pt modelId="{B9D7E372-C8F3-49F8-BC90-5AAA54B641B5}" type="sibTrans" cxnId="{B3F49440-301B-42E9-9D6D-770051F6969D}">
      <dgm:prSet/>
      <dgm:spPr/>
      <dgm:t>
        <a:bodyPr/>
        <a:lstStyle/>
        <a:p>
          <a:endParaRPr lang="hr-HR"/>
        </a:p>
      </dgm:t>
    </dgm:pt>
    <dgm:pt modelId="{2F64F322-AA72-4357-A54D-CB704CF2195E}" type="pres">
      <dgm:prSet presAssocID="{6F2F2FA9-E624-4C6C-B9F9-50687037ED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C0FAE8A-277B-4C32-A4D8-8CE0BE8A3629}" type="pres">
      <dgm:prSet presAssocID="{E1A2FF1D-266D-4BF9-8DE9-F6A5B8CF40C6}" presName="vertOne" presStyleCnt="0"/>
      <dgm:spPr/>
    </dgm:pt>
    <dgm:pt modelId="{20754F20-250A-4A27-89B4-550AA4AAB3F6}" type="pres">
      <dgm:prSet presAssocID="{E1A2FF1D-266D-4BF9-8DE9-F6A5B8CF40C6}" presName="txOne" presStyleLbl="node0" presStyleIdx="0" presStyleCnt="1" custScaleX="74671" custLinFactNeighborX="1855" custLinFactNeighborY="-6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91BFABD-98D4-4F3B-8923-114DC6E3BEEE}" type="pres">
      <dgm:prSet presAssocID="{E1A2FF1D-266D-4BF9-8DE9-F6A5B8CF40C6}" presName="parTransOne" presStyleCnt="0"/>
      <dgm:spPr/>
    </dgm:pt>
    <dgm:pt modelId="{D40BA56E-43A9-4EF9-A370-B15BA7004D3E}" type="pres">
      <dgm:prSet presAssocID="{E1A2FF1D-266D-4BF9-8DE9-F6A5B8CF40C6}" presName="horzOne" presStyleCnt="0"/>
      <dgm:spPr/>
    </dgm:pt>
    <dgm:pt modelId="{AE2781F9-62AE-436C-B846-CC733ADCB1A6}" type="pres">
      <dgm:prSet presAssocID="{E0DBE9E8-A673-449B-B506-EC3BFBD5A820}" presName="vertTwo" presStyleCnt="0"/>
      <dgm:spPr/>
    </dgm:pt>
    <dgm:pt modelId="{96E5E29A-D064-469B-8FB8-E0C6E80BDBE8}" type="pres">
      <dgm:prSet presAssocID="{E0DBE9E8-A673-449B-B506-EC3BFBD5A82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7789102-FC76-4DA6-9EBB-807BA6141390}" type="pres">
      <dgm:prSet presAssocID="{E0DBE9E8-A673-449B-B506-EC3BFBD5A820}" presName="horzTwo" presStyleCnt="0"/>
      <dgm:spPr/>
    </dgm:pt>
    <dgm:pt modelId="{79394DBF-4E5D-4B25-93E3-7931569B2303}" type="pres">
      <dgm:prSet presAssocID="{92136987-A1C4-47C4-AE95-051B75E6EB68}" presName="sibSpaceTwo" presStyleCnt="0"/>
      <dgm:spPr/>
    </dgm:pt>
    <dgm:pt modelId="{9FBB4383-0970-4858-A48B-5F6E32B02F40}" type="pres">
      <dgm:prSet presAssocID="{83C84CB3-DF78-4C98-B982-873598556167}" presName="vertTwo" presStyleCnt="0"/>
      <dgm:spPr/>
    </dgm:pt>
    <dgm:pt modelId="{02A2369C-65FE-43E7-AE54-18DB157A21ED}" type="pres">
      <dgm:prSet presAssocID="{83C84CB3-DF78-4C98-B982-87359855616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0AC0789-06E7-4C96-9DEC-A5BD50B53C54}" type="pres">
      <dgm:prSet presAssocID="{83C84CB3-DF78-4C98-B982-873598556167}" presName="horzTwo" presStyleCnt="0"/>
      <dgm:spPr/>
    </dgm:pt>
    <dgm:pt modelId="{2A562C05-B09E-4680-9A8D-5E9764D5ED39}" type="pres">
      <dgm:prSet presAssocID="{CCB889B5-628C-4965-9909-4305F5388D64}" presName="sibSpaceTwo" presStyleCnt="0"/>
      <dgm:spPr/>
    </dgm:pt>
    <dgm:pt modelId="{FF8E3C08-EE73-4BB8-ADDD-555A5EB7AA06}" type="pres">
      <dgm:prSet presAssocID="{662781B1-0E31-4EAD-8E1C-4B4C50DF1A2E}" presName="vertTwo" presStyleCnt="0"/>
      <dgm:spPr/>
    </dgm:pt>
    <dgm:pt modelId="{6D8FA919-A21E-4851-A68C-9C348413F4BE}" type="pres">
      <dgm:prSet presAssocID="{662781B1-0E31-4EAD-8E1C-4B4C50DF1A2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A38ABD6-5109-4A1D-84F1-285D21904ECC}" type="pres">
      <dgm:prSet presAssocID="{662781B1-0E31-4EAD-8E1C-4B4C50DF1A2E}" presName="horzTwo" presStyleCnt="0"/>
      <dgm:spPr/>
    </dgm:pt>
  </dgm:ptLst>
  <dgm:cxnLst>
    <dgm:cxn modelId="{58534DBD-EE35-40E7-97F6-1469558CFF10}" srcId="{E1A2FF1D-266D-4BF9-8DE9-F6A5B8CF40C6}" destId="{83C84CB3-DF78-4C98-B982-873598556167}" srcOrd="1" destOrd="0" parTransId="{1E07C72C-8951-4041-A418-5D63898616CB}" sibTransId="{CCB889B5-628C-4965-9909-4305F5388D64}"/>
    <dgm:cxn modelId="{FDEB8BA1-06B8-4F6B-A659-17E3A3829AA2}" type="presOf" srcId="{83C84CB3-DF78-4C98-B982-873598556167}" destId="{02A2369C-65FE-43E7-AE54-18DB157A21ED}" srcOrd="0" destOrd="0" presId="urn:microsoft.com/office/officeart/2005/8/layout/hierarchy4"/>
    <dgm:cxn modelId="{76D47F1B-335D-4308-8955-F7018D19454A}" srcId="{6F2F2FA9-E624-4C6C-B9F9-50687037ED3F}" destId="{E1A2FF1D-266D-4BF9-8DE9-F6A5B8CF40C6}" srcOrd="0" destOrd="0" parTransId="{FAA5D29E-05A0-40ED-9F34-6DCA116B514A}" sibTransId="{AC5BFECA-FFC7-477B-B9DA-9C19CCA4CD19}"/>
    <dgm:cxn modelId="{7D3B7282-CB24-45A0-8278-E121928F28A7}" srcId="{E1A2FF1D-266D-4BF9-8DE9-F6A5B8CF40C6}" destId="{E0DBE9E8-A673-449B-B506-EC3BFBD5A820}" srcOrd="0" destOrd="0" parTransId="{F7724B7A-318D-4C6A-91D7-60AEB33732D1}" sibTransId="{92136987-A1C4-47C4-AE95-051B75E6EB68}"/>
    <dgm:cxn modelId="{B63F1632-A3E5-4622-BB1A-79265E6360CC}" type="presOf" srcId="{E0DBE9E8-A673-449B-B506-EC3BFBD5A820}" destId="{96E5E29A-D064-469B-8FB8-E0C6E80BDBE8}" srcOrd="0" destOrd="0" presId="urn:microsoft.com/office/officeart/2005/8/layout/hierarchy4"/>
    <dgm:cxn modelId="{5C66B951-F0DC-46B3-A8F1-19AA43DCC079}" type="presOf" srcId="{E1A2FF1D-266D-4BF9-8DE9-F6A5B8CF40C6}" destId="{20754F20-250A-4A27-89B4-550AA4AAB3F6}" srcOrd="0" destOrd="0" presId="urn:microsoft.com/office/officeart/2005/8/layout/hierarchy4"/>
    <dgm:cxn modelId="{FC704361-5E75-403D-8E6E-230A48CE2BA1}" type="presOf" srcId="{662781B1-0E31-4EAD-8E1C-4B4C50DF1A2E}" destId="{6D8FA919-A21E-4851-A68C-9C348413F4BE}" srcOrd="0" destOrd="0" presId="urn:microsoft.com/office/officeart/2005/8/layout/hierarchy4"/>
    <dgm:cxn modelId="{B3F49440-301B-42E9-9D6D-770051F6969D}" srcId="{E1A2FF1D-266D-4BF9-8DE9-F6A5B8CF40C6}" destId="{662781B1-0E31-4EAD-8E1C-4B4C50DF1A2E}" srcOrd="2" destOrd="0" parTransId="{73F78E6A-84CF-473F-A754-4AFB5B7D5B66}" sibTransId="{B9D7E372-C8F3-49F8-BC90-5AAA54B641B5}"/>
    <dgm:cxn modelId="{1454031A-E1A5-4931-8AD5-42DC1B6B1584}" type="presOf" srcId="{6F2F2FA9-E624-4C6C-B9F9-50687037ED3F}" destId="{2F64F322-AA72-4357-A54D-CB704CF2195E}" srcOrd="0" destOrd="0" presId="urn:microsoft.com/office/officeart/2005/8/layout/hierarchy4"/>
    <dgm:cxn modelId="{01D34EA8-3484-412A-AB27-45D59E911605}" type="presParOf" srcId="{2F64F322-AA72-4357-A54D-CB704CF2195E}" destId="{8C0FAE8A-277B-4C32-A4D8-8CE0BE8A3629}" srcOrd="0" destOrd="0" presId="urn:microsoft.com/office/officeart/2005/8/layout/hierarchy4"/>
    <dgm:cxn modelId="{E6E02F21-E0DE-4ED0-A89F-D21A6D724FC4}" type="presParOf" srcId="{8C0FAE8A-277B-4C32-A4D8-8CE0BE8A3629}" destId="{20754F20-250A-4A27-89B4-550AA4AAB3F6}" srcOrd="0" destOrd="0" presId="urn:microsoft.com/office/officeart/2005/8/layout/hierarchy4"/>
    <dgm:cxn modelId="{2BD74127-39CB-4B42-AE67-FC5FEB34EAAB}" type="presParOf" srcId="{8C0FAE8A-277B-4C32-A4D8-8CE0BE8A3629}" destId="{091BFABD-98D4-4F3B-8923-114DC6E3BEEE}" srcOrd="1" destOrd="0" presId="urn:microsoft.com/office/officeart/2005/8/layout/hierarchy4"/>
    <dgm:cxn modelId="{CB4F6CEA-1F90-42AF-A169-B7363AC3CD73}" type="presParOf" srcId="{8C0FAE8A-277B-4C32-A4D8-8CE0BE8A3629}" destId="{D40BA56E-43A9-4EF9-A370-B15BA7004D3E}" srcOrd="2" destOrd="0" presId="urn:microsoft.com/office/officeart/2005/8/layout/hierarchy4"/>
    <dgm:cxn modelId="{21B6CA7B-660F-4562-8A94-3E8BA033AABC}" type="presParOf" srcId="{D40BA56E-43A9-4EF9-A370-B15BA7004D3E}" destId="{AE2781F9-62AE-436C-B846-CC733ADCB1A6}" srcOrd="0" destOrd="0" presId="urn:microsoft.com/office/officeart/2005/8/layout/hierarchy4"/>
    <dgm:cxn modelId="{A6AFFACE-7D1B-4C08-B952-7920ED5961B7}" type="presParOf" srcId="{AE2781F9-62AE-436C-B846-CC733ADCB1A6}" destId="{96E5E29A-D064-469B-8FB8-E0C6E80BDBE8}" srcOrd="0" destOrd="0" presId="urn:microsoft.com/office/officeart/2005/8/layout/hierarchy4"/>
    <dgm:cxn modelId="{973784E4-1F66-4B7B-9EBB-90CFD63AC642}" type="presParOf" srcId="{AE2781F9-62AE-436C-B846-CC733ADCB1A6}" destId="{37789102-FC76-4DA6-9EBB-807BA6141390}" srcOrd="1" destOrd="0" presId="urn:microsoft.com/office/officeart/2005/8/layout/hierarchy4"/>
    <dgm:cxn modelId="{17377E90-DD0B-427E-B62D-428F550341B5}" type="presParOf" srcId="{D40BA56E-43A9-4EF9-A370-B15BA7004D3E}" destId="{79394DBF-4E5D-4B25-93E3-7931569B2303}" srcOrd="1" destOrd="0" presId="urn:microsoft.com/office/officeart/2005/8/layout/hierarchy4"/>
    <dgm:cxn modelId="{13D72095-A21F-482B-B373-E6E811A00FD4}" type="presParOf" srcId="{D40BA56E-43A9-4EF9-A370-B15BA7004D3E}" destId="{9FBB4383-0970-4858-A48B-5F6E32B02F40}" srcOrd="2" destOrd="0" presId="urn:microsoft.com/office/officeart/2005/8/layout/hierarchy4"/>
    <dgm:cxn modelId="{4B0173BC-B194-497D-8333-E4DE9B697FB8}" type="presParOf" srcId="{9FBB4383-0970-4858-A48B-5F6E32B02F40}" destId="{02A2369C-65FE-43E7-AE54-18DB157A21ED}" srcOrd="0" destOrd="0" presId="urn:microsoft.com/office/officeart/2005/8/layout/hierarchy4"/>
    <dgm:cxn modelId="{AB9C9A99-34E7-43B2-AB99-C29659186B5E}" type="presParOf" srcId="{9FBB4383-0970-4858-A48B-5F6E32B02F40}" destId="{F0AC0789-06E7-4C96-9DEC-A5BD50B53C54}" srcOrd="1" destOrd="0" presId="urn:microsoft.com/office/officeart/2005/8/layout/hierarchy4"/>
    <dgm:cxn modelId="{E0CB58C4-A418-4E13-ABC9-01D57FE16197}" type="presParOf" srcId="{D40BA56E-43A9-4EF9-A370-B15BA7004D3E}" destId="{2A562C05-B09E-4680-9A8D-5E9764D5ED39}" srcOrd="3" destOrd="0" presId="urn:microsoft.com/office/officeart/2005/8/layout/hierarchy4"/>
    <dgm:cxn modelId="{0024E981-BFB1-479E-8CAC-C444332511A8}" type="presParOf" srcId="{D40BA56E-43A9-4EF9-A370-B15BA7004D3E}" destId="{FF8E3C08-EE73-4BB8-ADDD-555A5EB7AA06}" srcOrd="4" destOrd="0" presId="urn:microsoft.com/office/officeart/2005/8/layout/hierarchy4"/>
    <dgm:cxn modelId="{D2D15BFD-2FE6-4F06-BF72-5B96786F8687}" type="presParOf" srcId="{FF8E3C08-EE73-4BB8-ADDD-555A5EB7AA06}" destId="{6D8FA919-A21E-4851-A68C-9C348413F4BE}" srcOrd="0" destOrd="0" presId="urn:microsoft.com/office/officeart/2005/8/layout/hierarchy4"/>
    <dgm:cxn modelId="{DA1568CD-26D1-4B5F-88C2-9C7BB53A20E8}" type="presParOf" srcId="{FF8E3C08-EE73-4BB8-ADDD-555A5EB7AA06}" destId="{CA38ABD6-5109-4A1D-84F1-285D21904E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54F20-250A-4A27-89B4-550AA4AAB3F6}">
      <dsp:nvSpPr>
        <dsp:cNvPr id="0" name=""/>
        <dsp:cNvSpPr/>
      </dsp:nvSpPr>
      <dsp:spPr>
        <a:xfrm>
          <a:off x="1219162" y="0"/>
          <a:ext cx="6254424" cy="202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TIPOVI ŠEĆERNE BOLESTI</a:t>
          </a:r>
          <a:endParaRPr lang="hr-HR" sz="3600" kern="1200" dirty="0"/>
        </a:p>
      </dsp:txBody>
      <dsp:txXfrm>
        <a:off x="1219162" y="0"/>
        <a:ext cx="6254424" cy="2021085"/>
      </dsp:txXfrm>
    </dsp:sp>
    <dsp:sp modelId="{96E5E29A-D064-469B-8FB8-E0C6E80BDBE8}">
      <dsp:nvSpPr>
        <dsp:cNvPr id="0" name=""/>
        <dsp:cNvSpPr/>
      </dsp:nvSpPr>
      <dsp:spPr>
        <a:xfrm>
          <a:off x="3012" y="2244759"/>
          <a:ext cx="2643931" cy="202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TIP 1 DIJABETESA</a:t>
          </a:r>
          <a:endParaRPr lang="hr-HR" sz="2800" kern="1200" dirty="0"/>
        </a:p>
      </dsp:txBody>
      <dsp:txXfrm>
        <a:off x="3012" y="2244759"/>
        <a:ext cx="2643931" cy="2021085"/>
      </dsp:txXfrm>
    </dsp:sp>
    <dsp:sp modelId="{02A2369C-65FE-43E7-AE54-18DB157A21ED}">
      <dsp:nvSpPr>
        <dsp:cNvPr id="0" name=""/>
        <dsp:cNvSpPr/>
      </dsp:nvSpPr>
      <dsp:spPr>
        <a:xfrm>
          <a:off x="2869034" y="2244759"/>
          <a:ext cx="2643931" cy="202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TIP 2 DIJABETESA</a:t>
          </a:r>
          <a:endParaRPr lang="hr-HR" sz="2800" kern="1200" dirty="0"/>
        </a:p>
      </dsp:txBody>
      <dsp:txXfrm>
        <a:off x="2869034" y="2244759"/>
        <a:ext cx="2643931" cy="2021085"/>
      </dsp:txXfrm>
    </dsp:sp>
    <dsp:sp modelId="{6D8FA919-A21E-4851-A68C-9C348413F4BE}">
      <dsp:nvSpPr>
        <dsp:cNvPr id="0" name=""/>
        <dsp:cNvSpPr/>
      </dsp:nvSpPr>
      <dsp:spPr>
        <a:xfrm>
          <a:off x="5735056" y="2244759"/>
          <a:ext cx="2643931" cy="202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GESTACIJSKI DIJABETES</a:t>
          </a:r>
          <a:endParaRPr lang="hr-HR" sz="2800" kern="1200" dirty="0"/>
        </a:p>
      </dsp:txBody>
      <dsp:txXfrm>
        <a:off x="5735056" y="2244759"/>
        <a:ext cx="2643931" cy="2021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  <a:noFill/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hr-HR" sz="65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DIABETES MELLITUS</a:t>
            </a:r>
            <a:endParaRPr lang="hr-HR" sz="65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30" name="Picture 6" descr="http://www.studio88.ba/get_img?NrImage=2&amp;NrArticle=1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953000" cy="3306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6172200" cy="6172200"/>
          </a:xfrm>
        </p:spPr>
        <p:txBody>
          <a:bodyPr>
            <a:normAutofit lnSpcReduction="10000"/>
          </a:bodyPr>
          <a:lstStyle/>
          <a:p>
            <a:r>
              <a:rPr lang="vi-VN" sz="2800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U tipu 2 </a:t>
            </a:r>
            <a:r>
              <a:rPr lang="vi-VN" sz="28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simptomi</a:t>
            </a:r>
            <a:r>
              <a:rPr lang="vi-VN" sz="2800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 se javljaju postupno u mnogo blažem obliku, teže ih je dijagnosticirati, a mogu i izostati. </a:t>
            </a:r>
            <a:endParaRPr lang="hr-HR" sz="2800" dirty="0" smtClean="0">
              <a:solidFill>
                <a:schemeClr val="bg1"/>
              </a:solidFill>
              <a:effectLst>
                <a:glow rad="139700">
                  <a:schemeClr val="accent3">
                    <a:lumMod val="50000"/>
                    <a:alpha val="40000"/>
                  </a:schemeClr>
                </a:glow>
              </a:effectLst>
            </a:endParaRPr>
          </a:p>
          <a:p>
            <a:endParaRPr lang="hr-HR" sz="2800" dirty="0" smtClean="0">
              <a:solidFill>
                <a:schemeClr val="bg1"/>
              </a:solidFill>
              <a:effectLst>
                <a:glow rad="139700">
                  <a:schemeClr val="accent3">
                    <a:lumMod val="50000"/>
                    <a:alpha val="40000"/>
                  </a:schemeClr>
                </a:glow>
              </a:effectLst>
            </a:endParaRPr>
          </a:p>
          <a:p>
            <a:r>
              <a:rPr lang="vi-VN" sz="2800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Međutim, simptomi tipa </a:t>
            </a:r>
            <a:r>
              <a:rPr lang="vi-VN" sz="28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1 šećerne bolesti</a:t>
            </a:r>
            <a:r>
              <a:rPr lang="vi-VN" sz="2800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, u manje izraženoj formi mogu također biti prisutni i u tipu 2 bolesti. </a:t>
            </a:r>
            <a:endParaRPr lang="hr-HR" sz="2800" dirty="0" smtClean="0">
              <a:solidFill>
                <a:schemeClr val="bg1"/>
              </a:solidFill>
              <a:effectLst>
                <a:glow rad="139700">
                  <a:schemeClr val="accent3">
                    <a:lumMod val="50000"/>
                    <a:alpha val="40000"/>
                  </a:schemeClr>
                </a:glow>
              </a:effectLst>
            </a:endParaRPr>
          </a:p>
          <a:p>
            <a:endParaRPr lang="hr-HR" sz="2800" dirty="0" smtClean="0">
              <a:solidFill>
                <a:schemeClr val="bg1"/>
              </a:solidFill>
              <a:effectLst>
                <a:glow rad="139700">
                  <a:schemeClr val="accent3">
                    <a:lumMod val="50000"/>
                    <a:alpha val="40000"/>
                  </a:schemeClr>
                </a:glow>
              </a:effectLst>
            </a:endParaRPr>
          </a:p>
          <a:p>
            <a:r>
              <a:rPr lang="vi-VN" sz="2800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Pojedine osobe s tipom </a:t>
            </a:r>
            <a:r>
              <a:rPr lang="vi-VN" sz="28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2 šećerne bolesti </a:t>
            </a:r>
            <a:r>
              <a:rPr lang="vi-VN" sz="2800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nemaju rane simptome pa se dijagnosticiraju i nekoliko godina nakon pojave bolesti. U oko polovice slučajeva sve do razvoja kroničnih komplikacija nema simptoma</a:t>
            </a:r>
            <a:r>
              <a:rPr lang="hr-HR" sz="2800" dirty="0" smtClean="0">
                <a:solidFill>
                  <a:schemeClr val="bg1"/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.</a:t>
            </a:r>
            <a:endParaRPr lang="hr-HR" sz="28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lumMod val="50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http://t0.gstatic.com/images?q=tbn:ANd9GcSZul3Pyg7xeMbu7jx9nNJnLxEDrpNAcBBDhLiPi_F9K9J7YnWm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95600"/>
            <a:ext cx="3200400" cy="2612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GESTACIJSKI DIJABETES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96400" cy="3124200"/>
          </a:xfr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Gestacijski dijabetes je naziv za </a:t>
            </a: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>hiperglikemiju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otkrivenu kod trudnice koja do tada nije bolovala od šečerne bolesti, a hiperglikemija prestaje nakon trudnoće. Ako hiperglikemija traje i nakon poroda tada se u trudnoći radilo o novootkrivenoj šečernoj bolesti.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5257800" cy="3416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2">
                <a:lumMod val="2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LIJEČENJE</a:t>
            </a:r>
          </a:p>
          <a:p>
            <a:endParaRPr lang="hr-HR" sz="24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Razina šećera u krvi ne smije se mijenjati. Liječnik će količinu inzulina koja se uzima prilagoditi trudnoći, a trudnica treba  posebno paziti na prehranu, svakodnevno umjereno vježbati i izbjegavati stres. Češće mora odlaziti liječniku radi kontrole.</a:t>
            </a:r>
          </a:p>
        </p:txBody>
      </p:sp>
      <p:pic>
        <p:nvPicPr>
          <p:cNvPr id="81922" name="Picture 2" descr="http://www.umm.edu/graphics/images/en/19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3657600" cy="3733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KOMPLIKACIJE ŠEĆERNE BOLESTI</a:t>
            </a:r>
            <a:endParaRPr lang="hr-H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343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AKUTNE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 Dijabetička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ketoacidoza</a:t>
            </a: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Hipoglikemija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Hiperosmolarno neketotičko 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    stanje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Dijabetička koma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Acidoza mliječnom kiselinom</a:t>
            </a:r>
          </a:p>
          <a:p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800600" cy="5562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KRONIČNE</a:t>
            </a:r>
          </a:p>
          <a:p>
            <a:pPr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Vaskularne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Mikroangiopatije: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Dijabetička retinopatija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Dijabetička nefropatija 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Makroangiopatije: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Koronarna bolest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Periferna vaskularna bolest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Cerebrovaskularna bolest</a:t>
            </a:r>
          </a:p>
          <a:p>
            <a:pPr marL="514350" indent="-514350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Nevaskularne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Neuropatije: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Mononeuropatija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Polineuropatija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Dijabetičko stopalo</a:t>
            </a:r>
          </a:p>
          <a:p>
            <a:pPr marL="514350" indent="-514350">
              <a:buFont typeface="Arial" pitchFamily="34" charset="0"/>
              <a:buChar char="•"/>
            </a:pP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429000" y="6019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0" y="5380672"/>
            <a:ext cx="4038600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ronična komplikacija šećerne bolesti uzrokovana međusobnim djelovanjem vaskularnih (mik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oangiopatija i makroangiopatija) i nevaskularnih komplikacija (neuropatija).</a:t>
            </a:r>
            <a:endParaRPr lang="hr-HR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5000">
              <a:schemeClr val="accent2">
                <a:tint val="90000"/>
                <a:shade val="60000"/>
                <a:satMod val="240000"/>
              </a:schemeClr>
            </a:gs>
            <a:gs pos="100000">
              <a:schemeClr val="accent2">
                <a:tint val="100000"/>
                <a:shade val="50000"/>
                <a:satMod val="2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hr-HR" dirty="0" smtClean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DIJAGNOZA I LIJEČENJE</a:t>
            </a:r>
            <a:endParaRPr lang="hr-HR" dirty="0">
              <a:effectLst>
                <a:glow rad="139700">
                  <a:schemeClr val="bg1">
                    <a:lumMod val="9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434840"/>
          </a:xfrm>
        </p:spPr>
        <p:txBody>
          <a:bodyPr>
            <a:noAutofit/>
          </a:bodyPr>
          <a:lstStyle/>
          <a:p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Dijagnostika šećerne bolesti osniva se na određivanju glukoze u krvi specifićnim laboratorijskim metodama (ako dvije vrijednosti glukoze natašte premašuju 7,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0</a:t>
            </a:r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 mmol/L u venskoj ili kapilarnoj plazmi potvrđuje se dijagnoza) i vrlo je jednostavna. </a:t>
            </a:r>
            <a:endParaRPr lang="hr-HR" sz="2800" b="1" dirty="0" smtClean="0"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/>
          <a:lstStyle/>
          <a:p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Temeljni principi 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</a:t>
            </a:r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liječenja: edukacija, samokontrola šećera, dijabetička prehrana i tjelesna aktivnost potrebni su svakoj osobi sa šećernom bolešću, a za nešto više od 50% osoba to bi trebao biti i jedini oblik liječenja.</a:t>
            </a:r>
            <a:endParaRPr lang="hr-HR" sz="2800" dirty="0" smtClean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hr-HR" dirty="0"/>
          </a:p>
        </p:txBody>
      </p:sp>
      <p:pic>
        <p:nvPicPr>
          <p:cNvPr id="7" name="Slika 6" descr="medic_cl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0"/>
            <a:ext cx="2257425" cy="149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8382000" cy="60198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akon </a:t>
            </a: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ga nastupa liječenje lijekovima </a:t>
            </a:r>
            <a:endParaRPr lang="hr-HR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(antidijabeticim</a:t>
            </a: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a).</a:t>
            </a:r>
          </a:p>
          <a:p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Od oralnih hipoglikemika se koriste </a:t>
            </a:r>
            <a:endParaRPr lang="hr-HR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d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erivati</a:t>
            </a: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sulfonilureje(npr. klorpropamid,</a:t>
            </a: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glibenklamid</a:t>
            </a: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glikvidon), meglitinidi, </a:t>
            </a:r>
            <a:endParaRPr lang="hr-HR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bigvanidi (metfo</a:t>
            </a: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rm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hr-HR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), tiazolidinedioni, </a:t>
            </a:r>
            <a:r>
              <a:rPr lang="vi-VN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inhibitori alfa-glukozidaze</a:t>
            </a:r>
            <a:r>
              <a:rPr lang="hr-HR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(akarboza). Različite vrste inzulina također se koriste u terapije. </a:t>
            </a:r>
            <a:endParaRPr lang="hr-HR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hr-HR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vi-VN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Od novijih lijekova spominju se peptidni analozi (stimulatori inkretina, inhibitori dipeptidil peptidaze 4, analozi amilina).</a:t>
            </a:r>
          </a:p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8" descr="C:\Documents and Settings\Administrator\Local Settings\Temporary Internet Files\Content.IE5\CAALFO2O\MP9004222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29718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0">
              <a:schemeClr val="accent1">
                <a:lumMod val="75000"/>
              </a:schemeClr>
            </a:gs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828800"/>
          <a:ext cx="8001000" cy="4754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00250"/>
                <a:gridCol w="2038350"/>
                <a:gridCol w="1962150"/>
                <a:gridCol w="200025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DOBRA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GRANIČNA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LOŠA</a:t>
                      </a:r>
                      <a:endParaRPr lang="hr-HR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SAMOKONTROLA</a:t>
                      </a:r>
                      <a:r>
                        <a:rPr lang="hr-HR" sz="1400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GUK NATAŠTE  </a:t>
                      </a:r>
                    </a:p>
                    <a:p>
                      <a:r>
                        <a:rPr lang="hr-HR" sz="1400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I NAKON OBROKA</a:t>
                      </a:r>
                      <a:endParaRPr lang="hr-HR" sz="1400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4,4</a:t>
                      </a:r>
                      <a:r>
                        <a:rPr lang="hr-HR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– 6,1</a:t>
                      </a:r>
                    </a:p>
                    <a:p>
                      <a:pPr algn="ctr"/>
                      <a:r>
                        <a:rPr lang="hr-HR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5,5 – 8,0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6,2 – 7,8</a:t>
                      </a: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8,1 – 10,0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&gt; 7,8</a:t>
                      </a: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&gt; 10,0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HbA1c</a:t>
                      </a:r>
                      <a:r>
                        <a:rPr lang="hr-HR" sz="1600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(%)</a:t>
                      </a:r>
                      <a:endParaRPr lang="hr-HR" sz="1600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&lt; 6,5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6,5 – 7,5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&gt; 7,5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Ukupni kolesterol</a:t>
                      </a: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(mmol/l)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&lt; 5,2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5,2</a:t>
                      </a:r>
                      <a:r>
                        <a:rPr lang="hr-HR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– 6,2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&gt; 6,5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Triglicerin</a:t>
                      </a:r>
                      <a:r>
                        <a:rPr lang="hr-HR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natašte</a:t>
                      </a:r>
                    </a:p>
                    <a:p>
                      <a:pPr algn="ctr"/>
                      <a:r>
                        <a:rPr lang="hr-HR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(mmol/l)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&lt; 1 ,7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1,7 – 2,2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&gt; 2,2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BMI (kg/m)</a:t>
                      </a:r>
                    </a:p>
                    <a:p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Muškarci </a:t>
                      </a:r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sym typeface="Wingdings" pitchFamily="2" charset="2"/>
                        </a:rPr>
                        <a:t></a:t>
                      </a:r>
                      <a:endParaRPr lang="hr-HR" dirty="0" smtClean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Žene         </a:t>
                      </a:r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sym typeface="Wingdings" pitchFamily="2" charset="2"/>
                        </a:rPr>
                        <a:t>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&lt; 25</a:t>
                      </a: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&lt; 24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 – 27</a:t>
                      </a: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 – 26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&gt;  27</a:t>
                      </a:r>
                    </a:p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&gt;26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Krvni</a:t>
                      </a:r>
                      <a:r>
                        <a:rPr lang="hr-HR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tlak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Individualno,</a:t>
                      </a:r>
                      <a:r>
                        <a:rPr lang="hr-HR" baseline="0" dirty="0" smtClean="0"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najniže prihvatljive vrijednosti.</a:t>
                      </a:r>
                      <a:endParaRPr lang="hr-HR" dirty="0"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676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Praćenje bolesnika sa šećernom bolesti: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Slika 5" descr="stethosc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057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223059"/>
          <a:ext cx="2840182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40182"/>
              </a:tblGrid>
              <a:tr h="310341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            </a:t>
                      </a:r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DIJAGNOZA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990600"/>
          <a:ext cx="3498273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498273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PRVI PREGLED i terapijski plan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1752600"/>
          <a:ext cx="2549236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49236"/>
              </a:tblGrid>
              <a:tr h="304800">
                <a:tc>
                  <a:txBody>
                    <a:bodyPr/>
                    <a:lstStyle/>
                    <a:p>
                      <a:r>
                        <a:rPr lang="hr-HR" dirty="0" smtClean="0"/>
                        <a:t>   </a:t>
                      </a:r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GODIŠNJI PREGLED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3048000" y="609600"/>
            <a:ext cx="304800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Down Arrow 14"/>
          <p:cNvSpPr/>
          <p:nvPr/>
        </p:nvSpPr>
        <p:spPr>
          <a:xfrm>
            <a:off x="3048000" y="1371600"/>
            <a:ext cx="304800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4648200" y="14478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hr-HR" dirty="0" smtClean="0">
                <a:sym typeface="Wingdings" pitchFamily="2" charset="2"/>
              </a:rPr>
              <a:t>Lipidi, procjena rizičnih čimbenika</a:t>
            </a:r>
          </a:p>
          <a:p>
            <a:pPr>
              <a:buFont typeface="Wingdings"/>
              <a:buChar char="à"/>
            </a:pPr>
            <a:r>
              <a:rPr lang="hr-HR" dirty="0" smtClean="0">
                <a:sym typeface="Wingdings" pitchFamily="2" charset="2"/>
              </a:rPr>
              <a:t> Kl. kreatinina, proteinurija              (mikroalbuminurija)</a:t>
            </a:r>
          </a:p>
          <a:p>
            <a:pPr>
              <a:buFont typeface="Wingdings"/>
              <a:buChar char="à"/>
            </a:pPr>
            <a:r>
              <a:rPr lang="hr-HR" dirty="0" smtClean="0">
                <a:sym typeface="Wingdings" pitchFamily="2" charset="2"/>
              </a:rPr>
              <a:t>FUNDOSKOPIJA dvogodišnje</a:t>
            </a:r>
          </a:p>
          <a:p>
            <a:pPr>
              <a:buFont typeface="Wingdings"/>
              <a:buChar char="à"/>
            </a:pPr>
            <a:r>
              <a:rPr lang="hr-HR" dirty="0" smtClean="0">
                <a:sym typeface="Wingdings" pitchFamily="2" charset="2"/>
              </a:rPr>
              <a:t> DODATNO PO INDIKACIJI</a:t>
            </a:r>
          </a:p>
          <a:p>
            <a:pPr>
              <a:buFont typeface="Wingdings"/>
              <a:buChar char="à"/>
            </a:pPr>
            <a:endParaRPr lang="hr-HR" dirty="0"/>
          </a:p>
        </p:txBody>
      </p:sp>
      <p:sp>
        <p:nvSpPr>
          <p:cNvPr id="19" name="Down Arrow 18"/>
          <p:cNvSpPr/>
          <p:nvPr/>
        </p:nvSpPr>
        <p:spPr>
          <a:xfrm>
            <a:off x="2971800" y="2133600"/>
            <a:ext cx="381000" cy="8382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143000" y="2971800"/>
          <a:ext cx="4516582" cy="40178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516582"/>
              </a:tblGrid>
              <a:tr h="401782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SAMO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KONTROLA / SAMOZBRINJAVANJE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Down Arrow 20"/>
          <p:cNvSpPr/>
          <p:nvPr/>
        </p:nvSpPr>
        <p:spPr>
          <a:xfrm>
            <a:off x="3048000" y="3429000"/>
            <a:ext cx="381000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1752600" y="3733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(mjesečna analiza rezultata)</a:t>
            </a:r>
            <a:endParaRPr lang="hr-HR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4495800"/>
          <a:ext cx="3512127" cy="39485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512127"/>
              </a:tblGrid>
              <a:tr h="394855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(DIJABETOLOŠKA) KONTROLA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048000" y="4038600"/>
            <a:ext cx="381000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Down Arrow 24"/>
          <p:cNvSpPr/>
          <p:nvPr/>
        </p:nvSpPr>
        <p:spPr>
          <a:xfrm rot="1887276">
            <a:off x="2457222" y="4941565"/>
            <a:ext cx="381000" cy="47148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Down Arrow 25"/>
          <p:cNvSpPr/>
          <p:nvPr/>
        </p:nvSpPr>
        <p:spPr>
          <a:xfrm rot="19675610">
            <a:off x="4137067" y="4942115"/>
            <a:ext cx="384364" cy="48135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09600" y="5410200"/>
          <a:ext cx="2971800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971800"/>
              </a:tblGrid>
              <a:tr h="332509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NEPOSTIGNUTI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CILJEVI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886200" y="5410200"/>
          <a:ext cx="2438400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38400"/>
              </a:tblGrid>
              <a:tr h="290945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POSTIGNUTI CILJEVI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6248400"/>
          <a:ext cx="3636818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636818"/>
              </a:tblGrid>
              <a:tr h="30480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REVIZIJA TERAPIJSKOG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PLANA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2286000" y="5791200"/>
            <a:ext cx="381000" cy="4572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xtBox 31"/>
          <p:cNvSpPr txBox="1"/>
          <p:nvPr/>
        </p:nvSpPr>
        <p:spPr>
          <a:xfrm>
            <a:off x="5410200" y="4343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 x godišnje</a:t>
            </a:r>
          </a:p>
          <a:p>
            <a:r>
              <a:rPr lang="hr-HR" u="sng" dirty="0" smtClean="0"/>
              <a:t>HbA1c</a:t>
            </a:r>
            <a:endParaRPr lang="hr-HR" u="sng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38200" y="1905000"/>
            <a:ext cx="990600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-571500" y="3314700"/>
            <a:ext cx="28194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8200" y="4724400"/>
            <a:ext cx="8382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-1257300" y="4686300"/>
            <a:ext cx="31242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4800" y="3124200"/>
            <a:ext cx="838200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5715000" y="3200400"/>
            <a:ext cx="1905000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324600" y="5562600"/>
            <a:ext cx="12954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6438900" y="4381500"/>
            <a:ext cx="23622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pPr algn="ctr"/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INZULIN</a:t>
            </a:r>
            <a:endParaRPr lang="hr-H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181600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Inzulin izlučuju stanice gušterače u maloj količini tijekom cijeloga dana i noći. Pomaže da glukoza uđe u stanicu i hrani ih. On je bjelančevina koja se sastoji od aminokiselina, ako bi se inzulin uzimao na usta u želucu bi se razgradio, pa ne bi ušao u krv. Zbog toga se mora davati injekcijama u potkožno tkivo ili u krv. Inzulin se daje štrcaljkama, posebnim injekcijama koji su oblika penkale.</a:t>
            </a:r>
            <a:r>
              <a:rPr lang="vi-V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hr-H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i.telegraph.co.uk/multimedia/archive/01422/diabetes_142230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4016373" cy="3047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http://images.businessweek.com/ss/08/04/0428_inventors/image/levem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4648200" cy="2971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69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Dvojica Kanađana </a:t>
            </a:r>
            <a:r>
              <a:rPr lang="vi-VN" sz="2800" b="1" u="sng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Banting i Best </a:t>
            </a:r>
            <a:r>
              <a:rPr lang="vi-VN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su </a:t>
            </a:r>
            <a:r>
              <a:rPr lang="vi-VN" sz="2800" b="1" u="sng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1921.</a:t>
            </a:r>
            <a:r>
              <a:rPr lang="vi-VN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godine prvi uspjeli iz gušterače svinje izolirati inzulin, dobili su Nobelovu nagradu jer je njihovo otkriće značilo prekretnicu u liječenju šećerne bolesti. Prvi bolesnik bio je dvanaestogodišnji dječak Leonard, time su mu spasili život. </a:t>
            </a:r>
            <a:endParaRPr lang="hr-HR" sz="2800" b="1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vi-VN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Do tada svi ljudi koji su oboljeli od šećerne bolesti su umirali ubrzo ili nekoliko mjeseci nakon pojave prvih znakova bolesti.</a:t>
            </a:r>
            <a:endParaRPr lang="hr-HR" sz="2800" b="1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vi-VN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Postoje nekoliko osnovnih vrsta inzulina koji se razlikuju prema brzini kojom se nakon injiciranja apsorbiraju u potkožno tkivo, prema vremenu u kojem je njihovo djelovanje najjače i prema dužini djelovanja.</a:t>
            </a:r>
            <a:r>
              <a:rPr lang="vi-VN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vi-VN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hr-HR" dirty="0">
              <a:ln>
                <a:solidFill>
                  <a:schemeClr val="bg2">
                    <a:lumMod val="7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Djelimo ih na:</a:t>
            </a:r>
            <a:endParaRPr lang="hr-HR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5562600" cy="5638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85000" lnSpcReduction="10000"/>
          </a:bodyPr>
          <a:lstStyle/>
          <a:p>
            <a:r>
              <a:rPr lang="hr-HR" sz="27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kratkodjelujući ili "bistri" inzulin </a:t>
            </a:r>
            <a:r>
              <a:rPr lang="hr-HR" sz="27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– djeluje nakon 15 – 30 min</a:t>
            </a:r>
          </a:p>
          <a:p>
            <a:r>
              <a:rPr lang="hr-HR" sz="27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srednje dugo djelovanje ili "mutni" inzulin</a:t>
            </a:r>
            <a:r>
              <a:rPr lang="hr-HR" sz="27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– djeluje nakon 1,5 – 2 sata</a:t>
            </a:r>
          </a:p>
          <a:p>
            <a:r>
              <a:rPr lang="hr-HR" sz="27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dugodjelujući inzulin</a:t>
            </a:r>
            <a:r>
              <a:rPr lang="hr-HR" sz="27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– djeluje nakon 3 – 6 sati</a:t>
            </a:r>
          </a:p>
          <a:p>
            <a:pPr>
              <a:buNone/>
            </a:pPr>
            <a:r>
              <a:rPr lang="hr-HR" sz="27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>
              <a:buNone/>
            </a:pPr>
            <a:r>
              <a:rPr lang="hr-HR" sz="27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Dva su načina primjene inzulina:</a:t>
            </a:r>
            <a:endParaRPr lang="hr-HR" sz="2700" u="sng" dirty="0" smtClean="0">
              <a:solidFill>
                <a:schemeClr val="tx2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endParaRPr lang="hr-HR" sz="2700" b="1" dirty="0" smtClean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hr-HR" sz="27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konvencionalna terapija</a:t>
            </a:r>
            <a:r>
              <a:rPr lang="hr-HR" sz="27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– dvostruko davanje inzulina ujutro i navečer</a:t>
            </a:r>
          </a:p>
          <a:p>
            <a:r>
              <a:rPr lang="hr-HR" sz="27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intenzivirana terapija</a:t>
            </a:r>
            <a:r>
              <a:rPr lang="hr-HR" sz="27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– nastoji se oponašati izlučivanje inzulina kakvo je u zdravih osoba u kojih se u vrijeme i nakon obroka luče veće količine inzulina.</a:t>
            </a:r>
          </a:p>
          <a:p>
            <a:endParaRPr lang="hr-HR" dirty="0"/>
          </a:p>
        </p:txBody>
      </p:sp>
      <p:pic>
        <p:nvPicPr>
          <p:cNvPr id="4" name="Picture 3" descr="injectinginsu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057400"/>
            <a:ext cx="3503323" cy="3486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56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Ono što je </a:t>
            </a:r>
            <a:r>
              <a:rPr lang="hr-HR" b="1" dirty="0" smtClean="0">
                <a:effectLst/>
              </a:rPr>
              <a:t>AIDS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bio zadnjih 20 godina 20. stoljeća, dijabetes će biti u prvih 20 godina ovoga stoljeća, ocjenjuju svjetski stručnjaci za dijabetes.</a:t>
            </a:r>
            <a:b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hr-HR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r>
              <a:rPr lang="hr-HR" b="1" dirty="0" smtClean="0">
                <a:effectLst/>
              </a:rPr>
              <a:t>Hrvatska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ima oko </a:t>
            </a:r>
            <a:r>
              <a:rPr lang="hr-HR" b="1" dirty="0" smtClean="0">
                <a:effectLst/>
              </a:rPr>
              <a:t>170.000 – 190.000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osoba oboljelih od dijabetesa, dok svjetske brojke govore o 170 milijuna, od čega na SAD, gdje je šećerna bolest u najvećem porastu, otpada </a:t>
            </a:r>
            <a:r>
              <a:rPr lang="hr-HR" b="1" dirty="0" smtClean="0">
                <a:effectLst/>
              </a:rPr>
              <a:t>18,2 milijuna oboljelih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. </a:t>
            </a:r>
            <a:b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hr-HR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Razlog za takvo širenje slučajeva dijabetesa je porast </a:t>
            </a:r>
            <a:r>
              <a:rPr lang="hr-HR" b="1" dirty="0" smtClean="0">
                <a:effectLst/>
              </a:rPr>
              <a:t>prosječne ljudske tjelesne težine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, stoga će se u idućih pet godina u borbi protiv dijabetesa potrošiti 13,7 milijardi dolara, dok će se u preventivi najviše koncentrirati upravo na liječenje i kontrolu pretilosti. </a:t>
            </a:r>
            <a:endParaRPr lang="hr-HR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Britannic Bold" pitchFamily="34" charset="0"/>
              </a:rPr>
              <a:t>UVOD</a:t>
            </a:r>
            <a:endParaRPr lang="hr-H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7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ZAKLJUČAK</a:t>
            </a:r>
            <a:endParaRPr lang="hr-HR" sz="7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372600" cy="518160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Šećerna bolest nije nepoznata, ali se tek početkom </a:t>
            </a: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20. stoljeća počela uspješno liječiti</a:t>
            </a:r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.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U današnje vrijeme saznanja o samoj bolesti dostupna su svim populacijama stanovništva. Veliki napori poduzimaju se u prevenciji šećerne bolesti, odnosno prevenciji pretilosti koja je jedan od vodećih rizika za obolijevanje od ove bolesti. Tomu pomaže </a:t>
            </a: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Hrvatski savez dijabetičkih udruga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koji potiču  </a:t>
            </a: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okupljanje osoba sa šećernom bolesti i članova njihovih obitelji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, kako bi naučili živjeti s poteškoćama bolesti, te kako ih svladati. </a:t>
            </a:r>
          </a:p>
          <a:p>
            <a:pPr>
              <a:buNone/>
            </a:pPr>
            <a:r>
              <a:rPr lang="hr-HR" sz="23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Bilo da ste dijabetičar ili je netko od članova </a:t>
            </a:r>
          </a:p>
          <a:p>
            <a:pPr>
              <a:buNone/>
            </a:pPr>
            <a:r>
              <a:rPr lang="hr-HR" sz="23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vaše obitelji ili vaš prijatelj morate na razne </a:t>
            </a:r>
          </a:p>
          <a:p>
            <a:pPr>
              <a:buNone/>
            </a:pPr>
            <a:r>
              <a:rPr lang="hr-HR" sz="23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načine pridonijeti sprječavanju ili ranom </a:t>
            </a:r>
          </a:p>
          <a:p>
            <a:pPr>
              <a:buNone/>
            </a:pPr>
            <a:r>
              <a:rPr lang="hr-HR" sz="23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otkrivanju komplikacija.</a:t>
            </a:r>
            <a:endParaRPr lang="hr-HR" sz="23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1030" name="Picture 6" descr="C:\Documents and Settings\Administrator\Local Settings\Temporary Internet Files\Content.IE5\LD696466\MC9002925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648200"/>
            <a:ext cx="2532305" cy="1975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2819400"/>
          <a:ext cx="8610600" cy="3810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33600"/>
                <a:gridCol w="2171700"/>
                <a:gridCol w="2152650"/>
                <a:gridCol w="2152650"/>
              </a:tblGrid>
              <a:tr h="114846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NEDIJABETIČKA</a:t>
                      </a:r>
                      <a:r>
                        <a:rPr lang="hr-HR" baseline="0" dirty="0" smtClean="0"/>
                        <a:t> </a:t>
                      </a:r>
                    </a:p>
                    <a:p>
                      <a:pPr algn="ctr"/>
                      <a:r>
                        <a:rPr lang="hr-HR" baseline="0" dirty="0" smtClean="0"/>
                        <a:t>RAZINA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DOBRA</a:t>
                      </a:r>
                    </a:p>
                    <a:p>
                      <a:pPr algn="ctr"/>
                      <a:r>
                        <a:rPr lang="hr-HR" dirty="0" smtClean="0"/>
                        <a:t>REGULACIJA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LOŠA </a:t>
                      </a:r>
                    </a:p>
                    <a:p>
                      <a:pPr algn="ctr"/>
                      <a:r>
                        <a:rPr lang="hr-HR" dirty="0" smtClean="0"/>
                        <a:t>REGULACIJA</a:t>
                      </a:r>
                      <a:endParaRPr lang="hr-HR" dirty="0"/>
                    </a:p>
                  </a:txBody>
                  <a:tcPr anchor="ctr"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hr-HR" dirty="0" smtClean="0"/>
                        <a:t>GUK natašte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4,0 – 5,0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5,1 – 6,5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&gt;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6,5</a:t>
                      </a:r>
                      <a:endParaRPr lang="hr-HR" dirty="0"/>
                    </a:p>
                  </a:txBody>
                  <a:tcPr anchor="ctr"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hr-HR" dirty="0" smtClean="0"/>
                        <a:t>GUK pp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4,0 – 7,5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7,6 – 9,0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&gt; 9,0</a:t>
                      </a:r>
                      <a:endParaRPr lang="hr-HR" dirty="0"/>
                    </a:p>
                  </a:txBody>
                  <a:tcPr anchor="ctr"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hr-HR" dirty="0" smtClean="0"/>
                        <a:t>GUK  navečer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4,0 – 5,0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6,0 – 7,5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&gt; 7,5</a:t>
                      </a:r>
                      <a:endParaRPr lang="hr-HR" dirty="0"/>
                    </a:p>
                  </a:txBody>
                  <a:tcPr anchor="ctr"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hr-HR" dirty="0" smtClean="0"/>
                        <a:t>HBA 1c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&lt; 6,1 %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6,2 %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– 7,5 %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&gt; 7,5 %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2" descr="C:\Documents and Settings\Administrator\Local Settings\Temporary Internet Files\Content.IE5\LD696466\MP9004017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3695745" cy="24628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8" name="Picture 10" descr="C:\Documents and Settings\Administrator\Local Settings\Temporary Internet Files\Content.IE5\CAALFO2O\MP9004223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3200400" cy="251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4864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Medicinska i kemijska škola Šibenik</a:t>
            </a:r>
          </a:p>
          <a:p>
            <a:pPr>
              <a:buClr>
                <a:srgbClr val="7030A0"/>
              </a:buClr>
            </a:pP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Liteteratura: 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Moja šećerna bolest – prof. dr. Magda Kadrnka Lovrenčić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Šećerna bolest (diabetes mellitus) – dr. Antun Teo Bratanić, dr. sc. Mensura Dražić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Kako živjeti sa Šećernom bolesti – vms. Nevenka Kovačević, vms. Marica Petričević Osmanagić, vms. Danica Keleković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Internet</a:t>
            </a:r>
          </a:p>
          <a:p>
            <a:pPr>
              <a:buNone/>
            </a:pP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6258" name="Picture 2" descr="http://images.zaazu.com/img/bye-bye-male-smiley-smiley-emoticon-000291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73878"/>
            <a:ext cx="2590800" cy="2484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486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Šećerna bolest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ili 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dijabetes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(lat. diabetes mellitus)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poremećaj je povećavanja razine 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šećera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u 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krvi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žlijezde 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gušterače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(pankreas), koji se zbiva kada gušterača prestane potpuno ili djelomično proizvoditi 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hormon inzulin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ili 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proizvedeni inzulin nije djelotvoran u 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organizmu.U tom slučaju stanice ne 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dobivaju hranu potrebnu za život. </a:t>
            </a:r>
          </a:p>
          <a:p>
            <a:endParaRPr lang="hr-HR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Šećerna se bolest u početku liječi 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tabletama i dijetom, a kasnije i 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inekcijama hormona 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inzulina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Bolest je nasljedna, a vjerojatnost da će ju osoba dobiti (50%) povećava se ako je osoba pretila.</a:t>
            </a:r>
            <a:endParaRPr lang="hr-HR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58" name="Picture 2" descr="http://www.dan.co.me/gfx_bb/povodi1411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0"/>
            <a:ext cx="3276599" cy="2811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Uzroci i razvoj šećerne bolesti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524000"/>
            <a:ext cx="5867400" cy="43891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hr-HR" dirty="0" smtClean="0"/>
              <a:t>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Inzulin je proteinski hormon gušteraće,  omogućuje glukozi, koja se nalazi u krvi, ulazak u stanice. Na stanicama se nalaze inzulinski receptori, a inzulin omogućuje  ulazak glukoze u stanicu.</a:t>
            </a:r>
          </a:p>
          <a:p>
            <a:endParaRPr lang="hr-HR" dirty="0" smtClean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Glavni poticaj za izlučivanje inzulina je razina glukoze u krvi. Nakon hranjenja koncentracija inzulina raste, a u osoba sa šećernom bolešću to se ne događa.</a:t>
            </a:r>
            <a:endParaRPr lang="hr-HR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55300" name="Picture 4" descr="http://www.women-health-info.com/images/hirsutism-causes-6-insu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2904913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457200" y="838200"/>
          <a:ext cx="838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Down Arrow 20"/>
          <p:cNvSpPr/>
          <p:nvPr/>
        </p:nvSpPr>
        <p:spPr>
          <a:xfrm>
            <a:off x="1905000" y="5181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Down Arrow 21"/>
          <p:cNvSpPr/>
          <p:nvPr/>
        </p:nvSpPr>
        <p:spPr>
          <a:xfrm>
            <a:off x="4038600" y="5181600"/>
            <a:ext cx="381000" cy="762000"/>
          </a:xfrm>
          <a:prstGeom prst="downArrow">
            <a:avLst>
              <a:gd name="adj1" fmla="val 354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6019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 </a:t>
            </a: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NAJRASPROSTRANJENIJI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239000" y="5181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xtBox 24"/>
          <p:cNvSpPr txBox="1"/>
          <p:nvPr/>
        </p:nvSpPr>
        <p:spPr>
          <a:xfrm>
            <a:off x="6248400" y="6019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JAVLJA SE KOD          TRUDNICA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1" grpId="0" animBg="1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elements4health.com/images/stories/conditions/diabetes-symptoms.jpg"/>
          <p:cNvPicPr>
            <a:picLocks noChangeAspect="1" noChangeArrowheads="1"/>
          </p:cNvPicPr>
          <p:nvPr/>
        </p:nvPicPr>
        <p:blipFill>
          <a:blip r:embed="rId2" cstate="print"/>
          <a:srcRect t="9556"/>
          <a:stretch>
            <a:fillRect/>
          </a:stretch>
        </p:blipFill>
        <p:spPr bwMode="auto">
          <a:xfrm>
            <a:off x="1447800" y="1219200"/>
            <a:ext cx="5791200" cy="5482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5029200" y="1371600"/>
            <a:ext cx="2209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0"/>
            <a:ext cx="8252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Sličnosti između dijabetesa</a:t>
            </a:r>
          </a:p>
          <a:p>
            <a:pPr algn="ctr"/>
            <a:r>
              <a:rPr lang="hr-H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tipa 1 i tipa 2</a:t>
            </a:r>
            <a:endParaRPr lang="hr-H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1219200"/>
            <a:ext cx="2438400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4800600" y="114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Zeleno – više češće u tipu 1  dijabetesa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05400" y="1828800"/>
            <a:ext cx="16764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5105400" y="1828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Oči:</a:t>
            </a:r>
          </a:p>
          <a:p>
            <a:r>
              <a:rPr lang="hr-HR" dirty="0" smtClean="0"/>
              <a:t>zamagljen vid</a:t>
            </a:r>
          </a:p>
          <a:p>
            <a:endParaRPr lang="hr-HR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105400" y="2667000"/>
            <a:ext cx="1828800" cy="762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5181600" y="2743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Dah:</a:t>
            </a:r>
          </a:p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- na aceton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2600" y="3962400"/>
            <a:ext cx="1676400" cy="1447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5562600" y="39624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Želudac:</a:t>
            </a:r>
          </a:p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-mučnina</a:t>
            </a:r>
          </a:p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-povračanje</a:t>
            </a:r>
          </a:p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-abdominalna   bol</a:t>
            </a:r>
          </a:p>
          <a:p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38800" y="5486400"/>
            <a:ext cx="14478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638800" y="548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Mokrača:</a:t>
            </a:r>
          </a:p>
          <a:p>
            <a:r>
              <a:rPr lang="hr-HR" dirty="0" smtClean="0"/>
              <a:t>-poliurija</a:t>
            </a:r>
          </a:p>
          <a:p>
            <a:r>
              <a:rPr lang="hr-HR" dirty="0" smtClean="0"/>
              <a:t>-glikozurija</a:t>
            </a:r>
            <a:endParaRPr lang="hr-HR" dirty="0"/>
          </a:p>
        </p:txBody>
      </p:sp>
      <p:sp>
        <p:nvSpPr>
          <p:cNvPr id="18" name="Rounded Rectangle 17"/>
          <p:cNvSpPr/>
          <p:nvPr/>
        </p:nvSpPr>
        <p:spPr>
          <a:xfrm>
            <a:off x="1752600" y="1295400"/>
            <a:ext cx="1676400" cy="1295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1828800" y="1295400"/>
            <a:ext cx="21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CNS:</a:t>
            </a:r>
          </a:p>
          <a:p>
            <a:r>
              <a:rPr lang="hr-HR" sz="1600" dirty="0" smtClean="0"/>
              <a:t>-polidipsija</a:t>
            </a:r>
          </a:p>
          <a:p>
            <a:r>
              <a:rPr lang="hr-HR" sz="1600" dirty="0" smtClean="0"/>
              <a:t>-polifagija</a:t>
            </a:r>
          </a:p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-letargija</a:t>
            </a:r>
          </a:p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-stupor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47800" y="2819400"/>
            <a:ext cx="1828800" cy="762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1371600" y="2895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Sistemski:</a:t>
            </a:r>
          </a:p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-gubitak težine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4114800"/>
            <a:ext cx="1981200" cy="1524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xtBox 24"/>
          <p:cNvSpPr txBox="1"/>
          <p:nvPr/>
        </p:nvSpPr>
        <p:spPr>
          <a:xfrm>
            <a:off x="1371600" y="4267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Dišni:</a:t>
            </a:r>
          </a:p>
          <a:p>
            <a:r>
              <a:rPr lang="hr-HR" b="1" dirty="0" smtClean="0"/>
              <a:t>-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Kusmanlovo</a:t>
            </a:r>
          </a:p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 disanje (hiperventilacija)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29000" y="1524000"/>
            <a:ext cx="4572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5800" y="19812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381500" y="2019300"/>
            <a:ext cx="1524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67200" y="2667000"/>
            <a:ext cx="3810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4648200" y="2895600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000" y="4343400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5105400" y="4114800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4267200" y="4495800"/>
            <a:ext cx="1219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29200" y="56388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95800" y="5638800"/>
            <a:ext cx="5334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ctr"/>
            <a:r>
              <a:rPr lang="hr-HR" dirty="0" smtClean="0"/>
              <a:t>TIP 1 ŠEĆERNE BOLESTI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371600"/>
            <a:ext cx="4191000" cy="495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Nekad nazivan inzulin – ovisni tip šećerne bolesti u kojem je životno potrebno u organizam unositi inzulin.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 Ovaj tip bolesti razvija se kad gušterača proizvodi malo ili nimalo inzulina.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Češće se javlja u djece i adolescenata, ali može se pojaviti i u odraslih.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Javlja se s učestalošću od oko 10% od ukupno oboljelih.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4274" name="Picture 2" descr="http://cdn.healthhabits.ca/wp-content/uploads/2010/01/type1diab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487916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SIMPTOMI TIPA 1:</a:t>
            </a:r>
            <a:endParaRPr lang="hr-H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81200"/>
            <a:ext cx="3581400" cy="4008120"/>
          </a:xfrm>
          <a:ln>
            <a:noFill/>
          </a:ln>
          <a:effectLst/>
        </p:spPr>
        <p:txBody>
          <a:bodyPr>
            <a:noAutofit/>
          </a:bodyPr>
          <a:lstStyle/>
          <a:p>
            <a:endParaRPr lang="hr-HR" sz="2800" dirty="0" smtClean="0"/>
          </a:p>
          <a:p>
            <a:r>
              <a:rPr lang="hr-HR" sz="2800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Učestalo mokrenje, prekomjerna žeđ i suhoća usta, izraziti umor/nedostatak energije, stalna glad, nagli gubitak težine, smetnje vida, ponavljane infekcije, utrnulost i žarenje u stopalima.</a:t>
            </a:r>
            <a:endParaRPr lang="hr-HR" sz="2800" dirty="0">
              <a:solidFill>
                <a:schemeClr val="tx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www.medskolazd.hr/edu/news/data/upimages/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1524000" cy="1441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www.medskolazd.hr/edu/news/data/upimages/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1524000" cy="1430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www.medskolazd.hr/edu/news/data/upimages/0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609600"/>
            <a:ext cx="1524000" cy="1540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www.medskolazd.hr/edu/news/data/upimages/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990600"/>
            <a:ext cx="1463211" cy="1328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http://www.medskolazd.hr/edu/news/data/upimages/0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38400"/>
            <a:ext cx="1422917" cy="1452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6" name="Picture 12" descr="http://www.medskolazd.hr/edu/news/data/upimages/0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5181600"/>
            <a:ext cx="1635234" cy="1466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8" name="Picture 14" descr="http://www.medskolazd.hr/edu/news/data/upimages/0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572000"/>
            <a:ext cx="1447800" cy="1337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0" name="Picture 16" descr="http://www.medskolazd.hr/edu/news/data/upimages/0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2133600"/>
            <a:ext cx="1454499" cy="1336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2" name="Picture 18" descr="http://www.medskolazd.hr/edu/news/data/upimages/09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3657600"/>
            <a:ext cx="1455593" cy="1320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4" name="Picture 20" descr="http://www.medskolazd.hr/edu/news/data/upimages/10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2133600"/>
            <a:ext cx="1524001" cy="1507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6" name="Picture 22" descr="http://www.medskolazd.hr/edu/news/data/upimages/1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3505200"/>
            <a:ext cx="1463537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8" name="Picture 24" descr="http://www.medskolazd.hr/edu/news/data/upimages/1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4038600"/>
            <a:ext cx="1447800" cy="136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50" name="Picture 26" descr="http://www.medskolazd.hr/edu/news/data/upimages/13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5334000"/>
            <a:ext cx="1319587" cy="1304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 2 ŠEĆERNE BOLESTI</a:t>
            </a:r>
            <a:endParaRPr lang="hr-HR" b="1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648200" cy="61722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Nekad nazivan o inzulinu neovisan tip šećerne bolesti u kojem je inzulin potreban za metaboličku kontrolu.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Tip 2 bolesti javlja se kad gušterača nije sposobna stvarati količinu inzulina da udovolji potrebama organizma ili se proizvedeni inzulin ne koristi učinkovito. Ovakvo stanje može se kontrolirati pravilnom prehranom, tabletama i redovnom tjelovježbom.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Javlja se prvenstveno u odraslih, ali se sve češće javlja i u mlađih osoba.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Najčešći oblik šećerne bolesti koji obuhvaća oko 90% svih oboljelih.</a:t>
            </a:r>
            <a:endParaRPr lang="vi-VN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3314" name="Picture 2" descr="http://img186.imageshack.us/img186/5066/diabetesv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447800"/>
            <a:ext cx="4418515" cy="443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790</TotalTime>
  <Words>1114</Words>
  <Application>Microsoft Office PowerPoint</Application>
  <PresentationFormat>Prikazivanje na ekranu (4:3)</PresentationFormat>
  <Paragraphs>213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Flow</vt:lpstr>
      <vt:lpstr>1_Flow</vt:lpstr>
      <vt:lpstr>2_Flow</vt:lpstr>
      <vt:lpstr>Office Theme</vt:lpstr>
      <vt:lpstr>DIABETES MELLITUS</vt:lpstr>
      <vt:lpstr>Slajd 2</vt:lpstr>
      <vt:lpstr>Slajd 3</vt:lpstr>
      <vt:lpstr>Uzroci i razvoj šećerne bolesti</vt:lpstr>
      <vt:lpstr>Slajd 5</vt:lpstr>
      <vt:lpstr>Slajd 6</vt:lpstr>
      <vt:lpstr>TIP 1 ŠEĆERNE BOLESTI</vt:lpstr>
      <vt:lpstr>          SIMPTOMI TIPA 1:</vt:lpstr>
      <vt:lpstr>TIP 2 ŠEĆERNE BOLESTI</vt:lpstr>
      <vt:lpstr>Slajd 10</vt:lpstr>
      <vt:lpstr>GESTACIJSKI DIJABETES </vt:lpstr>
      <vt:lpstr>KOMPLIKACIJE ŠEĆERNE BOLESTI</vt:lpstr>
      <vt:lpstr>DIJAGNOZA I LIJEČENJE</vt:lpstr>
      <vt:lpstr>Slajd 14</vt:lpstr>
      <vt:lpstr>Praćenje bolesnika sa šećernom bolesti:</vt:lpstr>
      <vt:lpstr>Slajd 16</vt:lpstr>
      <vt:lpstr>INZULIN</vt:lpstr>
      <vt:lpstr>Slajd 18</vt:lpstr>
      <vt:lpstr>Djelimo ih na:</vt:lpstr>
      <vt:lpstr>ZAKLJUČAK</vt:lpstr>
      <vt:lpstr>Slajd 21</vt:lpstr>
      <vt:lpstr>Slajd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/>
  <cp:lastModifiedBy>snježa</cp:lastModifiedBy>
  <cp:revision>88</cp:revision>
  <dcterms:created xsi:type="dcterms:W3CDTF">2006-08-16T00:00:00Z</dcterms:created>
  <dcterms:modified xsi:type="dcterms:W3CDTF">2011-10-31T12:18:12Z</dcterms:modified>
</cp:coreProperties>
</file>