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420" r:id="rId3"/>
    <p:sldId id="410" r:id="rId4"/>
    <p:sldId id="421" r:id="rId5"/>
    <p:sldId id="411" r:id="rId6"/>
    <p:sldId id="414" r:id="rId7"/>
    <p:sldId id="415" r:id="rId8"/>
    <p:sldId id="416" r:id="rId9"/>
    <p:sldId id="417" r:id="rId10"/>
    <p:sldId id="418" r:id="rId11"/>
    <p:sldId id="419" r:id="rId12"/>
    <p:sldId id="407" r:id="rId13"/>
    <p:sldId id="423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F3A51-4E43-4A33-9D83-D2709F5646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8EFE1-B69C-4AF0-8F0F-5D3D2400D2E5}">
      <dgm:prSet custT="1"/>
      <dgm:spPr/>
      <dgm:t>
        <a:bodyPr/>
        <a:lstStyle/>
        <a:p>
          <a:pPr algn="ctr"/>
          <a:r>
            <a:rPr lang="hr-HR" sz="2600" b="0" i="0" dirty="0">
              <a:solidFill>
                <a:schemeClr val="tx1"/>
              </a:solidFill>
              <a:latin typeface="Georgia" panose="02040502050405020303" pitchFamily="18" charset="0"/>
            </a:rPr>
            <a:t>4 deke</a:t>
          </a:r>
          <a:endParaRPr lang="en-US" sz="2600" b="0" i="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8166F02B-298B-4944-889A-87255C90F2A2}" type="parTrans" cxnId="{094915C5-63D3-4E4A-90D8-3D5DB8151B8A}">
      <dgm:prSet/>
      <dgm:spPr/>
      <dgm:t>
        <a:bodyPr/>
        <a:lstStyle/>
        <a:p>
          <a:pPr algn="ctr"/>
          <a:endParaRPr lang="en-US"/>
        </a:p>
      </dgm:t>
    </dgm:pt>
    <dgm:pt modelId="{6982BF0E-518B-4D32-A974-E4B6CB648868}" type="sibTrans" cxnId="{094915C5-63D3-4E4A-90D8-3D5DB8151B8A}">
      <dgm:prSet/>
      <dgm:spPr/>
      <dgm:t>
        <a:bodyPr/>
        <a:lstStyle/>
        <a:p>
          <a:pPr algn="ctr"/>
          <a:endParaRPr lang="en-US"/>
        </a:p>
      </dgm:t>
    </dgm:pt>
    <dgm:pt modelId="{173E75E5-5093-4ADD-AFED-442287619050}">
      <dgm:prSet custT="1"/>
      <dgm:spPr/>
      <dgm:t>
        <a:bodyPr/>
        <a:lstStyle/>
        <a:p>
          <a:pPr algn="ctr"/>
          <a:r>
            <a:rPr lang="hr-HR" sz="2400" b="0" i="0" dirty="0">
              <a:solidFill>
                <a:schemeClr val="tx1"/>
              </a:solidFill>
              <a:latin typeface="Georgia" panose="02040502050405020303" pitchFamily="18" charset="0"/>
            </a:rPr>
            <a:t>plahta</a:t>
          </a:r>
          <a:endParaRPr lang="en-US" sz="2400" b="0" i="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8EDC022A-68A3-461C-B1CA-0E175546AF3F}" type="parTrans" cxnId="{D5286DE8-1A1D-4E4D-8038-6295230BD880}">
      <dgm:prSet/>
      <dgm:spPr/>
      <dgm:t>
        <a:bodyPr/>
        <a:lstStyle/>
        <a:p>
          <a:pPr algn="ctr"/>
          <a:endParaRPr lang="en-US"/>
        </a:p>
      </dgm:t>
    </dgm:pt>
    <dgm:pt modelId="{25DBFE5B-AC1A-4F03-AC02-17CCFFA5FD56}" type="sibTrans" cxnId="{D5286DE8-1A1D-4E4D-8038-6295230BD880}">
      <dgm:prSet/>
      <dgm:spPr/>
      <dgm:t>
        <a:bodyPr/>
        <a:lstStyle/>
        <a:p>
          <a:pPr algn="ctr"/>
          <a:endParaRPr lang="en-US"/>
        </a:p>
      </dgm:t>
    </dgm:pt>
    <dgm:pt modelId="{6CEB22D4-C893-4C69-AB16-8EF69F5B91CB}">
      <dgm:prSet custT="1"/>
      <dgm:spPr/>
      <dgm:t>
        <a:bodyPr/>
        <a:lstStyle/>
        <a:p>
          <a:pPr algn="ctr"/>
          <a:r>
            <a:rPr lang="hr-HR" sz="2400" b="0" i="0" dirty="0">
              <a:solidFill>
                <a:schemeClr val="tx1"/>
              </a:solidFill>
              <a:latin typeface="Georgia" panose="02040502050405020303" pitchFamily="18" charset="0"/>
            </a:rPr>
            <a:t>voda temperature 80˚ C</a:t>
          </a:r>
          <a:endParaRPr lang="en-US" sz="2400" b="0" i="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AE34FAB3-2718-4A7F-B92A-D911C76062EA}" type="parTrans" cxnId="{98FFF0C5-4619-45D1-84C6-2532FDAD10C1}">
      <dgm:prSet/>
      <dgm:spPr/>
      <dgm:t>
        <a:bodyPr/>
        <a:lstStyle/>
        <a:p>
          <a:pPr algn="ctr"/>
          <a:endParaRPr lang="en-US"/>
        </a:p>
      </dgm:t>
    </dgm:pt>
    <dgm:pt modelId="{C20E5D31-1D5B-4E60-9E9A-B6EDA2295BB2}" type="sibTrans" cxnId="{98FFF0C5-4619-45D1-84C6-2532FDAD10C1}">
      <dgm:prSet/>
      <dgm:spPr/>
      <dgm:t>
        <a:bodyPr/>
        <a:lstStyle/>
        <a:p>
          <a:pPr algn="ctr"/>
          <a:endParaRPr lang="en-US"/>
        </a:p>
      </dgm:t>
    </dgm:pt>
    <dgm:pt modelId="{754CB700-7179-4CB8-8683-D2427C38CE97}">
      <dgm:prSet custT="1"/>
      <dgm:spPr/>
      <dgm:t>
        <a:bodyPr/>
        <a:lstStyle/>
        <a:p>
          <a:pPr algn="ctr"/>
          <a:r>
            <a:rPr lang="hr-HR" sz="2400" b="0" i="0" dirty="0" err="1">
              <a:solidFill>
                <a:schemeClr val="tx1"/>
              </a:solidFill>
              <a:latin typeface="Georgia" panose="02040502050405020303" pitchFamily="18" charset="0"/>
            </a:rPr>
            <a:t>alufolija</a:t>
          </a:r>
          <a:endParaRPr lang="en-US" sz="2400" b="0" i="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CE12351A-039E-40B7-88B8-7B5E6071CB97}" type="parTrans" cxnId="{69460913-A7C2-420F-9B99-DA4FDA865B0C}">
      <dgm:prSet/>
      <dgm:spPr/>
      <dgm:t>
        <a:bodyPr/>
        <a:lstStyle/>
        <a:p>
          <a:pPr algn="ctr"/>
          <a:endParaRPr lang="en-US"/>
        </a:p>
      </dgm:t>
    </dgm:pt>
    <dgm:pt modelId="{2C595746-9CA5-4E86-825F-12E1FC8C4882}" type="sibTrans" cxnId="{69460913-A7C2-420F-9B99-DA4FDA865B0C}">
      <dgm:prSet/>
      <dgm:spPr/>
      <dgm:t>
        <a:bodyPr/>
        <a:lstStyle/>
        <a:p>
          <a:pPr algn="ctr"/>
          <a:endParaRPr lang="en-US"/>
        </a:p>
      </dgm:t>
    </dgm:pt>
    <dgm:pt modelId="{0FA4B7BD-421E-471B-ACCD-C7F75915628F}">
      <dgm:prSet custT="1"/>
      <dgm:spPr/>
      <dgm:t>
        <a:bodyPr/>
        <a:lstStyle/>
        <a:p>
          <a:pPr algn="ctr"/>
          <a:r>
            <a:rPr lang="hr-HR" sz="2400" b="0" i="0" dirty="0">
              <a:solidFill>
                <a:schemeClr val="tx1"/>
              </a:solidFill>
              <a:latin typeface="Georgia" panose="02040502050405020303" pitchFamily="18" charset="0"/>
            </a:rPr>
            <a:t>vreća za spavanje</a:t>
          </a:r>
          <a:endParaRPr lang="en-US" sz="2400" b="0" i="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BFDAA2F9-8AF2-4194-A4CA-286A1CBF2DF4}" type="parTrans" cxnId="{FA1EA4F7-8961-47DC-A1C5-726D8434516C}">
      <dgm:prSet/>
      <dgm:spPr/>
      <dgm:t>
        <a:bodyPr/>
        <a:lstStyle/>
        <a:p>
          <a:pPr algn="ctr"/>
          <a:endParaRPr lang="en-US"/>
        </a:p>
      </dgm:t>
    </dgm:pt>
    <dgm:pt modelId="{C2237C47-1351-40DC-81A8-B4DD8C30C7A3}" type="sibTrans" cxnId="{FA1EA4F7-8961-47DC-A1C5-726D8434516C}">
      <dgm:prSet/>
      <dgm:spPr/>
      <dgm:t>
        <a:bodyPr/>
        <a:lstStyle/>
        <a:p>
          <a:pPr algn="ctr"/>
          <a:endParaRPr lang="en-US"/>
        </a:p>
      </dgm:t>
    </dgm:pt>
    <dgm:pt modelId="{D1C3E692-8BCD-4010-80C5-5E3AE2F7CDEB}" type="pres">
      <dgm:prSet presAssocID="{4F4F3A51-4E43-4A33-9D83-D2709F564642}" presName="linear" presStyleCnt="0">
        <dgm:presLayoutVars>
          <dgm:animLvl val="lvl"/>
          <dgm:resizeHandles val="exact"/>
        </dgm:presLayoutVars>
      </dgm:prSet>
      <dgm:spPr/>
    </dgm:pt>
    <dgm:pt modelId="{6737A771-9488-45BD-9A4B-EF5EC497D584}" type="pres">
      <dgm:prSet presAssocID="{C928EFE1-B69C-4AF0-8F0F-5D3D2400D2E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2AB6E97-7852-41BA-85CB-42B706549557}" type="pres">
      <dgm:prSet presAssocID="{6982BF0E-518B-4D32-A974-E4B6CB648868}" presName="spacer" presStyleCnt="0"/>
      <dgm:spPr/>
    </dgm:pt>
    <dgm:pt modelId="{0697B9A6-CE00-466C-A7D1-60362176FA69}" type="pres">
      <dgm:prSet presAssocID="{173E75E5-5093-4ADD-AFED-44228761905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59500E2-BBAD-439B-8866-1CDA387848A9}" type="pres">
      <dgm:prSet presAssocID="{25DBFE5B-AC1A-4F03-AC02-17CCFFA5FD56}" presName="spacer" presStyleCnt="0"/>
      <dgm:spPr/>
    </dgm:pt>
    <dgm:pt modelId="{416AC3C6-54FF-42CA-BFE8-8239A0F46EBC}" type="pres">
      <dgm:prSet presAssocID="{6CEB22D4-C893-4C69-AB16-8EF69F5B91C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89A5418-1D74-499A-AF0E-9343253B59EF}" type="pres">
      <dgm:prSet presAssocID="{C20E5D31-1D5B-4E60-9E9A-B6EDA2295BB2}" presName="spacer" presStyleCnt="0"/>
      <dgm:spPr/>
    </dgm:pt>
    <dgm:pt modelId="{139DBED0-E9F6-40C8-9CEA-CBE1187E6E40}" type="pres">
      <dgm:prSet presAssocID="{754CB700-7179-4CB8-8683-D2427C38CE9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47B101E-0821-4BAA-92C6-C66151294E51}" type="pres">
      <dgm:prSet presAssocID="{2C595746-9CA5-4E86-825F-12E1FC8C4882}" presName="spacer" presStyleCnt="0"/>
      <dgm:spPr/>
    </dgm:pt>
    <dgm:pt modelId="{9D190C9A-469F-4F0C-8309-69C3969CDC46}" type="pres">
      <dgm:prSet presAssocID="{0FA4B7BD-421E-471B-ACCD-C7F75915628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9460913-A7C2-420F-9B99-DA4FDA865B0C}" srcId="{4F4F3A51-4E43-4A33-9D83-D2709F564642}" destId="{754CB700-7179-4CB8-8683-D2427C38CE97}" srcOrd="3" destOrd="0" parTransId="{CE12351A-039E-40B7-88B8-7B5E6071CB97}" sibTransId="{2C595746-9CA5-4E86-825F-12E1FC8C4882}"/>
    <dgm:cxn modelId="{AEF31217-E508-4E9B-975E-06758243EB40}" type="presOf" srcId="{173E75E5-5093-4ADD-AFED-442287619050}" destId="{0697B9A6-CE00-466C-A7D1-60362176FA69}" srcOrd="0" destOrd="0" presId="urn:microsoft.com/office/officeart/2005/8/layout/vList2"/>
    <dgm:cxn modelId="{F908D354-A973-417F-8095-F13D8D8C78A9}" type="presOf" srcId="{754CB700-7179-4CB8-8683-D2427C38CE97}" destId="{139DBED0-E9F6-40C8-9CEA-CBE1187E6E40}" srcOrd="0" destOrd="0" presId="urn:microsoft.com/office/officeart/2005/8/layout/vList2"/>
    <dgm:cxn modelId="{8642258A-3A1C-4766-949C-0019EF9F4617}" type="presOf" srcId="{4F4F3A51-4E43-4A33-9D83-D2709F564642}" destId="{D1C3E692-8BCD-4010-80C5-5E3AE2F7CDEB}" srcOrd="0" destOrd="0" presId="urn:microsoft.com/office/officeart/2005/8/layout/vList2"/>
    <dgm:cxn modelId="{3F26D1A1-CE61-4920-BCAE-7AF83EAB7F7D}" type="presOf" srcId="{C928EFE1-B69C-4AF0-8F0F-5D3D2400D2E5}" destId="{6737A771-9488-45BD-9A4B-EF5EC497D584}" srcOrd="0" destOrd="0" presId="urn:microsoft.com/office/officeart/2005/8/layout/vList2"/>
    <dgm:cxn modelId="{7F4863B7-48C5-4A75-BA73-C156BCDCB650}" type="presOf" srcId="{0FA4B7BD-421E-471B-ACCD-C7F75915628F}" destId="{9D190C9A-469F-4F0C-8309-69C3969CDC46}" srcOrd="0" destOrd="0" presId="urn:microsoft.com/office/officeart/2005/8/layout/vList2"/>
    <dgm:cxn modelId="{094915C5-63D3-4E4A-90D8-3D5DB8151B8A}" srcId="{4F4F3A51-4E43-4A33-9D83-D2709F564642}" destId="{C928EFE1-B69C-4AF0-8F0F-5D3D2400D2E5}" srcOrd="0" destOrd="0" parTransId="{8166F02B-298B-4944-889A-87255C90F2A2}" sibTransId="{6982BF0E-518B-4D32-A974-E4B6CB648868}"/>
    <dgm:cxn modelId="{98FFF0C5-4619-45D1-84C6-2532FDAD10C1}" srcId="{4F4F3A51-4E43-4A33-9D83-D2709F564642}" destId="{6CEB22D4-C893-4C69-AB16-8EF69F5B91CB}" srcOrd="2" destOrd="0" parTransId="{AE34FAB3-2718-4A7F-B92A-D911C76062EA}" sibTransId="{C20E5D31-1D5B-4E60-9E9A-B6EDA2295BB2}"/>
    <dgm:cxn modelId="{D5286DE8-1A1D-4E4D-8038-6295230BD880}" srcId="{4F4F3A51-4E43-4A33-9D83-D2709F564642}" destId="{173E75E5-5093-4ADD-AFED-442287619050}" srcOrd="1" destOrd="0" parTransId="{8EDC022A-68A3-461C-B1CA-0E175546AF3F}" sibTransId="{25DBFE5B-AC1A-4F03-AC02-17CCFFA5FD56}"/>
    <dgm:cxn modelId="{56932BF6-FB0F-41F4-8DC8-F53CA399B861}" type="presOf" srcId="{6CEB22D4-C893-4C69-AB16-8EF69F5B91CB}" destId="{416AC3C6-54FF-42CA-BFE8-8239A0F46EBC}" srcOrd="0" destOrd="0" presId="urn:microsoft.com/office/officeart/2005/8/layout/vList2"/>
    <dgm:cxn modelId="{FA1EA4F7-8961-47DC-A1C5-726D8434516C}" srcId="{4F4F3A51-4E43-4A33-9D83-D2709F564642}" destId="{0FA4B7BD-421E-471B-ACCD-C7F75915628F}" srcOrd="4" destOrd="0" parTransId="{BFDAA2F9-8AF2-4194-A4CA-286A1CBF2DF4}" sibTransId="{C2237C47-1351-40DC-81A8-B4DD8C30C7A3}"/>
    <dgm:cxn modelId="{019C3CCD-510F-4572-A59E-72C61C6D81FE}" type="presParOf" srcId="{D1C3E692-8BCD-4010-80C5-5E3AE2F7CDEB}" destId="{6737A771-9488-45BD-9A4B-EF5EC497D584}" srcOrd="0" destOrd="0" presId="urn:microsoft.com/office/officeart/2005/8/layout/vList2"/>
    <dgm:cxn modelId="{482B0806-AD5C-4758-8273-4BFB204AAECD}" type="presParOf" srcId="{D1C3E692-8BCD-4010-80C5-5E3AE2F7CDEB}" destId="{22AB6E97-7852-41BA-85CB-42B706549557}" srcOrd="1" destOrd="0" presId="urn:microsoft.com/office/officeart/2005/8/layout/vList2"/>
    <dgm:cxn modelId="{0AB44EBA-9E35-43A4-A84F-3F5403C009E5}" type="presParOf" srcId="{D1C3E692-8BCD-4010-80C5-5E3AE2F7CDEB}" destId="{0697B9A6-CE00-466C-A7D1-60362176FA69}" srcOrd="2" destOrd="0" presId="urn:microsoft.com/office/officeart/2005/8/layout/vList2"/>
    <dgm:cxn modelId="{08EE1513-77B7-4FFC-9BBB-E8FFB1C5360C}" type="presParOf" srcId="{D1C3E692-8BCD-4010-80C5-5E3AE2F7CDEB}" destId="{059500E2-BBAD-439B-8866-1CDA387848A9}" srcOrd="3" destOrd="0" presId="urn:microsoft.com/office/officeart/2005/8/layout/vList2"/>
    <dgm:cxn modelId="{8B052BAA-A1A5-458A-93D6-0F482C0D4B0A}" type="presParOf" srcId="{D1C3E692-8BCD-4010-80C5-5E3AE2F7CDEB}" destId="{416AC3C6-54FF-42CA-BFE8-8239A0F46EBC}" srcOrd="4" destOrd="0" presId="urn:microsoft.com/office/officeart/2005/8/layout/vList2"/>
    <dgm:cxn modelId="{A5A17BF1-C693-49E1-A9A0-13DD6A1E8067}" type="presParOf" srcId="{D1C3E692-8BCD-4010-80C5-5E3AE2F7CDEB}" destId="{489A5418-1D74-499A-AF0E-9343253B59EF}" srcOrd="5" destOrd="0" presId="urn:microsoft.com/office/officeart/2005/8/layout/vList2"/>
    <dgm:cxn modelId="{43A7F7A6-0714-4871-A760-46B6EADCE21B}" type="presParOf" srcId="{D1C3E692-8BCD-4010-80C5-5E3AE2F7CDEB}" destId="{139DBED0-E9F6-40C8-9CEA-CBE1187E6E40}" srcOrd="6" destOrd="0" presId="urn:microsoft.com/office/officeart/2005/8/layout/vList2"/>
    <dgm:cxn modelId="{C6669735-EB15-4E99-B940-2F6FB17873B5}" type="presParOf" srcId="{D1C3E692-8BCD-4010-80C5-5E3AE2F7CDEB}" destId="{947B101E-0821-4BAA-92C6-C66151294E51}" srcOrd="7" destOrd="0" presId="urn:microsoft.com/office/officeart/2005/8/layout/vList2"/>
    <dgm:cxn modelId="{879D9373-C9AA-49F3-B768-CA30F630494B}" type="presParOf" srcId="{D1C3E692-8BCD-4010-80C5-5E3AE2F7CDEB}" destId="{9D190C9A-469F-4F0C-8309-69C3969CDC4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7A771-9488-45BD-9A4B-EF5EC497D584}">
      <dsp:nvSpPr>
        <dsp:cNvPr id="0" name=""/>
        <dsp:cNvSpPr/>
      </dsp:nvSpPr>
      <dsp:spPr>
        <a:xfrm>
          <a:off x="0" y="9239"/>
          <a:ext cx="3830637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0" i="0" kern="1200" dirty="0">
              <a:solidFill>
                <a:schemeClr val="tx1"/>
              </a:solidFill>
              <a:latin typeface="Georgia" panose="02040502050405020303" pitchFamily="18" charset="0"/>
            </a:rPr>
            <a:t>4 deke</a:t>
          </a:r>
          <a:endParaRPr lang="en-US" sz="2600" b="0" i="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42950" y="52189"/>
        <a:ext cx="3744737" cy="793940"/>
      </dsp:txXfrm>
    </dsp:sp>
    <dsp:sp modelId="{0697B9A6-CE00-466C-A7D1-60362176FA69}">
      <dsp:nvSpPr>
        <dsp:cNvPr id="0" name=""/>
        <dsp:cNvSpPr/>
      </dsp:nvSpPr>
      <dsp:spPr>
        <a:xfrm>
          <a:off x="0" y="1024439"/>
          <a:ext cx="3830637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solidFill>
                <a:schemeClr val="tx1"/>
              </a:solidFill>
              <a:latin typeface="Georgia" panose="02040502050405020303" pitchFamily="18" charset="0"/>
            </a:rPr>
            <a:t>plahta</a:t>
          </a:r>
          <a:endParaRPr lang="en-US" sz="2400" b="0" i="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42950" y="1067389"/>
        <a:ext cx="3744737" cy="793940"/>
      </dsp:txXfrm>
    </dsp:sp>
    <dsp:sp modelId="{416AC3C6-54FF-42CA-BFE8-8239A0F46EBC}">
      <dsp:nvSpPr>
        <dsp:cNvPr id="0" name=""/>
        <dsp:cNvSpPr/>
      </dsp:nvSpPr>
      <dsp:spPr>
        <a:xfrm>
          <a:off x="0" y="2039639"/>
          <a:ext cx="3830637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solidFill>
                <a:schemeClr val="tx1"/>
              </a:solidFill>
              <a:latin typeface="Georgia" panose="02040502050405020303" pitchFamily="18" charset="0"/>
            </a:rPr>
            <a:t>voda temperature 80˚ C</a:t>
          </a:r>
          <a:endParaRPr lang="en-US" sz="2400" b="0" i="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42950" y="2082589"/>
        <a:ext cx="3744737" cy="793940"/>
      </dsp:txXfrm>
    </dsp:sp>
    <dsp:sp modelId="{139DBED0-E9F6-40C8-9CEA-CBE1187E6E40}">
      <dsp:nvSpPr>
        <dsp:cNvPr id="0" name=""/>
        <dsp:cNvSpPr/>
      </dsp:nvSpPr>
      <dsp:spPr>
        <a:xfrm>
          <a:off x="0" y="3054840"/>
          <a:ext cx="3830637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 err="1">
              <a:solidFill>
                <a:schemeClr val="tx1"/>
              </a:solidFill>
              <a:latin typeface="Georgia" panose="02040502050405020303" pitchFamily="18" charset="0"/>
            </a:rPr>
            <a:t>alufolija</a:t>
          </a:r>
          <a:endParaRPr lang="en-US" sz="2400" b="0" i="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42950" y="3097790"/>
        <a:ext cx="3744737" cy="793940"/>
      </dsp:txXfrm>
    </dsp:sp>
    <dsp:sp modelId="{9D190C9A-469F-4F0C-8309-69C3969CDC46}">
      <dsp:nvSpPr>
        <dsp:cNvPr id="0" name=""/>
        <dsp:cNvSpPr/>
      </dsp:nvSpPr>
      <dsp:spPr>
        <a:xfrm>
          <a:off x="0" y="4070040"/>
          <a:ext cx="3830637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solidFill>
                <a:schemeClr val="tx1"/>
              </a:solidFill>
              <a:latin typeface="Georgia" panose="02040502050405020303" pitchFamily="18" charset="0"/>
            </a:rPr>
            <a:t>vreća za spavanje</a:t>
          </a:r>
          <a:endParaRPr lang="en-US" sz="2400" b="0" i="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42950" y="4112990"/>
        <a:ext cx="3744737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8712D-96EC-4E04-B7FD-90C5BA127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0A43C15-200B-45B7-9017-17E5BDF96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E7A007-649C-48D7-B0C1-4AC05A09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4F2300-B8C8-4DFD-8F14-BD1D9754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4C376C-E764-4ADB-BBFF-BC1AC744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88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2DC50D-C9CF-4290-937C-DC448FEB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A300D7F-2FE2-42A1-9D47-DEAE136C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9605D1C-99AE-4B19-81E2-9D24D933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E29400-13D4-4779-8CEB-F9D87163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34297C-45F3-4FDF-8AC5-9E986467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03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94B7DA1-5BE6-4E84-B7FD-E2416CDAD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45F1312-3822-48EC-B998-2705FEB79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945AB0E-466D-4A01-B392-2BC863B2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CCD90C1-89BE-44F9-8F5D-8F96875E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48DA571-0B49-4779-937B-E3DBC41B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6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87414B-7808-41E7-9350-13906BC3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55754B-8BB3-4CDC-B8CF-5D18A50E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B87D487-BF67-4682-9FBE-6435F4F1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04BBA67-0944-45D7-B136-1BE51FE0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16C0C5-18D2-4E33-B626-10FB349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422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839A2A-E731-4008-B4F1-12639210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F0CA229-4B05-4251-A676-D4CF2AE41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61DEBD-FCF8-4271-A650-B4A49187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6DF27BA-E8C2-4E4C-BDB7-5C9A3681F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BD5554-5657-40F3-9099-B5E2AF2E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02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18D71B-7496-47B2-8492-E3BCDA7C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654D07-8E42-4CC2-A08D-DA45A7D45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EDEC4E-006B-4B0E-ADE8-7C12F7FF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EB2BBCE-0D22-465B-BABF-85EB2508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5A14F61-A13F-4DBC-ABD2-50B5F432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7093997-BE2A-49FE-9C66-5C160E2F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632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10CD5-E08B-4CA2-94D1-ADB64D785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FA65DFC-2D6B-4E16-87D1-CABEFF9F3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F7673D6-D1B4-4CA9-BBBE-B1F5E178D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18AA8FE-3502-4CE5-8C60-27F480996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A423148-C740-4233-86C8-4F38E7402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1B0E2DA-B72F-46FF-9CC1-C56E0D94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3F6753A-7E40-495D-8881-9CFA3A4D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142FFD7-9589-46CF-A978-62C4D9CD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18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540411-7760-401E-8B85-327A82C6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A8C2A58-EA65-4819-972F-2F09E3A1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5825C48-1D9D-4F5A-9262-7197AE6D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269A400-B4AD-4F8C-B80B-07B8780B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496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66BA3EF-F0E0-4D3C-A5C8-49A069DC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1E8D7CD-E15D-419D-9548-DBD061C6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9A9C550-DD4B-40F3-A826-4D98773E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59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378540-1766-40CC-9719-3C1CD14C1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A2BC00-9938-4468-B2C1-585789B56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E8D74D0-EE30-4BD2-AC69-029EF318F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99E5BB-9DA6-40BD-AEEC-80B554E2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B9AA0AF-5AEB-4C6A-AA1F-1416640D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234A1F6-CE0A-4AFE-A541-D38C94F5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35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9DB21F-AE4A-42A0-9103-E87D5FB82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A57AC49-5B91-4672-A001-FA57A79AC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F4F8E4F-3FAC-4E81-851F-DE68FC161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2D2A075-B192-4EE2-833A-B428BEC3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5C41A84-85A4-46C3-A565-D5522DB3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47E356-BFF4-4918-B1E9-7002CC24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88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7787555-0424-4F90-AE65-6C70A665E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CFCF2B-64F9-4908-AC0D-F9B6C6165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9E5324-C230-4C55-88E8-00251E88F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5EAE-7EF1-463E-860D-F44F26CF954E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F716A8-610D-44AB-B24E-1CF04D42F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E25A88-0821-4679-B364-907398104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6CE5-C3A3-408A-BB5E-20C1C38E76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02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http://jagor.srce.hr/hitna-pomoc/prva/slike/hipotermija1.gif" TargetMode="External"/><Relationship Id="rId7" Type="http://schemas.openxmlformats.org/officeDocument/2006/relationships/diagramData" Target="../diagrams/data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11" Type="http://schemas.microsoft.com/office/2007/relationships/diagramDrawing" Target="../diagrams/drawing1.xml"/><Relationship Id="rId5" Type="http://schemas.openxmlformats.org/officeDocument/2006/relationships/image" Target="http://jagor.srce.hr/hitna-pomoc/prva/slike/hipotermija2.gif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17.png"/><Relationship Id="rId9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WordArt 4">
            <a:extLst>
              <a:ext uri="{FF2B5EF4-FFF2-40B4-BE49-F238E27FC236}">
                <a16:creationId xmlns:a16="http://schemas.microsoft.com/office/drawing/2014/main" id="{A0148A03-460F-4FDC-B372-D95D865D6E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2492375"/>
            <a:ext cx="6399212" cy="1039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i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POTHLAĐIVANJE</a:t>
            </a:r>
          </a:p>
        </p:txBody>
      </p:sp>
      <p:sp>
        <p:nvSpPr>
          <p:cNvPr id="168963" name="Rezervirano mjesto datuma 1">
            <a:extLst>
              <a:ext uri="{FF2B5EF4-FFF2-40B4-BE49-F238E27FC236}">
                <a16:creationId xmlns:a16="http://schemas.microsoft.com/office/drawing/2014/main" id="{0EF2825E-7723-4BE9-96FB-E213AC3F4A2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74C870-FAB3-411A-852A-13E86E50C768}" type="datetime1">
              <a:rPr lang="sr-Latn-RS" altLang="sr-Latn-RS" sz="1400" smtClean="0"/>
              <a:t>21.1.2022.</a:t>
            </a:fld>
            <a:endParaRPr lang="en-US" altLang="sr-Latn-RS" sz="1400"/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F670C258-A6D3-4E1B-B916-5F1C819D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WordArt 4">
            <a:extLst>
              <a:ext uri="{FF2B5EF4-FFF2-40B4-BE49-F238E27FC236}">
                <a16:creationId xmlns:a16="http://schemas.microsoft.com/office/drawing/2014/main" id="{72457065-B74E-4324-94F6-974D945736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210" y="1037062"/>
            <a:ext cx="8965580" cy="42486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i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 panose="02040502050405020303" pitchFamily="18" charset="0"/>
              </a:rPr>
              <a:t>“ HIPOTERMIČKI BOLESNIK NIJE </a:t>
            </a:r>
          </a:p>
          <a:p>
            <a:pPr algn="ctr"/>
            <a:r>
              <a:rPr lang="hr-HR" sz="3600" b="1" i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 panose="02040502050405020303" pitchFamily="18" charset="0"/>
              </a:rPr>
              <a:t>MRTAV </a:t>
            </a:r>
          </a:p>
          <a:p>
            <a:pPr algn="ctr"/>
            <a:r>
              <a:rPr lang="hr-HR" sz="3600" b="1" i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 panose="02040502050405020303" pitchFamily="18" charset="0"/>
              </a:rPr>
              <a:t>TAKO DUGO DOK NIJE </a:t>
            </a:r>
          </a:p>
          <a:p>
            <a:pPr algn="ctr"/>
            <a:r>
              <a:rPr lang="hr-HR" sz="3600" b="1" i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 panose="02040502050405020303" pitchFamily="18" charset="0"/>
              </a:rPr>
              <a:t>TOPAO I MRTAV "</a:t>
            </a:r>
          </a:p>
        </p:txBody>
      </p:sp>
      <p:sp>
        <p:nvSpPr>
          <p:cNvPr id="178179" name="Rezervirano mjesto datuma 1">
            <a:extLst>
              <a:ext uri="{FF2B5EF4-FFF2-40B4-BE49-F238E27FC236}">
                <a16:creationId xmlns:a16="http://schemas.microsoft.com/office/drawing/2014/main" id="{FFD5ED2A-B914-4A47-8D01-9E6FB68F21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DBFA5F-20D5-4FD8-A8BD-AB5B1E607DAB}" type="datetime1">
              <a:rPr lang="sr-Latn-RS" altLang="sr-Latn-RS" sz="1400" smtClean="0"/>
              <a:t>21.1.2022.</a:t>
            </a:fld>
            <a:endParaRPr lang="en-US" altLang="sr-Latn-RS" sz="1400"/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64545697-AE4F-4402-9800-883E0B0B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4723F867-66F1-40B9-BDA3-28EEEE4E7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759" y="4365171"/>
            <a:ext cx="1533355" cy="957943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hr-HR" altLang="sr-Latn-RS" sz="3100" dirty="0">
                <a:solidFill>
                  <a:srgbClr val="FF0000"/>
                </a:solidFill>
                <a:latin typeface="Georgia" panose="02040502050405020303" pitchFamily="18" charset="0"/>
              </a:rPr>
              <a:t>HMP</a:t>
            </a:r>
            <a:endParaRPr lang="en-US" altLang="sr-Latn-RS" sz="3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ED2030D-9B48-4CFC-99B5-AC304328A0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37" b="20057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11299" name="Rectangle 3">
            <a:extLst>
              <a:ext uri="{FF2B5EF4-FFF2-40B4-BE49-F238E27FC236}">
                <a16:creationId xmlns:a16="http://schemas.microsoft.com/office/drawing/2014/main" id="{8A68E96D-FAA4-4638-9AFC-4DC32A057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5309" y="4086225"/>
            <a:ext cx="6887932" cy="2452687"/>
          </a:xfrm>
        </p:spPr>
        <p:txBody>
          <a:bodyPr anchor="ctr">
            <a:noAutofit/>
          </a:bodyPr>
          <a:lstStyle/>
          <a:p>
            <a:pPr marL="271463" indent="-271463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Stalna kontrola VF</a:t>
            </a:r>
          </a:p>
          <a:p>
            <a:pPr marL="271463" indent="-271463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Po potrebi KPR! (prisutnost i minimalnih VF kontraindikacija su za KPR!) </a:t>
            </a:r>
          </a:p>
          <a:p>
            <a:pPr marL="271463" indent="-271463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Kod </a:t>
            </a:r>
            <a:r>
              <a:rPr lang="hr-HR" altLang="sr-Latn-RS" sz="1800" dirty="0" err="1">
                <a:latin typeface="Georgia" panose="02040502050405020303" pitchFamily="18" charset="0"/>
              </a:rPr>
              <a:t>apnoičnog</a:t>
            </a:r>
            <a:r>
              <a:rPr lang="hr-HR" altLang="sr-Latn-RS" sz="1800" dirty="0">
                <a:latin typeface="Georgia" panose="02040502050405020303" pitchFamily="18" charset="0"/>
              </a:rPr>
              <a:t> unesrećenika  najbolje je napraviti ETI</a:t>
            </a:r>
          </a:p>
          <a:p>
            <a:pPr marL="271463" indent="-271463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Ugrijavanje  unesrećenog:</a:t>
            </a:r>
          </a:p>
          <a:p>
            <a:pPr marL="271463" indent="-271463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HIBLEROV toplinski omotač</a:t>
            </a:r>
          </a:p>
          <a:p>
            <a:pPr marL="358775" indent="-184150" eaLnBrk="1" hangingPunct="1">
              <a:buClr>
                <a:schemeClr val="tx1"/>
              </a:buClr>
              <a:buFont typeface="Georgia" panose="02040502050405020303" pitchFamily="18" charset="0"/>
              <a:buChar char="–"/>
            </a:pPr>
            <a:r>
              <a:rPr lang="hr-HR" altLang="sr-Latn-RS" sz="1800" dirty="0">
                <a:latin typeface="Georgia" panose="02040502050405020303" pitchFamily="18" charset="0"/>
              </a:rPr>
              <a:t>  prevencija VF</a:t>
            </a:r>
          </a:p>
          <a:p>
            <a:pPr marL="358775" indent="-184150" eaLnBrk="1" hangingPunct="1">
              <a:buClr>
                <a:schemeClr val="tx1"/>
              </a:buClr>
              <a:buFont typeface="Georgia" panose="02040502050405020303" pitchFamily="18" charset="0"/>
              <a:buChar char="–"/>
            </a:pPr>
            <a:r>
              <a:rPr lang="hr-HR" altLang="sr-Latn-RS" sz="1800" dirty="0">
                <a:latin typeface="Georgia" panose="02040502050405020303" pitchFamily="18" charset="0"/>
              </a:rPr>
              <a:t>  sprječavanje šoka</a:t>
            </a:r>
          </a:p>
          <a:p>
            <a:pPr marL="358775" indent="-184150" eaLnBrk="1" hangingPunct="1">
              <a:buClr>
                <a:schemeClr val="tx1"/>
              </a:buClr>
              <a:buFont typeface="Georgia" panose="02040502050405020303" pitchFamily="18" charset="0"/>
              <a:buChar char="–"/>
            </a:pPr>
            <a:r>
              <a:rPr lang="hr-HR" altLang="sr-Latn-RS" sz="1800" dirty="0">
                <a:latin typeface="Georgia" panose="02040502050405020303" pitchFamily="18" charset="0"/>
              </a:rPr>
              <a:t> prevencija acidoze</a:t>
            </a:r>
          </a:p>
          <a:p>
            <a:pPr marL="0" indent="0" eaLnBrk="1" hangingPunct="1">
              <a:buClr>
                <a:srgbClr val="FFFF00"/>
              </a:buClr>
              <a:buNone/>
            </a:pPr>
            <a:endParaRPr lang="en-US" altLang="sr-Latn-RS" sz="1800" b="1" i="1" dirty="0">
              <a:latin typeface="Georgia" panose="02040502050405020303" pitchFamily="18" charset="0"/>
            </a:endParaRPr>
          </a:p>
        </p:txBody>
      </p:sp>
      <p:sp>
        <p:nvSpPr>
          <p:cNvPr id="179204" name="Rezervirano mjesto datuma 1">
            <a:extLst>
              <a:ext uri="{FF2B5EF4-FFF2-40B4-BE49-F238E27FC236}">
                <a16:creationId xmlns:a16="http://schemas.microsoft.com/office/drawing/2014/main" id="{141D6416-486F-4972-85FF-E47A3C9EA8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60759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209B9439-8FA3-4BE1-9DAB-96B858A6F0B7}" type="datetime1">
              <a:rPr lang="sr-Latn-RS" altLang="sr-Latn-R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86C4622F-4AE7-49DC-B186-648868C3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1000">
                <a:solidFill>
                  <a:schemeClr val="tx1">
                    <a:lumMod val="75000"/>
                    <a:lumOff val="25000"/>
                  </a:schemeClr>
                </a:solidFill>
              </a:rPr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87" name="Rectangle 23">
            <a:extLst>
              <a:ext uri="{FF2B5EF4-FFF2-40B4-BE49-F238E27FC236}">
                <a16:creationId xmlns:a16="http://schemas.microsoft.com/office/drawing/2014/main" id="{E28E3516-91B3-43C6-AF21-94AFE43CD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64801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sr-Latn-RS" sz="2600" dirty="0">
                <a:latin typeface="Georgia" panose="02040502050405020303" pitchFamily="18" charset="0"/>
              </a:rPr>
              <a:t>HIBLEROV toplinski omotač</a:t>
            </a:r>
            <a:endParaRPr lang="en-US" altLang="sr-Latn-RS" sz="2600" dirty="0">
              <a:latin typeface="Georgia" panose="02040502050405020303" pitchFamily="18" charset="0"/>
            </a:endParaRPr>
          </a:p>
        </p:txBody>
      </p:sp>
      <p:sp>
        <p:nvSpPr>
          <p:cNvPr id="180228" name="Rectangle 6">
            <a:extLst>
              <a:ext uri="{FF2B5EF4-FFF2-40B4-BE49-F238E27FC236}">
                <a16:creationId xmlns:a16="http://schemas.microsoft.com/office/drawing/2014/main" id="{1D76CC3D-2878-41CB-96CD-E39C56DC7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05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/>
          </a:p>
        </p:txBody>
      </p:sp>
      <p:pic>
        <p:nvPicPr>
          <p:cNvPr id="292869" name="Picture 5" descr="http://jagor.srce.hr/hitna-pomoc/prva/slike/hipotermija1.gif">
            <a:extLst>
              <a:ext uri="{FF2B5EF4-FFF2-40B4-BE49-F238E27FC236}">
                <a16:creationId xmlns:a16="http://schemas.microsoft.com/office/drawing/2014/main" id="{D34DBDDB-6C44-43AA-99E6-C914EC293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147762"/>
            <a:ext cx="4392613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Rectangle 9">
            <a:extLst>
              <a:ext uri="{FF2B5EF4-FFF2-40B4-BE49-F238E27FC236}">
                <a16:creationId xmlns:a16="http://schemas.microsoft.com/office/drawing/2014/main" id="{EA97F29A-10DB-429F-A4F1-0FDEB797D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05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/>
          </a:p>
        </p:txBody>
      </p:sp>
      <p:pic>
        <p:nvPicPr>
          <p:cNvPr id="292868" name="Picture 4" descr="http://jagor.srce.hr/hitna-pomoc/prva/slike/hipotermija2.gif">
            <a:extLst>
              <a:ext uri="{FF2B5EF4-FFF2-40B4-BE49-F238E27FC236}">
                <a16:creationId xmlns:a16="http://schemas.microsoft.com/office/drawing/2014/main" id="{777CE586-7E55-4BCC-9A1A-07CB4DF53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452019"/>
            <a:ext cx="3959225" cy="151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2893" name="Group 29">
            <a:extLst>
              <a:ext uri="{FF2B5EF4-FFF2-40B4-BE49-F238E27FC236}">
                <a16:creationId xmlns:a16="http://schemas.microsoft.com/office/drawing/2014/main" id="{758F57EE-BCCB-4ACE-86FB-09CD77FAD8C8}"/>
              </a:ext>
            </a:extLst>
          </p:cNvPr>
          <p:cNvGraphicFramePr>
            <a:graphicFrameLocks noGrp="1"/>
          </p:cNvGraphicFramePr>
          <p:nvPr/>
        </p:nvGraphicFramePr>
        <p:xfrm>
          <a:off x="4090988" y="2405063"/>
          <a:ext cx="1011237" cy="457200"/>
        </p:xfrm>
        <a:graphic>
          <a:graphicData uri="http://schemas.openxmlformats.org/drawingml/2006/table">
            <a:tbl>
              <a:tblPr/>
              <a:tblGrid>
                <a:gridCol w="20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380" marR="9138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380" marR="9138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380" marR="9138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0236" name="Rezervirano mjesto datuma 1">
            <a:extLst>
              <a:ext uri="{FF2B5EF4-FFF2-40B4-BE49-F238E27FC236}">
                <a16:creationId xmlns:a16="http://schemas.microsoft.com/office/drawing/2014/main" id="{ACAF1BD0-40EF-4D99-910C-9EDB9E7FCE4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C7E7B5-B896-4B38-A8DE-02B501C97AAE}" type="datetime1">
              <a:rPr lang="sr-Latn-RS" altLang="sr-Latn-RS" sz="1400" smtClean="0"/>
              <a:t>21.1.2022.</a:t>
            </a:fld>
            <a:endParaRPr lang="en-US" altLang="sr-Latn-RS" sz="1400"/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31414966-A555-4928-B6F6-EB584C29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Snežana Žaja, nastavnik- izvrstan savjetnik</a:t>
            </a:r>
          </a:p>
        </p:txBody>
      </p:sp>
      <p:pic>
        <p:nvPicPr>
          <p:cNvPr id="4" name="Slika 3" descr="Slika na kojoj se prikazuje tekst&#10;&#10;Opis je automatski generiran">
            <a:extLst>
              <a:ext uri="{FF2B5EF4-FFF2-40B4-BE49-F238E27FC236}">
                <a16:creationId xmlns:a16="http://schemas.microsoft.com/office/drawing/2014/main" id="{6FECA5DA-841D-4A67-813C-E4A170D20B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7" y="4993484"/>
            <a:ext cx="3371850" cy="1352550"/>
          </a:xfrm>
          <a:prstGeom prst="rect">
            <a:avLst/>
          </a:prstGeom>
        </p:spPr>
      </p:pic>
      <p:graphicFrame>
        <p:nvGraphicFramePr>
          <p:cNvPr id="292895" name="Rectangle 25">
            <a:extLst>
              <a:ext uri="{FF2B5EF4-FFF2-40B4-BE49-F238E27FC236}">
                <a16:creationId xmlns:a16="http://schemas.microsoft.com/office/drawing/2014/main" id="{3610A6A3-8866-4BD0-AC5E-DDF1B3513B53}"/>
              </a:ext>
            </a:extLst>
          </p:cNvPr>
          <p:cNvGraphicFramePr/>
          <p:nvPr/>
        </p:nvGraphicFramePr>
        <p:xfrm>
          <a:off x="5024438" y="1147762"/>
          <a:ext cx="3830637" cy="495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1D2EC545-92CD-4361-9C07-7BA7C84263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9" b="7283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18467" name="Rectangle 3">
            <a:extLst>
              <a:ext uri="{FF2B5EF4-FFF2-40B4-BE49-F238E27FC236}">
                <a16:creationId xmlns:a16="http://schemas.microsoft.com/office/drawing/2014/main" id="{1C17DE01-CCCA-4A9A-9924-50902980C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166507"/>
            <a:ext cx="9144000" cy="2876550"/>
          </a:xfrm>
        </p:spPr>
        <p:txBody>
          <a:bodyPr anchor="ctr">
            <a:noAutofit/>
          </a:bodyPr>
          <a:lstStyle/>
          <a:p>
            <a:pPr marL="271463" indent="-271463" algn="ctr" eaLnBrk="1" hangingPunct="1">
              <a:lnSpc>
                <a:spcPct val="150000"/>
              </a:lnSpc>
              <a:buFont typeface="Wingdings" panose="05000000000000000000" pitchFamily="2" charset="2"/>
              <a:buAutoNum type="arabicPeriod" startAt="5"/>
            </a:pPr>
            <a:r>
              <a:rPr lang="hr-HR" altLang="sr-Latn-RS" sz="2200" dirty="0" err="1">
                <a:latin typeface="Georgia" panose="02040502050405020303" pitchFamily="18" charset="0"/>
              </a:rPr>
              <a:t>Medikamentozna</a:t>
            </a:r>
            <a:r>
              <a:rPr lang="hr-HR" altLang="sr-Latn-RS" sz="2200" dirty="0">
                <a:latin typeface="Georgia" panose="02040502050405020303" pitchFamily="18" charset="0"/>
              </a:rPr>
              <a:t> terapija - održavanje </a:t>
            </a:r>
            <a:r>
              <a:rPr lang="hr-HR" altLang="sr-Latn-RS" sz="2200" dirty="0" err="1">
                <a:latin typeface="Georgia" panose="02040502050405020303" pitchFamily="18" charset="0"/>
              </a:rPr>
              <a:t>i.v</a:t>
            </a:r>
            <a:r>
              <a:rPr lang="hr-HR" altLang="sr-Latn-RS" sz="2200" dirty="0">
                <a:latin typeface="Georgia" panose="02040502050405020303" pitchFamily="18" charset="0"/>
              </a:rPr>
              <a:t>. puta 5 % - </a:t>
            </a:r>
            <a:r>
              <a:rPr lang="hr-HR" altLang="sr-Latn-RS" sz="2200" dirty="0" err="1">
                <a:latin typeface="Georgia" panose="02040502050405020303" pitchFamily="18" charset="0"/>
              </a:rPr>
              <a:t>tnom</a:t>
            </a:r>
            <a:r>
              <a:rPr lang="hr-HR" altLang="sr-Latn-RS" sz="2200" dirty="0">
                <a:latin typeface="Georgia" panose="02040502050405020303" pitchFamily="18" charset="0"/>
              </a:rPr>
              <a:t> </a:t>
            </a:r>
            <a:r>
              <a:rPr lang="hr-HR" altLang="sr-Latn-RS" sz="2200" dirty="0" err="1">
                <a:latin typeface="Georgia" panose="02040502050405020303" pitchFamily="18" charset="0"/>
              </a:rPr>
              <a:t>Glucosom</a:t>
            </a:r>
            <a:r>
              <a:rPr lang="hr-HR" altLang="sr-Latn-RS" sz="2200" dirty="0">
                <a:latin typeface="Georgia" panose="02040502050405020303" pitchFamily="18" charset="0"/>
              </a:rPr>
              <a:t> ili plazma ekspanderima</a:t>
            </a:r>
          </a:p>
          <a:p>
            <a:pPr marL="271463" indent="-271463" algn="ctr" eaLnBrk="1" hangingPunct="1">
              <a:lnSpc>
                <a:spcPct val="150000"/>
              </a:lnSpc>
              <a:buFont typeface="Wingdings" panose="05000000000000000000" pitchFamily="2" charset="2"/>
              <a:buAutoNum type="arabicPeriod" startAt="6"/>
            </a:pPr>
            <a:r>
              <a:rPr lang="hr-HR" altLang="sr-Latn-RS" sz="2200" dirty="0">
                <a:latin typeface="Georgia" panose="02040502050405020303" pitchFamily="18" charset="0"/>
              </a:rPr>
              <a:t>Transport                                                                                    </a:t>
            </a:r>
          </a:p>
          <a:p>
            <a:pPr marL="174625" indent="-174625" algn="ctr" eaLnBrk="1" hangingPunct="1">
              <a:lnSpc>
                <a:spcPct val="150000"/>
              </a:lnSpc>
              <a:buFontTx/>
              <a:buChar char="-"/>
            </a:pPr>
            <a:r>
              <a:rPr lang="hr-HR" altLang="sr-Latn-RS" sz="2200" dirty="0">
                <a:latin typeface="Georgia" panose="02040502050405020303" pitchFamily="18" charset="0"/>
              </a:rPr>
              <a:t>tijekom transporta – </a:t>
            </a:r>
            <a:r>
              <a:rPr lang="hr-HR" altLang="sr-Latn-RS" sz="2200" dirty="0">
                <a:solidFill>
                  <a:srgbClr val="FF0000"/>
                </a:solidFill>
                <a:latin typeface="Georgia" panose="02040502050405020303" pitchFamily="18" charset="0"/>
              </a:rPr>
              <a:t>OPREZ !</a:t>
            </a:r>
          </a:p>
          <a:p>
            <a:pPr marL="174625" indent="-174625" algn="ctr" eaLnBrk="1" hangingPunct="1">
              <a:lnSpc>
                <a:spcPct val="150000"/>
              </a:lnSpc>
              <a:buFontTx/>
              <a:buChar char="-"/>
            </a:pPr>
            <a:r>
              <a:rPr lang="hr-HR" altLang="sr-Latn-RS" sz="2200" dirty="0">
                <a:latin typeface="Georgia" panose="02040502050405020303" pitchFamily="18" charset="0"/>
              </a:rPr>
              <a:t>sobna temperatura vozila – 18 - 24˚ C</a:t>
            </a:r>
          </a:p>
          <a:p>
            <a:pPr marL="533400" indent="-53340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hr-HR" altLang="sr-Latn-RS" sz="2200" b="1" i="1" dirty="0">
              <a:latin typeface="Georgia" panose="02040502050405020303" pitchFamily="18" charset="0"/>
            </a:endParaRPr>
          </a:p>
          <a:p>
            <a:pPr marL="533400" indent="-533400" algn="ctr" eaLnBrk="1" hangingPunct="1">
              <a:lnSpc>
                <a:spcPct val="150000"/>
              </a:lnSpc>
            </a:pPr>
            <a:endParaRPr lang="en-US" altLang="sr-Latn-RS" sz="2200" b="1" i="1" dirty="0">
              <a:latin typeface="Georgia" panose="02040502050405020303" pitchFamily="18" charset="0"/>
            </a:endParaRPr>
          </a:p>
        </p:txBody>
      </p:sp>
      <p:sp>
        <p:nvSpPr>
          <p:cNvPr id="181251" name="Rezervirano mjesto datuma 1">
            <a:extLst>
              <a:ext uri="{FF2B5EF4-FFF2-40B4-BE49-F238E27FC236}">
                <a16:creationId xmlns:a16="http://schemas.microsoft.com/office/drawing/2014/main" id="{A4594BFE-963B-432E-A4D9-DAAF335E994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60759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E20BF7A0-A842-4475-A5DA-E0CF35665EF8}" type="datetime1">
              <a:rPr lang="sr-Latn-RS" altLang="sr-Latn-R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9A991970-BBAB-4B80-B5DA-983ACE28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1000">
                <a:solidFill>
                  <a:schemeClr val="tx1">
                    <a:lumMod val="75000"/>
                    <a:lumOff val="25000"/>
                  </a:schemeClr>
                </a:solidFill>
              </a:rPr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>
            <a:extLst>
              <a:ext uri="{FF2B5EF4-FFF2-40B4-BE49-F238E27FC236}">
                <a16:creationId xmlns:a16="http://schemas.microsoft.com/office/drawing/2014/main" id="{907E2BE7-076C-445D-9A59-45FF6746E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76693" y="598714"/>
            <a:ext cx="5667287" cy="5625106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2100" b="1" i="1" dirty="0">
              <a:latin typeface="Georgia" panose="02040502050405020303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r-HR" altLang="sr-Latn-RS" sz="2600" b="1" dirty="0">
                <a:latin typeface="Georgia" panose="02040502050405020303" pitchFamily="18" charset="0"/>
              </a:rPr>
              <a:t>Čovjek je </a:t>
            </a:r>
            <a:r>
              <a:rPr lang="hr-HR" altLang="sr-Latn-RS" sz="26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homeotermno</a:t>
            </a:r>
            <a:r>
              <a:rPr lang="hr-HR" altLang="sr-Latn-RS" sz="2600" b="1" dirty="0">
                <a:latin typeface="Georgia" panose="02040502050405020303" pitchFamily="18" charset="0"/>
              </a:rPr>
              <a:t> biće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sz="2600" b="1" dirty="0">
              <a:latin typeface="Georgia" panose="020405020504050203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2100" b="1" i="1" dirty="0">
              <a:latin typeface="Georgia" panose="02040502050405020303" pitchFamily="18" charset="0"/>
            </a:endParaRPr>
          </a:p>
          <a:p>
            <a:pPr marL="87313" indent="-87313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r-HR" altLang="sr-Latn-RS" sz="2400" dirty="0">
                <a:latin typeface="Georgia" panose="02040502050405020303" pitchFamily="18" charset="0"/>
              </a:rPr>
              <a:t>= sposobnost održavanja TT  i  pri velikim razlikama u temperaturi okoline</a:t>
            </a:r>
            <a:endParaRPr lang="en-US" altLang="sr-Latn-RS" sz="2400" dirty="0">
              <a:latin typeface="Georgia" panose="02040502050405020303" pitchFamily="18" charset="0"/>
            </a:endParaRPr>
          </a:p>
        </p:txBody>
      </p:sp>
      <p:sp>
        <p:nvSpPr>
          <p:cNvPr id="169987" name="Rezervirano mjesto datuma 1">
            <a:extLst>
              <a:ext uri="{FF2B5EF4-FFF2-40B4-BE49-F238E27FC236}">
                <a16:creationId xmlns:a16="http://schemas.microsoft.com/office/drawing/2014/main" id="{CEC06D33-AFA9-4D09-9390-5667372C39A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28650" y="6356350"/>
            <a:ext cx="1537391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0A8D423-B362-4E89-9AB2-EA38A926C3AC}" type="datetime1">
              <a:rPr lang="sr-Latn-RS" altLang="sr-Latn-R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800">
              <a:solidFill>
                <a:srgbClr val="FFFFFF"/>
              </a:solidFill>
            </a:endParaRPr>
          </a:p>
        </p:txBody>
      </p:sp>
      <p:pic>
        <p:nvPicPr>
          <p:cNvPr id="4" name="Slika 3" descr="Slika na kojoj se prikazuje muškarac, zatvoreno&#10;&#10;Opis je automatski generiran">
            <a:extLst>
              <a:ext uri="{FF2B5EF4-FFF2-40B4-BE49-F238E27FC236}">
                <a16:creationId xmlns:a16="http://schemas.microsoft.com/office/drawing/2014/main" id="{52A5023E-85CF-478F-B311-B5FFB510F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r="12182" b="-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53ABDADC-7FA6-48C3-AD52-00238F4D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4072" y="6356350"/>
            <a:ext cx="310435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hr-HR"/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63BA7145-1E1A-4A7E-8A3E-A9ED6EED9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82777"/>
            <a:ext cx="4572000" cy="576263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hr-HR" altLang="sr-Latn-RS" sz="2600" b="1" dirty="0">
                <a:latin typeface="Georgia" panose="02040502050405020303" pitchFamily="18" charset="0"/>
              </a:rPr>
              <a:t>Pothlađivanje - </a:t>
            </a:r>
            <a:r>
              <a:rPr lang="hr-HR" altLang="sr-Latn-RS" sz="2600" b="1" dirty="0" err="1">
                <a:latin typeface="Georgia" panose="02040502050405020303" pitchFamily="18" charset="0"/>
              </a:rPr>
              <a:t>hipotermija</a:t>
            </a:r>
            <a:endParaRPr lang="en-US" altLang="sr-Latn-RS" sz="2600" b="1" dirty="0">
              <a:latin typeface="Georgia" panose="02040502050405020303" pitchFamily="18" charset="0"/>
            </a:endParaRPr>
          </a:p>
        </p:txBody>
      </p:sp>
      <p:pic>
        <p:nvPicPr>
          <p:cNvPr id="4" name="Slika 3" descr="Slika na kojoj se prikazuje tekst&#10;&#10;Opis je automatski generiran">
            <a:extLst>
              <a:ext uri="{FF2B5EF4-FFF2-40B4-BE49-F238E27FC236}">
                <a16:creationId xmlns:a16="http://schemas.microsoft.com/office/drawing/2014/main" id="{CD05C8F8-E716-40D7-8DAF-5658CA32C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9" r="20204" b="2"/>
          <a:stretch/>
        </p:blipFill>
        <p:spPr>
          <a:xfrm>
            <a:off x="1" y="1587"/>
            <a:ext cx="4571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171012" name="Rezervirano mjesto datuma 1">
            <a:extLst>
              <a:ext uri="{FF2B5EF4-FFF2-40B4-BE49-F238E27FC236}">
                <a16:creationId xmlns:a16="http://schemas.microsoft.com/office/drawing/2014/main" id="{91BCD917-1BE3-439B-B1AC-4CDF9DFA5B8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3091" y="6356350"/>
            <a:ext cx="1894761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539DBE76-602D-428C-9249-DECA0B66967D}" type="datetime1">
              <a:rPr lang="sr-Latn-RS" altLang="sr-Latn-RS" sz="100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000">
              <a:solidFill>
                <a:srgbClr val="FFFFFF"/>
              </a:solidFill>
            </a:endParaRP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11C9B6F3-3262-4C96-98E4-2A8B31346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674914"/>
            <a:ext cx="4484914" cy="5692548"/>
          </a:xfrm>
        </p:spPr>
        <p:txBody>
          <a:bodyPr>
            <a:noAutofit/>
          </a:bodyPr>
          <a:lstStyle/>
          <a:p>
            <a:pPr marL="271463" indent="-271463" eaLnBrk="1" hangingPunct="1">
              <a:lnSpc>
                <a:spcPct val="150000"/>
              </a:lnSpc>
            </a:pPr>
            <a:r>
              <a:rPr lang="hr-HR" altLang="sr-Latn-RS" sz="1800" dirty="0">
                <a:latin typeface="Georgia" panose="02040502050405020303" pitchFamily="18" charset="0"/>
              </a:rPr>
              <a:t>Stanje snižene unutrašnje TT – ispod 35˚C (rektalno!)</a:t>
            </a:r>
          </a:p>
          <a:p>
            <a:pPr marL="271463" indent="-271463" eaLnBrk="1" hangingPunct="1">
              <a:lnSpc>
                <a:spcPct val="150000"/>
              </a:lnSpc>
            </a:pPr>
            <a:r>
              <a:rPr lang="hr-HR" altLang="sr-Latn-RS" sz="1800" dirty="0">
                <a:latin typeface="Georgia" panose="02040502050405020303" pitchFamily="18" charset="0"/>
              </a:rPr>
              <a:t>Organizam pokušava fizikalnim mehanizmom obrane održati TT :</a:t>
            </a:r>
          </a:p>
          <a:p>
            <a:pPr marL="271463" indent="-271463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vazokonstrikcijom kože i potkožnog tkiva (smanjuje se vaskularna površina!)</a:t>
            </a:r>
          </a:p>
          <a:p>
            <a:pPr marL="271463" indent="-271463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hr-HR" altLang="sr-Latn-RS" sz="1800" dirty="0">
                <a:latin typeface="Georgia" panose="02040502050405020303" pitchFamily="18" charset="0"/>
              </a:rPr>
              <a:t> aktivacijom endokrinog sustava (preko hormona ubrzava metaboličke procese stvarajući tako veću toplinu!)</a:t>
            </a:r>
          </a:p>
          <a:p>
            <a:pPr marL="271463" indent="-271463" eaLnBrk="1" hangingPunct="1">
              <a:lnSpc>
                <a:spcPct val="150000"/>
              </a:lnSpc>
            </a:pPr>
            <a:r>
              <a:rPr lang="hr-HR" altLang="sr-Latn-RS" sz="1800" dirty="0">
                <a:latin typeface="Georgia" panose="02040502050405020303" pitchFamily="18" charset="0"/>
              </a:rPr>
              <a:t>Težina stanja ovisi o rektalnoj temperaturi, zdravstvenoj kondiciji i dobi organizma</a:t>
            </a: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E6B0A9A9-868B-4A68-BD7B-ADAC9834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299" y="6356350"/>
            <a:ext cx="3968751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hr-HR" sz="1000">
                <a:solidFill>
                  <a:schemeClr val="tx1">
                    <a:lumMod val="75000"/>
                    <a:lumOff val="25000"/>
                  </a:schemeClr>
                </a:solidFill>
              </a:rPr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09F1C7CA-1344-4642-896E-B0B52DC00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0197" y="136525"/>
            <a:ext cx="3565151" cy="434511"/>
          </a:xfrm>
        </p:spPr>
        <p:txBody>
          <a:bodyPr>
            <a:normAutofit fontScale="90000"/>
          </a:bodyPr>
          <a:lstStyle/>
          <a:p>
            <a:pPr algn="ctr" rtl="1" eaLnBrk="1" hangingPunct="1"/>
            <a:r>
              <a:rPr lang="hr-HR" altLang="sr-Latn-RS" sz="2600" dirty="0">
                <a:latin typeface="Georgia" panose="02040502050405020303" pitchFamily="18" charset="0"/>
              </a:rPr>
              <a:t>Rizik od pothlađivanja je:</a:t>
            </a:r>
            <a:endParaRPr lang="en-US" altLang="sr-Latn-RS" sz="2600" dirty="0">
              <a:latin typeface="Georgia" panose="02040502050405020303" pitchFamily="18" charset="0"/>
            </a:endParaRPr>
          </a:p>
        </p:txBody>
      </p:sp>
      <p:pic>
        <p:nvPicPr>
          <p:cNvPr id="1028" name="Picture 4" descr="HIPOTERMIJA: Smrzavanje do smrti! - Zdravi Portal">
            <a:extLst>
              <a:ext uri="{FF2B5EF4-FFF2-40B4-BE49-F238E27FC236}">
                <a16:creationId xmlns:a16="http://schemas.microsoft.com/office/drawing/2014/main" id="{DCED3E02-5BBF-49BB-86E9-73910088C4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9" r="59155" b="-1"/>
          <a:stretch/>
        </p:blipFill>
        <p:spPr bwMode="auto">
          <a:xfrm>
            <a:off x="-3480" y="487127"/>
            <a:ext cx="2155774" cy="28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ipotermija - pothlađivanje - CentarZdravlja">
            <a:extLst>
              <a:ext uri="{FF2B5EF4-FFF2-40B4-BE49-F238E27FC236}">
                <a16:creationId xmlns:a16="http://schemas.microsoft.com/office/drawing/2014/main" id="{BA1CE277-CED6-4EA4-AFEB-A9390611D4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1" r="1910" b="1"/>
          <a:stretch/>
        </p:blipFill>
        <p:spPr bwMode="auto">
          <a:xfrm>
            <a:off x="-1" y="3518351"/>
            <a:ext cx="4641868" cy="333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347" name="Rectangle 3">
            <a:extLst>
              <a:ext uri="{FF2B5EF4-FFF2-40B4-BE49-F238E27FC236}">
                <a16:creationId xmlns:a16="http://schemas.microsoft.com/office/drawing/2014/main" id="{0D3EDE67-50D4-4D69-9C80-099837511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5610" y="623652"/>
            <a:ext cx="4352359" cy="559617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1. temperatura okoline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2. medij u kojem se tijelo nalazi (vlažna odjeća, voda)</a:t>
            </a:r>
            <a:br>
              <a:rPr lang="hr-HR" sz="2000" dirty="0">
                <a:latin typeface="Georgia" panose="02040502050405020303" pitchFamily="18" charset="0"/>
              </a:rPr>
            </a:br>
            <a:r>
              <a:rPr lang="hr-HR" sz="2000" dirty="0">
                <a:latin typeface="Georgia" panose="02040502050405020303" pitchFamily="18" charset="0"/>
              </a:rPr>
              <a:t>3. dob unesrećenog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4. kronične bolesti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 5. alkohol (alkoholičari)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6. ozljede (ozljede glave i mozga)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 7. lijekovi: posebno lijekovi za spavanje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>
                <a:latin typeface="Georgia" panose="02040502050405020303" pitchFamily="18" charset="0"/>
              </a:rPr>
              <a:t>8. vjetar: što je veća brzina vjetra, to je i pothlađivanje brže</a:t>
            </a:r>
            <a:endParaRPr lang="hr-HR" altLang="sr-Latn-RS" sz="2000" b="1" i="1" dirty="0">
              <a:latin typeface="Georgia" panose="02040502050405020303" pitchFamily="18" charset="0"/>
            </a:endParaRPr>
          </a:p>
        </p:txBody>
      </p:sp>
      <p:sp>
        <p:nvSpPr>
          <p:cNvPr id="172036" name="Rezervirano mjesto datuma 1">
            <a:extLst>
              <a:ext uri="{FF2B5EF4-FFF2-40B4-BE49-F238E27FC236}">
                <a16:creationId xmlns:a16="http://schemas.microsoft.com/office/drawing/2014/main" id="{CAED7E82-48FF-48F1-9662-7711384F1EB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9D005918-C3DB-49CA-A383-1E1A6965D026}" type="datetime1">
              <a:rPr lang="sr-Latn-RS" altLang="sr-Latn-R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800">
              <a:solidFill>
                <a:srgbClr val="FFFFFF"/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68ED923C-A9F9-4394-ACDD-0628A23A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0198" y="6356350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hr-HR"/>
              <a:t>Snežana Žaja, nastavnik- izvrstan savjetnik</a:t>
            </a:r>
          </a:p>
        </p:txBody>
      </p:sp>
      <p:pic>
        <p:nvPicPr>
          <p:cNvPr id="1032" name="Picture 8" descr="Hrvati najveći alkoholičari u Evropi">
            <a:extLst>
              <a:ext uri="{FF2B5EF4-FFF2-40B4-BE49-F238E27FC236}">
                <a16:creationId xmlns:a16="http://schemas.microsoft.com/office/drawing/2014/main" id="{0551DC60-313D-4F4B-BA1B-AFF2CC28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37" y="487127"/>
            <a:ext cx="2514600" cy="28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01FDD461-9D03-41F6-9350-521E78FF0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hr-HR" altLang="sr-Latn-RS" sz="2800" dirty="0">
                <a:latin typeface="Georgia" panose="02040502050405020303" pitchFamily="18" charset="0"/>
              </a:rPr>
              <a:t>Stupnjevi  </a:t>
            </a:r>
            <a:r>
              <a:rPr lang="hr-HR" altLang="sr-Latn-RS" sz="2800" dirty="0" err="1">
                <a:latin typeface="Georgia" panose="02040502050405020303" pitchFamily="18" charset="0"/>
              </a:rPr>
              <a:t>hipotermije</a:t>
            </a:r>
            <a:r>
              <a:rPr lang="hr-HR" altLang="sr-Latn-RS" sz="2800" dirty="0">
                <a:latin typeface="Georgia" panose="02040502050405020303" pitchFamily="18" charset="0"/>
              </a:rPr>
              <a:t>:</a:t>
            </a:r>
            <a:endParaRPr lang="en-US" altLang="sr-Latn-RS" sz="2800" dirty="0">
              <a:latin typeface="Georgia" panose="02040502050405020303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D19EAA0-9101-41BF-A0D2-00DE407D74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4" b="20708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296963" name="Rectangle 3">
            <a:extLst>
              <a:ext uri="{FF2B5EF4-FFF2-40B4-BE49-F238E27FC236}">
                <a16:creationId xmlns:a16="http://schemas.microsoft.com/office/drawing/2014/main" id="{CE117CD2-63C5-4C8C-B542-FBA127798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28950" y="3871037"/>
            <a:ext cx="6115049" cy="2452687"/>
          </a:xfrm>
        </p:spPr>
        <p:txBody>
          <a:bodyPr anchor="ctr">
            <a:normAutofit/>
          </a:bodyPr>
          <a:lstStyle/>
          <a:p>
            <a:pPr marL="271463" indent="-271463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blagi stupanj</a:t>
            </a:r>
          </a:p>
          <a:p>
            <a:pPr marL="271463" indent="-271463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teži stupanj</a:t>
            </a:r>
          </a:p>
          <a:p>
            <a:pPr marL="271463" indent="-271463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hr-HR" altLang="sr-Latn-RS" sz="2200" dirty="0" err="1">
                <a:latin typeface="Georgia" panose="02040502050405020303" pitchFamily="18" charset="0"/>
              </a:rPr>
              <a:t>semikomatozno</a:t>
            </a:r>
            <a:r>
              <a:rPr lang="hr-HR" altLang="sr-Latn-RS" sz="2200" dirty="0">
                <a:latin typeface="Georgia" panose="02040502050405020303" pitchFamily="18" charset="0"/>
              </a:rPr>
              <a:t> stanje</a:t>
            </a:r>
          </a:p>
          <a:p>
            <a:pPr marL="271463" indent="-271463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potpuni slom termoregulacijskog sustava</a:t>
            </a:r>
            <a:endParaRPr lang="en-US" altLang="sr-Latn-RS" sz="2200" dirty="0">
              <a:latin typeface="Georgia" panose="02040502050405020303" pitchFamily="18" charset="0"/>
            </a:endParaRPr>
          </a:p>
        </p:txBody>
      </p:sp>
      <p:sp>
        <p:nvSpPr>
          <p:cNvPr id="173060" name="Rezervirano mjesto datuma 1">
            <a:extLst>
              <a:ext uri="{FF2B5EF4-FFF2-40B4-BE49-F238E27FC236}">
                <a16:creationId xmlns:a16="http://schemas.microsoft.com/office/drawing/2014/main" id="{E1AE7748-F86C-4504-91D2-3A7EE907F7E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60759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485F8870-F160-4259-B146-16D6C80BB22B}" type="datetime1">
              <a:rPr lang="sr-Latn-RS" altLang="sr-Latn-R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EA555046-7253-4140-9A64-E056C34F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1000">
                <a:solidFill>
                  <a:schemeClr val="tx1">
                    <a:lumMod val="75000"/>
                    <a:lumOff val="25000"/>
                  </a:schemeClr>
                </a:solidFill>
              </a:rPr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CF88B95A-D132-4B2F-BE7F-53F30A56D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36378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altLang="sr-Latn-RS" sz="3500" dirty="0">
                <a:latin typeface="Georgia" panose="02040502050405020303" pitchFamily="18" charset="0"/>
              </a:rPr>
              <a:t>1. Blagi stupanj </a:t>
            </a:r>
            <a:endParaRPr lang="en-US" altLang="sr-Latn-RS" sz="3500" dirty="0">
              <a:latin typeface="Georgia" panose="02040502050405020303" pitchFamily="18" charset="0"/>
            </a:endParaRP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9BAF172C-8B2D-4CA7-9758-38ED67C82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0629" y="911473"/>
            <a:ext cx="5173000" cy="5035054"/>
          </a:xfrm>
        </p:spPr>
        <p:txBody>
          <a:bodyPr>
            <a:noAutofit/>
          </a:bodyPr>
          <a:lstStyle/>
          <a:p>
            <a:pPr marL="0" indent="0" algn="ctr" eaLnBrk="1" hangingPunct="1">
              <a:buClr>
                <a:srgbClr val="FFFF00"/>
              </a:buClr>
              <a:buNone/>
            </a:pPr>
            <a:r>
              <a:rPr lang="hr-HR" altLang="sr-Latn-RS" sz="2200" dirty="0">
                <a:latin typeface="Georgia" panose="02040502050405020303" pitchFamily="18" charset="0"/>
              </a:rPr>
              <a:t>Rektalna temperatura 35 - 32˚C</a:t>
            </a:r>
          </a:p>
          <a:p>
            <a:pPr marL="0" indent="0" algn="ctr" eaLnBrk="1" hangingPunct="1">
              <a:buClr>
                <a:srgbClr val="FFFF00"/>
              </a:buClr>
              <a:buNone/>
            </a:pPr>
            <a:endParaRPr lang="hr-HR" altLang="sr-Latn-RS" sz="2200" dirty="0">
              <a:latin typeface="Georgia" panose="02040502050405020303" pitchFamily="18" charset="0"/>
            </a:endParaRPr>
          </a:p>
          <a:p>
            <a:pPr marL="0" indent="0" algn="ctr" eaLnBrk="1" hangingPunct="1">
              <a:buClr>
                <a:srgbClr val="FFFF00"/>
              </a:buClr>
              <a:buNone/>
            </a:pPr>
            <a:r>
              <a:rPr lang="hr-HR" altLang="sr-Latn-RS" sz="2200" dirty="0">
                <a:latin typeface="Georgia" panose="02040502050405020303" pitchFamily="18" charset="0"/>
              </a:rPr>
              <a:t>Znakovi:</a:t>
            </a:r>
          </a:p>
          <a:p>
            <a:pPr marL="174625" indent="-174625" eaLnBrk="1" hangingPunct="1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 drhtanje mišića</a:t>
            </a:r>
          </a:p>
          <a:p>
            <a:pPr marL="174625" indent="-174625" eaLnBrk="1" hangingPunct="1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 tahikardija</a:t>
            </a:r>
          </a:p>
          <a:p>
            <a:pPr marL="174625" indent="-174625" eaLnBrk="1" hangingPunct="1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 </a:t>
            </a:r>
            <a:r>
              <a:rPr lang="hr-HR" altLang="sr-Latn-RS" sz="2200" dirty="0" err="1">
                <a:latin typeface="Georgia" panose="02040502050405020303" pitchFamily="18" charset="0"/>
              </a:rPr>
              <a:t>tahipnea</a:t>
            </a:r>
            <a:endParaRPr lang="hr-HR" altLang="sr-Latn-RS" sz="2200" dirty="0">
              <a:latin typeface="Georgia" panose="02040502050405020303" pitchFamily="18" charset="0"/>
            </a:endParaRPr>
          </a:p>
          <a:p>
            <a:pPr marL="174625" indent="-174625" eaLnBrk="1" hangingPunct="1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 hipertenzija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hr-HR" altLang="sr-Latn-RS" sz="2200" dirty="0">
              <a:latin typeface="Georgia" panose="02040502050405020303" pitchFamily="18" charset="0"/>
            </a:endParaRPr>
          </a:p>
          <a:p>
            <a:pPr marL="174625" indent="-174625" eaLnBrk="1" hangingPunct="1">
              <a:lnSpc>
                <a:spcPct val="150000"/>
              </a:lnSpc>
              <a:buClr>
                <a:schemeClr val="tx1"/>
              </a:buClr>
            </a:pPr>
            <a:r>
              <a:rPr lang="hr-HR" altLang="sr-Latn-RS" sz="2200" dirty="0">
                <a:latin typeface="Georgia" panose="02040502050405020303" pitchFamily="18" charset="0"/>
              </a:rPr>
              <a:t>Ako se organizam obrani fizikalnim mehanizmom, zaustavlja se daljnji gubitak topline i TT  se vraćana normalu</a:t>
            </a:r>
          </a:p>
        </p:txBody>
      </p:sp>
      <p:pic>
        <p:nvPicPr>
          <p:cNvPr id="2050" name="Picture 2" descr="Hipotermija | Veliki Rečnik">
            <a:extLst>
              <a:ext uri="{FF2B5EF4-FFF2-40B4-BE49-F238E27FC236}">
                <a16:creationId xmlns:a16="http://schemas.microsoft.com/office/drawing/2014/main" id="{8379EA05-9DB7-4D29-BA05-E576D39085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2" r="28609" b="1"/>
          <a:stretch/>
        </p:blipFill>
        <p:spPr bwMode="auto">
          <a:xfrm>
            <a:off x="5431971" y="1430226"/>
            <a:ext cx="3581400" cy="436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84" name="Rezervirano mjesto datuma 1">
            <a:extLst>
              <a:ext uri="{FF2B5EF4-FFF2-40B4-BE49-F238E27FC236}">
                <a16:creationId xmlns:a16="http://schemas.microsoft.com/office/drawing/2014/main" id="{BB30B887-4D5E-4DBF-9C9A-8A3DCE46ED6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E1502D04-821C-4F9C-BD6D-A9729D8F28EE}" type="datetime1">
              <a:rPr lang="sr-Latn-RS" altLang="sr-Latn-RS" sz="18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800"/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076EBBDF-E1D8-4C2D-B9C7-9A1960B6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/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BA1AEE60-FE04-406A-8139-C431A5170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0198" y="0"/>
            <a:ext cx="4030516" cy="466263"/>
          </a:xfrm>
        </p:spPr>
        <p:txBody>
          <a:bodyPr>
            <a:noAutofit/>
          </a:bodyPr>
          <a:lstStyle/>
          <a:p>
            <a:pPr marL="914400" indent="-914400" eaLnBrk="1" hangingPunct="1"/>
            <a:br>
              <a:rPr lang="hr-HR" altLang="sr-Latn-RS" sz="2800" i="1" dirty="0">
                <a:latin typeface="Georgia" panose="02040502050405020303" pitchFamily="18" charset="0"/>
              </a:rPr>
            </a:br>
            <a:r>
              <a:rPr lang="hr-HR" altLang="sr-Latn-RS" sz="2800" dirty="0">
                <a:latin typeface="Georgia" panose="02040502050405020303" pitchFamily="18" charset="0"/>
              </a:rPr>
              <a:t>2.Teži stupanj</a:t>
            </a:r>
            <a:br>
              <a:rPr lang="hr-HR" altLang="sr-Latn-RS" sz="2800" i="1" dirty="0">
                <a:latin typeface="Georgia" panose="02040502050405020303" pitchFamily="18" charset="0"/>
              </a:rPr>
            </a:br>
            <a:endParaRPr lang="en-US" altLang="sr-Latn-RS" sz="2800" i="1" dirty="0">
              <a:latin typeface="Georgia" panose="02040502050405020303" pitchFamily="18" charset="0"/>
            </a:endParaRPr>
          </a:p>
        </p:txBody>
      </p:sp>
      <p:pic>
        <p:nvPicPr>
          <p:cNvPr id="3078" name="Picture 6" descr="Cijena besmrtnosti Rusa - Russia Beyond Croatia">
            <a:extLst>
              <a:ext uri="{FF2B5EF4-FFF2-40B4-BE49-F238E27FC236}">
                <a16:creationId xmlns:a16="http://schemas.microsoft.com/office/drawing/2014/main" id="{AEE4D2C0-CA87-420A-B0BC-5A0F6E83DC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2" r="30476" b="-1"/>
          <a:stretch/>
        </p:blipFill>
        <p:spPr bwMode="auto">
          <a:xfrm>
            <a:off x="-3481" y="10"/>
            <a:ext cx="2254545" cy="333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alucinacije – uzroci i pomoć">
            <a:extLst>
              <a:ext uri="{FF2B5EF4-FFF2-40B4-BE49-F238E27FC236}">
                <a16:creationId xmlns:a16="http://schemas.microsoft.com/office/drawing/2014/main" id="{7124575A-D0FF-45DA-BCA6-E20FDE0380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r="31464" b="1"/>
          <a:stretch/>
        </p:blipFill>
        <p:spPr bwMode="auto">
          <a:xfrm>
            <a:off x="2398551" y="10"/>
            <a:ext cx="2243316" cy="333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Širenje zjenica na očnom pregledu – Što treba znati? | Optometrija.net">
            <a:extLst>
              <a:ext uri="{FF2B5EF4-FFF2-40B4-BE49-F238E27FC236}">
                <a16:creationId xmlns:a16="http://schemas.microsoft.com/office/drawing/2014/main" id="{08984790-B08C-4BC4-9736-6CB15A897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" r="89" b="-2"/>
          <a:stretch/>
        </p:blipFill>
        <p:spPr bwMode="auto">
          <a:xfrm>
            <a:off x="-1" y="3518351"/>
            <a:ext cx="4641868" cy="333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03" name="Rectangle 3">
            <a:extLst>
              <a:ext uri="{FF2B5EF4-FFF2-40B4-BE49-F238E27FC236}">
                <a16:creationId xmlns:a16="http://schemas.microsoft.com/office/drawing/2014/main" id="{77689269-6B67-468D-9435-CC1CE4271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1867" y="644966"/>
            <a:ext cx="4499846" cy="5463414"/>
          </a:xfrm>
        </p:spPr>
        <p:txBody>
          <a:bodyPr>
            <a:noAutofit/>
          </a:bodyPr>
          <a:lstStyle/>
          <a:p>
            <a:pPr marL="0" indent="0" algn="ctr" eaLnBrk="1" hangingPunct="1">
              <a:buClr>
                <a:srgbClr val="FFFF00"/>
              </a:buClr>
              <a:buNone/>
            </a:pPr>
            <a:r>
              <a:rPr lang="hr-HR" altLang="sr-Latn-RS" sz="2200" dirty="0">
                <a:latin typeface="Georgia" panose="02040502050405020303" pitchFamily="18" charset="0"/>
              </a:rPr>
              <a:t>Rektalna temperatura &lt; 32˚C</a:t>
            </a:r>
          </a:p>
          <a:p>
            <a:pPr marL="0" indent="0" algn="ctr" eaLnBrk="1" hangingPunct="1">
              <a:buClr>
                <a:srgbClr val="FFFF00"/>
              </a:buClr>
              <a:buNone/>
            </a:pPr>
            <a:endParaRPr lang="hr-HR" altLang="sr-Latn-RS" sz="2200" dirty="0">
              <a:latin typeface="Georgia" panose="02040502050405020303" pitchFamily="18" charset="0"/>
            </a:endParaRPr>
          </a:p>
          <a:p>
            <a:pPr marL="0" indent="0" algn="ctr" eaLnBrk="1" hangingPunct="1">
              <a:buClr>
                <a:srgbClr val="FFFF00"/>
              </a:buClr>
              <a:buNone/>
            </a:pPr>
            <a:r>
              <a:rPr lang="hr-HR" altLang="sr-Latn-RS" sz="2200" dirty="0">
                <a:latin typeface="Georgia" panose="02040502050405020303" pitchFamily="18" charset="0"/>
              </a:rPr>
              <a:t>Znakovi:</a:t>
            </a:r>
          </a:p>
          <a:p>
            <a:pPr marL="271463" indent="-271463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000" dirty="0">
                <a:latin typeface="Georgia" panose="02040502050405020303" pitchFamily="18" charset="0"/>
              </a:rPr>
              <a:t>usporavanje svih fizioloških procesa (prestaje drhtanje, usporava rad srca i disanje) </a:t>
            </a:r>
          </a:p>
          <a:p>
            <a:pPr marL="271463" indent="-271463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000" dirty="0">
                <a:latin typeface="Georgia" panose="02040502050405020303" pitchFamily="18" charset="0"/>
              </a:rPr>
              <a:t> gubitak refleksa, mišićna ukočenost</a:t>
            </a:r>
          </a:p>
          <a:p>
            <a:pPr marL="271463" indent="-271463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000" dirty="0" err="1">
                <a:latin typeface="Georgia" panose="02040502050405020303" pitchFamily="18" charset="0"/>
              </a:rPr>
              <a:t>midrijaza</a:t>
            </a:r>
            <a:endParaRPr lang="hr-HR" altLang="sr-Latn-RS" sz="2000" dirty="0">
              <a:latin typeface="Georgia" panose="02040502050405020303" pitchFamily="18" charset="0"/>
            </a:endParaRPr>
          </a:p>
          <a:p>
            <a:pPr marL="271463" indent="-271463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000" dirty="0">
                <a:latin typeface="Georgia" panose="02040502050405020303" pitchFamily="18" charset="0"/>
              </a:rPr>
              <a:t> halucinacije</a:t>
            </a:r>
          </a:p>
          <a:p>
            <a:pPr marL="271463" indent="-271463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000" dirty="0">
                <a:latin typeface="Georgia" panose="02040502050405020303" pitchFamily="18" charset="0"/>
              </a:rPr>
              <a:t> neodoljiva želja za snom, apatija</a:t>
            </a:r>
          </a:p>
          <a:p>
            <a:pPr marL="533400" indent="-533400"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altLang="sr-Latn-RS" sz="2200" b="1" i="1" dirty="0">
              <a:latin typeface="Georgia" panose="02040502050405020303" pitchFamily="18" charset="0"/>
            </a:endParaRPr>
          </a:p>
        </p:txBody>
      </p:sp>
      <p:sp>
        <p:nvSpPr>
          <p:cNvPr id="175108" name="Rezervirano mjesto datuma 1">
            <a:extLst>
              <a:ext uri="{FF2B5EF4-FFF2-40B4-BE49-F238E27FC236}">
                <a16:creationId xmlns:a16="http://schemas.microsoft.com/office/drawing/2014/main" id="{8F934CF2-D4D6-466D-9214-8D51557D919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B885AD66-23C4-4309-B069-CADA8F7DC1C6}" type="datetime1">
              <a:rPr lang="sr-Latn-RS" altLang="sr-Latn-R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800">
              <a:solidFill>
                <a:srgbClr val="FFFFFF"/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98634AAB-4F79-45C1-BB1A-94C372DA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0198" y="6356350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hr-HR"/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1A1DED42-4DF9-474A-9BDF-CE6AE8234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885" y="3752849"/>
            <a:ext cx="3390657" cy="2452687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lnSpc>
                <a:spcPct val="150000"/>
              </a:lnSpc>
            </a:pPr>
            <a:br>
              <a:rPr lang="hr-HR" altLang="sr-Latn-RS" sz="2800" b="0" i="1" dirty="0">
                <a:latin typeface="Georgia" panose="02040502050405020303" pitchFamily="18" charset="0"/>
              </a:rPr>
            </a:br>
            <a:r>
              <a:rPr lang="hr-HR" altLang="sr-Latn-RS" sz="2800" dirty="0">
                <a:latin typeface="Georgia" panose="02040502050405020303" pitchFamily="18" charset="0"/>
              </a:rPr>
              <a:t>3. </a:t>
            </a:r>
            <a:r>
              <a:rPr lang="hr-HR" altLang="sr-Latn-RS" sz="2800" dirty="0" err="1">
                <a:latin typeface="Georgia" panose="02040502050405020303" pitchFamily="18" charset="0"/>
              </a:rPr>
              <a:t>Semikomatozno</a:t>
            </a:r>
            <a:r>
              <a:rPr lang="hr-HR" altLang="sr-Latn-RS" sz="2800" dirty="0">
                <a:latin typeface="Georgia" panose="02040502050405020303" pitchFamily="18" charset="0"/>
              </a:rPr>
              <a:t> stanje</a:t>
            </a:r>
            <a:br>
              <a:rPr lang="hr-HR" altLang="sr-Latn-RS" sz="2800" i="1" dirty="0">
                <a:latin typeface="Georgia" panose="02040502050405020303" pitchFamily="18" charset="0"/>
              </a:rPr>
            </a:br>
            <a:endParaRPr lang="en-US" altLang="sr-Latn-RS" sz="2800" i="1" dirty="0">
              <a:latin typeface="Georgia" panose="02040502050405020303" pitchFamily="18" charset="0"/>
            </a:endParaRPr>
          </a:p>
        </p:txBody>
      </p:sp>
      <p:pic>
        <p:nvPicPr>
          <p:cNvPr id="4" name="Slika 3" descr="Slika na kojoj se prikazuje snijeg, na otvorenom, osoba, ljudi&#10;&#10;Opis je automatski generiran">
            <a:extLst>
              <a:ext uri="{FF2B5EF4-FFF2-40B4-BE49-F238E27FC236}">
                <a16:creationId xmlns:a16="http://schemas.microsoft.com/office/drawing/2014/main" id="{CB062517-9DE3-4839-942F-525BCEE040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2" b="27686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08227" name="Rectangle 3">
            <a:extLst>
              <a:ext uri="{FF2B5EF4-FFF2-40B4-BE49-F238E27FC236}">
                <a16:creationId xmlns:a16="http://schemas.microsoft.com/office/drawing/2014/main" id="{B1D4D340-1BFF-49CD-A5CF-A191311D6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72542" y="3828256"/>
            <a:ext cx="5589573" cy="2452687"/>
          </a:xfrm>
        </p:spPr>
        <p:txBody>
          <a:bodyPr anchor="ctr">
            <a:normAutofit/>
          </a:bodyPr>
          <a:lstStyle/>
          <a:p>
            <a:pPr marL="0" indent="0" eaLnBrk="1" hangingPunct="1">
              <a:lnSpc>
                <a:spcPct val="150000"/>
              </a:lnSpc>
              <a:buClr>
                <a:srgbClr val="FFFF00"/>
              </a:buClr>
              <a:buNone/>
            </a:pPr>
            <a:r>
              <a:rPr lang="hr-HR" altLang="sr-Latn-RS" sz="2200" dirty="0">
                <a:latin typeface="Georgia" panose="02040502050405020303" pitchFamily="18" charset="0"/>
              </a:rPr>
              <a:t>Nastavak hlađenja, te padom rektalne temperature &lt; 30 ˚C  unesrećeni pada u komatozno stanje!</a:t>
            </a:r>
          </a:p>
        </p:txBody>
      </p:sp>
      <p:sp>
        <p:nvSpPr>
          <p:cNvPr id="176132" name="Rezervirano mjesto datuma 1">
            <a:extLst>
              <a:ext uri="{FF2B5EF4-FFF2-40B4-BE49-F238E27FC236}">
                <a16:creationId xmlns:a16="http://schemas.microsoft.com/office/drawing/2014/main" id="{6511BB15-5F93-4A93-B401-664E49A3A20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60759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7277A219-35EF-43EC-8FDD-003283A15B51}" type="datetime1">
              <a:rPr lang="sr-Latn-RS" altLang="sr-Latn-R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623B4DFD-67FC-4ABA-80F8-0C2453A1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1000">
                <a:solidFill>
                  <a:schemeClr val="tx1">
                    <a:lumMod val="75000"/>
                    <a:lumOff val="25000"/>
                  </a:schemeClr>
                </a:solidFill>
              </a:rPr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2DD445D0-0B65-4E76-84EA-7BC1B5F11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03899" y="731000"/>
            <a:ext cx="3424312" cy="1097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hr-HR" altLang="sr-Latn-RS" sz="2600" b="0" dirty="0">
                <a:latin typeface="Georgia" panose="02040502050405020303" pitchFamily="18" charset="0"/>
              </a:rPr>
            </a:br>
            <a:r>
              <a:rPr lang="hr-HR" altLang="sr-Latn-RS" sz="2400" dirty="0">
                <a:latin typeface="Georgia" panose="02040502050405020303" pitchFamily="18" charset="0"/>
              </a:rPr>
              <a:t>4. Potpuni slom termoregulacijskog sustava</a:t>
            </a:r>
            <a:br>
              <a:rPr lang="en-US" altLang="sr-Latn-RS" sz="2600" dirty="0">
                <a:latin typeface="Georgia" panose="02040502050405020303" pitchFamily="18" charset="0"/>
              </a:rPr>
            </a:br>
            <a:r>
              <a:rPr lang="hr-HR" altLang="sr-Latn-RS" sz="2000" dirty="0">
                <a:latin typeface="Georgia" panose="02040502050405020303" pitchFamily="18" charset="0"/>
              </a:rPr>
              <a:t>Rektalna temperatura </a:t>
            </a:r>
            <a:br>
              <a:rPr lang="hr-HR" altLang="sr-Latn-RS" sz="2000" dirty="0">
                <a:latin typeface="Georgia" panose="02040502050405020303" pitchFamily="18" charset="0"/>
              </a:rPr>
            </a:br>
            <a:r>
              <a:rPr lang="hr-HR" altLang="sr-Latn-RS" sz="2000" dirty="0">
                <a:latin typeface="Georgia" panose="02040502050405020303" pitchFamily="18" charset="0"/>
              </a:rPr>
              <a:t>&lt; 26˚C</a:t>
            </a:r>
            <a:br>
              <a:rPr lang="hr-HR" altLang="sr-Latn-RS" sz="2000" dirty="0">
                <a:latin typeface="Georgia" panose="02040502050405020303" pitchFamily="18" charset="0"/>
              </a:rPr>
            </a:br>
            <a:endParaRPr lang="en-US" altLang="sr-Latn-RS" sz="2000" dirty="0">
              <a:latin typeface="Georgia" panose="02040502050405020303" pitchFamily="18" charset="0"/>
            </a:endParaRPr>
          </a:p>
        </p:txBody>
      </p:sp>
      <p:pic>
        <p:nvPicPr>
          <p:cNvPr id="4098" name="Picture 2" descr="Sve češća nagla srčana smrt za vrijeme čišćenja snijega - Ordinacija.hr">
            <a:extLst>
              <a:ext uri="{FF2B5EF4-FFF2-40B4-BE49-F238E27FC236}">
                <a16:creationId xmlns:a16="http://schemas.microsoft.com/office/drawing/2014/main" id="{80CEF4CE-7761-4699-B582-AD75AB55C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1" r="2897"/>
          <a:stretch/>
        </p:blipFill>
        <p:spPr bwMode="auto">
          <a:xfrm>
            <a:off x="3464434" y="-8466"/>
            <a:ext cx="5727572" cy="276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 descr="Slika na kojoj se prikazuje snijeg, na otvorenom, stablo, osoba&#10;&#10;Opis je automatski generiran">
            <a:extLst>
              <a:ext uri="{FF2B5EF4-FFF2-40B4-BE49-F238E27FC236}">
                <a16:creationId xmlns:a16="http://schemas.microsoft.com/office/drawing/2014/main" id="{4876BF6C-7EC0-4CEB-B932-0466053891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0" r="21354" b="1"/>
          <a:stretch/>
        </p:blipFill>
        <p:spPr>
          <a:xfrm>
            <a:off x="20" y="2826737"/>
            <a:ext cx="3424313" cy="4031263"/>
          </a:xfrm>
          <a:prstGeom prst="rect">
            <a:avLst/>
          </a:prstGeom>
        </p:spPr>
      </p:pic>
      <p:sp>
        <p:nvSpPr>
          <p:cNvPr id="309251" name="Rectangle 3">
            <a:extLst>
              <a:ext uri="{FF2B5EF4-FFF2-40B4-BE49-F238E27FC236}">
                <a16:creationId xmlns:a16="http://schemas.microsoft.com/office/drawing/2014/main" id="{F2B486D0-1E11-4D52-AC0B-EAAB84237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64434" y="3498414"/>
            <a:ext cx="5654998" cy="2687908"/>
          </a:xfrm>
        </p:spPr>
        <p:txBody>
          <a:bodyPr anchor="ctr">
            <a:noAutofit/>
          </a:bodyPr>
          <a:lstStyle/>
          <a:p>
            <a:pPr marL="533400" indent="-533400" eaLnBrk="1" hangingPunct="1">
              <a:lnSpc>
                <a:spcPct val="150000"/>
              </a:lnSpc>
              <a:buClr>
                <a:srgbClr val="FFFF00"/>
              </a:buClr>
            </a:pPr>
            <a:endParaRPr lang="hr-HR" altLang="sr-Latn-RS" sz="2200" dirty="0">
              <a:latin typeface="Georgia" panose="02040502050405020303" pitchFamily="18" charset="0"/>
            </a:endParaRPr>
          </a:p>
          <a:p>
            <a:pPr marL="0" indent="0" algn="ctr" eaLnBrk="1" hangingPunct="1">
              <a:lnSpc>
                <a:spcPct val="150000"/>
              </a:lnSpc>
              <a:buClr>
                <a:srgbClr val="FFFF00"/>
              </a:buClr>
              <a:buNone/>
            </a:pPr>
            <a:r>
              <a:rPr lang="hr-HR" altLang="sr-Latn-RS" sz="2200" dirty="0">
                <a:latin typeface="Georgia" panose="02040502050405020303" pitchFamily="18" charset="0"/>
              </a:rPr>
              <a:t>Znakovi: </a:t>
            </a:r>
          </a:p>
          <a:p>
            <a:pPr marL="174625" indent="-174625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prestanak disanja</a:t>
            </a:r>
          </a:p>
          <a:p>
            <a:pPr marL="174625" indent="-174625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hr-HR" altLang="sr-Latn-RS" sz="2200" dirty="0">
                <a:latin typeface="Georgia" panose="02040502050405020303" pitchFamily="18" charset="0"/>
              </a:rPr>
              <a:t> unesrećeni se ponaša kao  </a:t>
            </a:r>
            <a:r>
              <a:rPr lang="hr-HR" altLang="sr-Latn-RS" sz="2200" dirty="0" err="1">
                <a:solidFill>
                  <a:srgbClr val="FF0000"/>
                </a:solidFill>
                <a:latin typeface="Georgia" panose="02040502050405020303" pitchFamily="18" charset="0"/>
              </a:rPr>
              <a:t>poikilotermno</a:t>
            </a:r>
            <a:r>
              <a:rPr lang="hr-HR" altLang="sr-Latn-RS" sz="2200" dirty="0">
                <a:latin typeface="Georgia" panose="02040502050405020303" pitchFamily="18" charset="0"/>
              </a:rPr>
              <a:t> biće (poprima temperaturu okoline)</a:t>
            </a:r>
          </a:p>
          <a:p>
            <a:pPr marL="174625" indent="-174625" algn="ctr" eaLnBrk="1" hangingPunct="1">
              <a:lnSpc>
                <a:spcPct val="150000"/>
              </a:lnSpc>
              <a:buClr>
                <a:srgbClr val="FF0000"/>
              </a:buClr>
            </a:pPr>
            <a:r>
              <a:rPr lang="hr-HR" altLang="sr-Latn-RS" sz="2200" dirty="0">
                <a:solidFill>
                  <a:srgbClr val="FF0000"/>
                </a:solidFill>
                <a:latin typeface="Georgia" panose="02040502050405020303" pitchFamily="18" charset="0"/>
              </a:rPr>
              <a:t>Smrt nastaje zbog zastoja u disanju i radu srca!</a:t>
            </a:r>
          </a:p>
          <a:p>
            <a:pPr marL="533400" indent="-533400" eaLnBrk="1" hangingPunct="1">
              <a:lnSpc>
                <a:spcPct val="150000"/>
              </a:lnSpc>
            </a:pPr>
            <a:endParaRPr lang="hr-HR" altLang="sr-Latn-RS" sz="2200" dirty="0">
              <a:latin typeface="Georgia" panose="02040502050405020303" pitchFamily="18" charset="0"/>
            </a:endParaRPr>
          </a:p>
        </p:txBody>
      </p:sp>
      <p:sp>
        <p:nvSpPr>
          <p:cNvPr id="177156" name="Rezervirano mjesto datuma 1">
            <a:extLst>
              <a:ext uri="{FF2B5EF4-FFF2-40B4-BE49-F238E27FC236}">
                <a16:creationId xmlns:a16="http://schemas.microsoft.com/office/drawing/2014/main" id="{1F19667E-F552-4BCF-BCAF-772B5EF69E9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C3302452-B474-41E9-9D6B-F6685758BD88}" type="datetime1">
              <a:rPr lang="sr-Latn-RS" altLang="sr-Latn-R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21.1.2022.</a:t>
            </a:fld>
            <a:endParaRPr lang="en-US" altLang="sr-Latn-RS" sz="1800">
              <a:solidFill>
                <a:srgbClr val="FFFFFF"/>
              </a:solidFill>
            </a:endParaRPr>
          </a:p>
        </p:txBody>
      </p:sp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52E9F578-1280-485F-83E0-6B87A6C7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4334" y="6356350"/>
            <a:ext cx="353163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/>
              <a:t>Snežana Žaja, nastavnik- izvrstan savjetnik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Prikaz na zaslonu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Georgia</vt:lpstr>
      <vt:lpstr>Wingdings</vt:lpstr>
      <vt:lpstr>Tema sustava Office</vt:lpstr>
      <vt:lpstr>PowerPoint prezentacija</vt:lpstr>
      <vt:lpstr>PowerPoint prezentacija</vt:lpstr>
      <vt:lpstr>Pothlađivanje - hipotermija</vt:lpstr>
      <vt:lpstr>Rizik od pothlađivanja je:</vt:lpstr>
      <vt:lpstr>Stupnjevi  hipotermije:</vt:lpstr>
      <vt:lpstr>1. Blagi stupanj </vt:lpstr>
      <vt:lpstr> 2.Teži stupanj </vt:lpstr>
      <vt:lpstr> 3. Semikomatozno stanje </vt:lpstr>
      <vt:lpstr> 4. Potpuni slom termoregulacijskog sustava Rektalna temperatura  &lt; 26˚C </vt:lpstr>
      <vt:lpstr>PowerPoint prezentacija</vt:lpstr>
      <vt:lpstr>HMP</vt:lpstr>
      <vt:lpstr>HIBLEROV toplinski omotač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Snežana Žaja</dc:creator>
  <cp:lastModifiedBy>Snežana Žaja</cp:lastModifiedBy>
  <cp:revision>1</cp:revision>
  <dcterms:created xsi:type="dcterms:W3CDTF">2022-01-21T13:45:49Z</dcterms:created>
  <dcterms:modified xsi:type="dcterms:W3CDTF">2022-01-21T13:46:21Z</dcterms:modified>
</cp:coreProperties>
</file>