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3" r:id="rId3"/>
    <p:sldId id="374" r:id="rId4"/>
    <p:sldId id="363" r:id="rId5"/>
    <p:sldId id="360" r:id="rId6"/>
    <p:sldId id="324" r:id="rId7"/>
    <p:sldId id="373" r:id="rId8"/>
    <p:sldId id="370" r:id="rId9"/>
    <p:sldId id="329" r:id="rId10"/>
    <p:sldId id="361" r:id="rId11"/>
    <p:sldId id="330" r:id="rId12"/>
    <p:sldId id="332" r:id="rId13"/>
    <p:sldId id="331" r:id="rId14"/>
    <p:sldId id="367" r:id="rId15"/>
    <p:sldId id="369" r:id="rId16"/>
    <p:sldId id="368" r:id="rId17"/>
    <p:sldId id="333" r:id="rId18"/>
    <p:sldId id="375" r:id="rId19"/>
  </p:sldIdLst>
  <p:sldSz cx="9144000" cy="6858000" type="screen4x3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rednji stil 2 - Isticanj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Svijetli stil 3 - Isticanj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Srednji stil 4 - Istic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5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84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36A76-B864-4D5E-93E3-6F5F1AE0462C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9415A45-F442-47FA-9842-93BD759B052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hr-H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Razlikovati znakove </a:t>
          </a:r>
          <a:r>
            <a:rPr lang="hr-HR" sz="14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flebotromboze</a:t>
          </a:r>
          <a:r>
            <a:rPr lang="hr-H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 tromboflebitisa</a:t>
          </a:r>
        </a:p>
      </dgm:t>
    </dgm:pt>
    <dgm:pt modelId="{F61740AE-BA88-497D-BC79-BB3026DEA408}" type="parTrans" cxnId="{CD40E30B-73A3-4CC9-9FB1-A9156AF264B4}">
      <dgm:prSet/>
      <dgm:spPr/>
      <dgm:t>
        <a:bodyPr/>
        <a:lstStyle/>
        <a:p>
          <a:endParaRPr lang="hr-HR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81937-A8FC-45FA-94D2-6317C9D7816D}" type="sibTrans" cxnId="{CD40E30B-73A3-4CC9-9FB1-A9156AF264B4}">
      <dgm:prSet/>
      <dgm:spPr/>
      <dgm:t>
        <a:bodyPr/>
        <a:lstStyle/>
        <a:p>
          <a:endParaRPr lang="hr-HR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719E8C-0507-4F01-80F0-1FAEC8D3D7D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hr-H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Objasniti zadaću medicinske sestre u sprečavanju tromboflebitisa i plućne embolije</a:t>
          </a:r>
        </a:p>
      </dgm:t>
    </dgm:pt>
    <dgm:pt modelId="{D805DDC4-138C-4B23-B926-667203820B3B}" type="parTrans" cxnId="{406467BB-CF31-463A-93CC-690F05683361}">
      <dgm:prSet/>
      <dgm:spPr/>
      <dgm:t>
        <a:bodyPr/>
        <a:lstStyle/>
        <a:p>
          <a:endParaRPr lang="hr-HR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AAB351-3AB0-40A7-83F9-896A2FA4F927}" type="sibTrans" cxnId="{406467BB-CF31-463A-93CC-690F05683361}">
      <dgm:prSet/>
      <dgm:spPr/>
      <dgm:t>
        <a:bodyPr/>
        <a:lstStyle/>
        <a:p>
          <a:endParaRPr lang="hr-HR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8A2345-9BCC-40A1-82CC-8B4D88E5702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hr-H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Izdvojiti znakove plućne embolije</a:t>
          </a:r>
        </a:p>
      </dgm:t>
    </dgm:pt>
    <dgm:pt modelId="{0B5295CD-E8C4-4038-895B-5AD015088F4D}" type="parTrans" cxnId="{5462CDEF-BA8F-4013-8709-EB07126FFD30}">
      <dgm:prSet/>
      <dgm:spPr/>
      <dgm:t>
        <a:bodyPr/>
        <a:lstStyle/>
        <a:p>
          <a:endParaRPr lang="hr-HR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9D9C2-9200-49E4-8C68-94739265E7AB}" type="sibTrans" cxnId="{5462CDEF-BA8F-4013-8709-EB07126FFD30}">
      <dgm:prSet/>
      <dgm:spPr/>
      <dgm:t>
        <a:bodyPr/>
        <a:lstStyle/>
        <a:p>
          <a:endParaRPr lang="hr-HR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BE50E4-75D9-4930-912A-160A18E5C42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hr-H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Prosuditi važnost što ranijeg  ustajanja iz kreveta</a:t>
          </a:r>
        </a:p>
      </dgm:t>
    </dgm:pt>
    <dgm:pt modelId="{067E3D33-54B4-4A93-A266-1440084314D2}" type="parTrans" cxnId="{7ABAFFFD-B42E-44F9-BB1B-4BFF7697E3C6}">
      <dgm:prSet/>
      <dgm:spPr/>
      <dgm:t>
        <a:bodyPr/>
        <a:lstStyle/>
        <a:p>
          <a:endParaRPr lang="hr-HR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80F0DA-D7C3-4A9A-8DC4-738B3FDF33FD}" type="sibTrans" cxnId="{7ABAFFFD-B42E-44F9-BB1B-4BFF7697E3C6}">
      <dgm:prSet/>
      <dgm:spPr/>
      <dgm:t>
        <a:bodyPr/>
        <a:lstStyle/>
        <a:p>
          <a:endParaRPr lang="hr-HR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D53842-3608-49F6-A544-7224D92ED15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  <a:buFont typeface="Times New Roman" panose="02020603050405020304" pitchFamily="18" charset="0"/>
            <a:buChar char="-"/>
          </a:pPr>
          <a:r>
            <a:rPr lang="hr-HR" sz="1400" i="0" dirty="0">
              <a:latin typeface="Times New Roman" panose="02020603050405020304" pitchFamily="18" charset="0"/>
              <a:cs typeface="Times New Roman" panose="02020603050405020304" pitchFamily="18" charset="0"/>
            </a:rPr>
            <a:t>Objasniti zadaće </a:t>
          </a:r>
          <a:r>
            <a:rPr lang="hr-HR" sz="1400" i="0">
              <a:latin typeface="Times New Roman" panose="02020603050405020304" pitchFamily="18" charset="0"/>
              <a:cs typeface="Times New Roman" panose="02020603050405020304" pitchFamily="18" charset="0"/>
            </a:rPr>
            <a:t>medicinske sestre kod </a:t>
          </a:r>
          <a:r>
            <a:rPr lang="hr-HR" sz="1400" i="0" dirty="0">
              <a:latin typeface="Times New Roman" panose="02020603050405020304" pitchFamily="18" charset="0"/>
              <a:cs typeface="Times New Roman" panose="02020603050405020304" pitchFamily="18" charset="0"/>
            </a:rPr>
            <a:t>bolesnika s trombozom vena</a:t>
          </a:r>
          <a:endParaRPr lang="hr-HR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7A8AE9-EEA9-4C83-956F-3D073B967F33}" type="parTrans" cxnId="{F705D70F-7CE1-486F-8A31-C1921736BE7F}">
      <dgm:prSet/>
      <dgm:spPr/>
      <dgm:t>
        <a:bodyPr/>
        <a:lstStyle/>
        <a:p>
          <a:endParaRPr lang="hr-HR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0B42B8-E7A1-41EC-BC56-9EEB5EEA0496}" type="sibTrans" cxnId="{F705D70F-7CE1-486F-8A31-C1921736BE7F}">
      <dgm:prSet/>
      <dgm:spPr/>
      <dgm:t>
        <a:bodyPr/>
        <a:lstStyle/>
        <a:p>
          <a:endParaRPr lang="hr-HR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1E31F6-ECAF-4E5B-9CFB-80937FCB979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hr-H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Objasniti pojmove tromboza i tromboflebitis</a:t>
          </a:r>
        </a:p>
      </dgm:t>
    </dgm:pt>
    <dgm:pt modelId="{DE6098CA-66CD-4731-8732-9539381BF596}" type="parTrans" cxnId="{4B207B39-764C-485C-8F31-C971BEF6B948}">
      <dgm:prSet/>
      <dgm:spPr/>
      <dgm:t>
        <a:bodyPr/>
        <a:lstStyle/>
        <a:p>
          <a:endParaRPr lang="hr-HR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94907-9426-4EF0-930E-E49B4E11D028}" type="sibTrans" cxnId="{4B207B39-764C-485C-8F31-C971BEF6B948}">
      <dgm:prSet/>
      <dgm:spPr/>
      <dgm:t>
        <a:bodyPr/>
        <a:lstStyle/>
        <a:p>
          <a:endParaRPr lang="hr-HR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BC080F-A86E-4B2E-8B29-8B2DDC4C3C31}" type="pres">
      <dgm:prSet presAssocID="{34836A76-B864-4D5E-93E3-6F5F1AE0462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FC3988-AE28-4294-8D69-28452ED97F07}" type="pres">
      <dgm:prSet presAssocID="{E9415A45-F442-47FA-9842-93BD759B052F}" presName="vertOne" presStyleCnt="0"/>
      <dgm:spPr/>
    </dgm:pt>
    <dgm:pt modelId="{1C774EC1-F783-47CA-BA76-D4D9BDA5D70B}" type="pres">
      <dgm:prSet presAssocID="{E9415A45-F442-47FA-9842-93BD759B052F}" presName="txOne" presStyleLbl="node0" presStyleIdx="0" presStyleCnt="5" custScaleX="94808" custLinFactY="100000" custLinFactNeighborX="-9451" custLinFactNeighborY="103866">
        <dgm:presLayoutVars>
          <dgm:chPref val="3"/>
        </dgm:presLayoutVars>
      </dgm:prSet>
      <dgm:spPr/>
    </dgm:pt>
    <dgm:pt modelId="{A364A535-C56F-404C-96C2-E8A6829719AD}" type="pres">
      <dgm:prSet presAssocID="{E9415A45-F442-47FA-9842-93BD759B052F}" presName="parTransOne" presStyleCnt="0"/>
      <dgm:spPr/>
    </dgm:pt>
    <dgm:pt modelId="{4BDFD1A7-8082-4589-8FC7-1501F9ACA3BC}" type="pres">
      <dgm:prSet presAssocID="{E9415A45-F442-47FA-9842-93BD759B052F}" presName="horzOne" presStyleCnt="0"/>
      <dgm:spPr/>
    </dgm:pt>
    <dgm:pt modelId="{4EE361DA-A5C4-416E-8D2D-06B427F23691}" type="pres">
      <dgm:prSet presAssocID="{7F719E8C-0507-4F01-80F0-1FAEC8D3D7D7}" presName="vertTwo" presStyleCnt="0"/>
      <dgm:spPr/>
    </dgm:pt>
    <dgm:pt modelId="{1A0012B3-0799-4CBE-B02C-B9FD246B7BE5}" type="pres">
      <dgm:prSet presAssocID="{7F719E8C-0507-4F01-80F0-1FAEC8D3D7D7}" presName="txTwo" presStyleLbl="node2" presStyleIdx="0" presStyleCnt="1" custScaleX="381041" custLinFactX="200000" custLinFactY="-10208" custLinFactNeighborX="284271" custLinFactNeighborY="-100000">
        <dgm:presLayoutVars>
          <dgm:chPref val="3"/>
        </dgm:presLayoutVars>
      </dgm:prSet>
      <dgm:spPr/>
    </dgm:pt>
    <dgm:pt modelId="{107C9AB9-B4F0-4766-99BB-C56BC88B567A}" type="pres">
      <dgm:prSet presAssocID="{7F719E8C-0507-4F01-80F0-1FAEC8D3D7D7}" presName="horzTwo" presStyleCnt="0"/>
      <dgm:spPr/>
    </dgm:pt>
    <dgm:pt modelId="{D85CD05D-0EAF-4A55-9F79-EF7A7433DE67}" type="pres">
      <dgm:prSet presAssocID="{1C781937-A8FC-45FA-94D2-6317C9D7816D}" presName="sibSpaceOne" presStyleCnt="0"/>
      <dgm:spPr/>
    </dgm:pt>
    <dgm:pt modelId="{7D91F169-5D7F-4C6E-B5CD-5431FB0CAC99}" type="pres">
      <dgm:prSet presAssocID="{351E31F6-ECAF-4E5B-9CFB-80937FCB979E}" presName="vertOne" presStyleCnt="0"/>
      <dgm:spPr/>
    </dgm:pt>
    <dgm:pt modelId="{2E861DCF-3BB7-410C-8DD6-385F503FA207}" type="pres">
      <dgm:prSet presAssocID="{351E31F6-ECAF-4E5B-9CFB-80937FCB979E}" presName="txOne" presStyleLbl="node0" presStyleIdx="1" presStyleCnt="5" custScaleX="360969" custLinFactX="-184835" custLinFactNeighborX="-200000" custLinFactNeighborY="-59">
        <dgm:presLayoutVars>
          <dgm:chPref val="3"/>
        </dgm:presLayoutVars>
      </dgm:prSet>
      <dgm:spPr/>
    </dgm:pt>
    <dgm:pt modelId="{1AC898A3-D3EA-4A4A-AE2E-DCF3AE526739}" type="pres">
      <dgm:prSet presAssocID="{351E31F6-ECAF-4E5B-9CFB-80937FCB979E}" presName="horzOne" presStyleCnt="0"/>
      <dgm:spPr/>
    </dgm:pt>
    <dgm:pt modelId="{4B650FB0-596F-4A46-A5F0-620F509A5EC5}" type="pres">
      <dgm:prSet presAssocID="{FAB94907-9426-4EF0-930E-E49B4E11D028}" presName="sibSpaceOne" presStyleCnt="0"/>
      <dgm:spPr/>
    </dgm:pt>
    <dgm:pt modelId="{7E9C6D90-4FB8-4697-AD98-6FE277B7DB41}" type="pres">
      <dgm:prSet presAssocID="{4E8A2345-9BCC-40A1-82CC-8B4D88E5702E}" presName="vertOne" presStyleCnt="0"/>
      <dgm:spPr/>
    </dgm:pt>
    <dgm:pt modelId="{91495023-75DB-41C6-A843-4DE3A113CF46}" type="pres">
      <dgm:prSet presAssocID="{4E8A2345-9BCC-40A1-82CC-8B4D88E5702E}" presName="txOne" presStyleLbl="node0" presStyleIdx="2" presStyleCnt="5" custScaleX="365676" custLinFactX="400000" custLinFactNeighborX="467120" custLinFactNeighborY="-59">
        <dgm:presLayoutVars>
          <dgm:chPref val="3"/>
        </dgm:presLayoutVars>
      </dgm:prSet>
      <dgm:spPr/>
    </dgm:pt>
    <dgm:pt modelId="{E7B4CB64-112B-4463-9872-822CF5F06B07}" type="pres">
      <dgm:prSet presAssocID="{4E8A2345-9BCC-40A1-82CC-8B4D88E5702E}" presName="horzOne" presStyleCnt="0"/>
      <dgm:spPr/>
    </dgm:pt>
    <dgm:pt modelId="{EEF923F2-D2A9-490C-940B-36FF0FF59E0C}" type="pres">
      <dgm:prSet presAssocID="{B639D9C2-9200-49E4-8C68-94739265E7AB}" presName="sibSpaceOne" presStyleCnt="0"/>
      <dgm:spPr/>
    </dgm:pt>
    <dgm:pt modelId="{C61465E3-FC46-4712-8A57-DEF4F4B4C46C}" type="pres">
      <dgm:prSet presAssocID="{BCD53842-3608-49F6-A544-7224D92ED153}" presName="vertOne" presStyleCnt="0"/>
      <dgm:spPr/>
    </dgm:pt>
    <dgm:pt modelId="{CDF3A857-66AE-4F46-B9DC-260E7AB2823E}" type="pres">
      <dgm:prSet presAssocID="{BCD53842-3608-49F6-A544-7224D92ED153}" presName="txOne" presStyleLbl="node0" presStyleIdx="3" presStyleCnt="5" custScaleX="458940" custScaleY="168165" custLinFactX="-63609" custLinFactNeighborX="-100000" custLinFactNeighborY="29814">
        <dgm:presLayoutVars>
          <dgm:chPref val="3"/>
        </dgm:presLayoutVars>
      </dgm:prSet>
      <dgm:spPr/>
    </dgm:pt>
    <dgm:pt modelId="{92DAD99E-5D49-4A41-9D26-B101CE5C186C}" type="pres">
      <dgm:prSet presAssocID="{BCD53842-3608-49F6-A544-7224D92ED153}" presName="horzOne" presStyleCnt="0"/>
      <dgm:spPr/>
    </dgm:pt>
    <dgm:pt modelId="{B5FED306-CDD8-4925-BDB5-19DCFAD4C8EA}" type="pres">
      <dgm:prSet presAssocID="{B10B42B8-E7A1-41EC-BC56-9EEB5EEA0496}" presName="sibSpaceOne" presStyleCnt="0"/>
      <dgm:spPr/>
    </dgm:pt>
    <dgm:pt modelId="{D7828E44-B9FA-4AC7-92CC-66685893496E}" type="pres">
      <dgm:prSet presAssocID="{31BE50E4-75D9-4930-912A-160A18E5C42F}" presName="vertOne" presStyleCnt="0"/>
      <dgm:spPr/>
    </dgm:pt>
    <dgm:pt modelId="{F6A750CC-C560-4882-B1A9-1A2D8969C213}" type="pres">
      <dgm:prSet presAssocID="{31BE50E4-75D9-4930-912A-160A18E5C42F}" presName="txOne" presStyleLbl="node0" presStyleIdx="4" presStyleCnt="5" custScaleX="381395" custLinFactY="4422" custLinFactNeighborX="13055" custLinFactNeighborY="100000">
        <dgm:presLayoutVars>
          <dgm:chPref val="3"/>
        </dgm:presLayoutVars>
      </dgm:prSet>
      <dgm:spPr/>
    </dgm:pt>
    <dgm:pt modelId="{4C4C2941-E064-42C5-AC80-A51694540567}" type="pres">
      <dgm:prSet presAssocID="{31BE50E4-75D9-4930-912A-160A18E5C42F}" presName="horzOne" presStyleCnt="0"/>
      <dgm:spPr/>
    </dgm:pt>
  </dgm:ptLst>
  <dgm:cxnLst>
    <dgm:cxn modelId="{A7A19202-B55F-4C29-AC9F-9F8D70E21561}" type="presOf" srcId="{7F719E8C-0507-4F01-80F0-1FAEC8D3D7D7}" destId="{1A0012B3-0799-4CBE-B02C-B9FD246B7BE5}" srcOrd="0" destOrd="0" presId="urn:microsoft.com/office/officeart/2005/8/layout/hierarchy4"/>
    <dgm:cxn modelId="{CD40E30B-73A3-4CC9-9FB1-A9156AF264B4}" srcId="{34836A76-B864-4D5E-93E3-6F5F1AE0462C}" destId="{E9415A45-F442-47FA-9842-93BD759B052F}" srcOrd="0" destOrd="0" parTransId="{F61740AE-BA88-497D-BC79-BB3026DEA408}" sibTransId="{1C781937-A8FC-45FA-94D2-6317C9D7816D}"/>
    <dgm:cxn modelId="{F705D70F-7CE1-486F-8A31-C1921736BE7F}" srcId="{34836A76-B864-4D5E-93E3-6F5F1AE0462C}" destId="{BCD53842-3608-49F6-A544-7224D92ED153}" srcOrd="3" destOrd="0" parTransId="{AD7A8AE9-EEA9-4C83-956F-3D073B967F33}" sibTransId="{B10B42B8-E7A1-41EC-BC56-9EEB5EEA0496}"/>
    <dgm:cxn modelId="{ACC88416-E88F-4829-B8E7-D465EDAB508A}" type="presOf" srcId="{BCD53842-3608-49F6-A544-7224D92ED153}" destId="{CDF3A857-66AE-4F46-B9DC-260E7AB2823E}" srcOrd="0" destOrd="0" presId="urn:microsoft.com/office/officeart/2005/8/layout/hierarchy4"/>
    <dgm:cxn modelId="{48DAEB17-1CFD-46C1-BE07-BCDC7BED2124}" type="presOf" srcId="{34836A76-B864-4D5E-93E3-6F5F1AE0462C}" destId="{35BC080F-A86E-4B2E-8B29-8B2DDC4C3C31}" srcOrd="0" destOrd="0" presId="urn:microsoft.com/office/officeart/2005/8/layout/hierarchy4"/>
    <dgm:cxn modelId="{4B207B39-764C-485C-8F31-C971BEF6B948}" srcId="{34836A76-B864-4D5E-93E3-6F5F1AE0462C}" destId="{351E31F6-ECAF-4E5B-9CFB-80937FCB979E}" srcOrd="1" destOrd="0" parTransId="{DE6098CA-66CD-4731-8732-9539381BF596}" sibTransId="{FAB94907-9426-4EF0-930E-E49B4E11D028}"/>
    <dgm:cxn modelId="{EB673151-60D3-4AD2-842E-CA97A9597D33}" type="presOf" srcId="{4E8A2345-9BCC-40A1-82CC-8B4D88E5702E}" destId="{91495023-75DB-41C6-A843-4DE3A113CF46}" srcOrd="0" destOrd="0" presId="urn:microsoft.com/office/officeart/2005/8/layout/hierarchy4"/>
    <dgm:cxn modelId="{406467BB-CF31-463A-93CC-690F05683361}" srcId="{E9415A45-F442-47FA-9842-93BD759B052F}" destId="{7F719E8C-0507-4F01-80F0-1FAEC8D3D7D7}" srcOrd="0" destOrd="0" parTransId="{D805DDC4-138C-4B23-B926-667203820B3B}" sibTransId="{CAAAB351-3AB0-40A7-83F9-896A2FA4F927}"/>
    <dgm:cxn modelId="{632875BE-51DB-4F44-90CB-95DA74C63EF9}" type="presOf" srcId="{E9415A45-F442-47FA-9842-93BD759B052F}" destId="{1C774EC1-F783-47CA-BA76-D4D9BDA5D70B}" srcOrd="0" destOrd="0" presId="urn:microsoft.com/office/officeart/2005/8/layout/hierarchy4"/>
    <dgm:cxn modelId="{61CC4CD2-567E-41CC-B6D1-01121A35DC12}" type="presOf" srcId="{351E31F6-ECAF-4E5B-9CFB-80937FCB979E}" destId="{2E861DCF-3BB7-410C-8DD6-385F503FA207}" srcOrd="0" destOrd="0" presId="urn:microsoft.com/office/officeart/2005/8/layout/hierarchy4"/>
    <dgm:cxn modelId="{5462CDEF-BA8F-4013-8709-EB07126FFD30}" srcId="{34836A76-B864-4D5E-93E3-6F5F1AE0462C}" destId="{4E8A2345-9BCC-40A1-82CC-8B4D88E5702E}" srcOrd="2" destOrd="0" parTransId="{0B5295CD-E8C4-4038-895B-5AD015088F4D}" sibTransId="{B639D9C2-9200-49E4-8C68-94739265E7AB}"/>
    <dgm:cxn modelId="{67BD74F4-4381-48BE-915E-AC291493B65F}" type="presOf" srcId="{31BE50E4-75D9-4930-912A-160A18E5C42F}" destId="{F6A750CC-C560-4882-B1A9-1A2D8969C213}" srcOrd="0" destOrd="0" presId="urn:microsoft.com/office/officeart/2005/8/layout/hierarchy4"/>
    <dgm:cxn modelId="{7ABAFFFD-B42E-44F9-BB1B-4BFF7697E3C6}" srcId="{34836A76-B864-4D5E-93E3-6F5F1AE0462C}" destId="{31BE50E4-75D9-4930-912A-160A18E5C42F}" srcOrd="4" destOrd="0" parTransId="{067E3D33-54B4-4A93-A266-1440084314D2}" sibTransId="{9A80F0DA-D7C3-4A9A-8DC4-738B3FDF33FD}"/>
    <dgm:cxn modelId="{7E9F13AC-EAC5-42BA-8385-99945AFDFA5A}" type="presParOf" srcId="{35BC080F-A86E-4B2E-8B29-8B2DDC4C3C31}" destId="{9FFC3988-AE28-4294-8D69-28452ED97F07}" srcOrd="0" destOrd="0" presId="urn:microsoft.com/office/officeart/2005/8/layout/hierarchy4"/>
    <dgm:cxn modelId="{FC0DA66D-8D6D-4C40-92A9-8D6E75D358D0}" type="presParOf" srcId="{9FFC3988-AE28-4294-8D69-28452ED97F07}" destId="{1C774EC1-F783-47CA-BA76-D4D9BDA5D70B}" srcOrd="0" destOrd="0" presId="urn:microsoft.com/office/officeart/2005/8/layout/hierarchy4"/>
    <dgm:cxn modelId="{ADE71229-A836-421B-97BA-CAD9EEA5ED66}" type="presParOf" srcId="{9FFC3988-AE28-4294-8D69-28452ED97F07}" destId="{A364A535-C56F-404C-96C2-E8A6829719AD}" srcOrd="1" destOrd="0" presId="urn:microsoft.com/office/officeart/2005/8/layout/hierarchy4"/>
    <dgm:cxn modelId="{2D627E95-28DE-4834-8FA6-089AF46E0BDE}" type="presParOf" srcId="{9FFC3988-AE28-4294-8D69-28452ED97F07}" destId="{4BDFD1A7-8082-4589-8FC7-1501F9ACA3BC}" srcOrd="2" destOrd="0" presId="urn:microsoft.com/office/officeart/2005/8/layout/hierarchy4"/>
    <dgm:cxn modelId="{84D919B8-4364-4660-9676-3AF86C508FF4}" type="presParOf" srcId="{4BDFD1A7-8082-4589-8FC7-1501F9ACA3BC}" destId="{4EE361DA-A5C4-416E-8D2D-06B427F23691}" srcOrd="0" destOrd="0" presId="urn:microsoft.com/office/officeart/2005/8/layout/hierarchy4"/>
    <dgm:cxn modelId="{EDA72F03-91DF-40F5-897E-8440D8503486}" type="presParOf" srcId="{4EE361DA-A5C4-416E-8D2D-06B427F23691}" destId="{1A0012B3-0799-4CBE-B02C-B9FD246B7BE5}" srcOrd="0" destOrd="0" presId="urn:microsoft.com/office/officeart/2005/8/layout/hierarchy4"/>
    <dgm:cxn modelId="{4C7A7C1C-BD7C-47C1-ACD4-CEC58A386083}" type="presParOf" srcId="{4EE361DA-A5C4-416E-8D2D-06B427F23691}" destId="{107C9AB9-B4F0-4766-99BB-C56BC88B567A}" srcOrd="1" destOrd="0" presId="urn:microsoft.com/office/officeart/2005/8/layout/hierarchy4"/>
    <dgm:cxn modelId="{4763C812-6593-483D-87F6-1145FB85988A}" type="presParOf" srcId="{35BC080F-A86E-4B2E-8B29-8B2DDC4C3C31}" destId="{D85CD05D-0EAF-4A55-9F79-EF7A7433DE67}" srcOrd="1" destOrd="0" presId="urn:microsoft.com/office/officeart/2005/8/layout/hierarchy4"/>
    <dgm:cxn modelId="{4E606459-B871-471D-B513-0E9289D533A9}" type="presParOf" srcId="{35BC080F-A86E-4B2E-8B29-8B2DDC4C3C31}" destId="{7D91F169-5D7F-4C6E-B5CD-5431FB0CAC99}" srcOrd="2" destOrd="0" presId="urn:microsoft.com/office/officeart/2005/8/layout/hierarchy4"/>
    <dgm:cxn modelId="{8BE06487-E40B-49FA-BF20-327699361D81}" type="presParOf" srcId="{7D91F169-5D7F-4C6E-B5CD-5431FB0CAC99}" destId="{2E861DCF-3BB7-410C-8DD6-385F503FA207}" srcOrd="0" destOrd="0" presId="urn:microsoft.com/office/officeart/2005/8/layout/hierarchy4"/>
    <dgm:cxn modelId="{852AFE86-8711-4E70-AAA5-482FEF5C12AA}" type="presParOf" srcId="{7D91F169-5D7F-4C6E-B5CD-5431FB0CAC99}" destId="{1AC898A3-D3EA-4A4A-AE2E-DCF3AE526739}" srcOrd="1" destOrd="0" presId="urn:microsoft.com/office/officeart/2005/8/layout/hierarchy4"/>
    <dgm:cxn modelId="{2D8123AA-9B02-4688-BAA8-46A692C82B1E}" type="presParOf" srcId="{35BC080F-A86E-4B2E-8B29-8B2DDC4C3C31}" destId="{4B650FB0-596F-4A46-A5F0-620F509A5EC5}" srcOrd="3" destOrd="0" presId="urn:microsoft.com/office/officeart/2005/8/layout/hierarchy4"/>
    <dgm:cxn modelId="{8ED4D130-AAF2-4408-BBDC-7476070BB742}" type="presParOf" srcId="{35BC080F-A86E-4B2E-8B29-8B2DDC4C3C31}" destId="{7E9C6D90-4FB8-4697-AD98-6FE277B7DB41}" srcOrd="4" destOrd="0" presId="urn:microsoft.com/office/officeart/2005/8/layout/hierarchy4"/>
    <dgm:cxn modelId="{7D6B4518-3497-43EE-BE4A-E69B43F390F0}" type="presParOf" srcId="{7E9C6D90-4FB8-4697-AD98-6FE277B7DB41}" destId="{91495023-75DB-41C6-A843-4DE3A113CF46}" srcOrd="0" destOrd="0" presId="urn:microsoft.com/office/officeart/2005/8/layout/hierarchy4"/>
    <dgm:cxn modelId="{618C18E7-D9A5-42C0-B94D-4BBDACA0766E}" type="presParOf" srcId="{7E9C6D90-4FB8-4697-AD98-6FE277B7DB41}" destId="{E7B4CB64-112B-4463-9872-822CF5F06B07}" srcOrd="1" destOrd="0" presId="urn:microsoft.com/office/officeart/2005/8/layout/hierarchy4"/>
    <dgm:cxn modelId="{C2F87F79-49AC-4CE8-BF94-DFDD1E523055}" type="presParOf" srcId="{35BC080F-A86E-4B2E-8B29-8B2DDC4C3C31}" destId="{EEF923F2-D2A9-490C-940B-36FF0FF59E0C}" srcOrd="5" destOrd="0" presId="urn:microsoft.com/office/officeart/2005/8/layout/hierarchy4"/>
    <dgm:cxn modelId="{2191BD9C-E867-46B2-A72B-98523AFC0B83}" type="presParOf" srcId="{35BC080F-A86E-4B2E-8B29-8B2DDC4C3C31}" destId="{C61465E3-FC46-4712-8A57-DEF4F4B4C46C}" srcOrd="6" destOrd="0" presId="urn:microsoft.com/office/officeart/2005/8/layout/hierarchy4"/>
    <dgm:cxn modelId="{271DB671-1E07-410C-8394-5482BF2998FC}" type="presParOf" srcId="{C61465E3-FC46-4712-8A57-DEF4F4B4C46C}" destId="{CDF3A857-66AE-4F46-B9DC-260E7AB2823E}" srcOrd="0" destOrd="0" presId="urn:microsoft.com/office/officeart/2005/8/layout/hierarchy4"/>
    <dgm:cxn modelId="{E8A01A5F-2816-41B8-B44A-948EF565B54C}" type="presParOf" srcId="{C61465E3-FC46-4712-8A57-DEF4F4B4C46C}" destId="{92DAD99E-5D49-4A41-9D26-B101CE5C186C}" srcOrd="1" destOrd="0" presId="urn:microsoft.com/office/officeart/2005/8/layout/hierarchy4"/>
    <dgm:cxn modelId="{CEC8D696-FCF3-48F8-BBD9-1EEF43D3B9E0}" type="presParOf" srcId="{35BC080F-A86E-4B2E-8B29-8B2DDC4C3C31}" destId="{B5FED306-CDD8-4925-BDB5-19DCFAD4C8EA}" srcOrd="7" destOrd="0" presId="urn:microsoft.com/office/officeart/2005/8/layout/hierarchy4"/>
    <dgm:cxn modelId="{47E1D667-BBC0-4D62-B866-B1C793E81C27}" type="presParOf" srcId="{35BC080F-A86E-4B2E-8B29-8B2DDC4C3C31}" destId="{D7828E44-B9FA-4AC7-92CC-66685893496E}" srcOrd="8" destOrd="0" presId="urn:microsoft.com/office/officeart/2005/8/layout/hierarchy4"/>
    <dgm:cxn modelId="{40ECD110-767A-490A-8DA4-81ABBF38B8B7}" type="presParOf" srcId="{D7828E44-B9FA-4AC7-92CC-66685893496E}" destId="{F6A750CC-C560-4882-B1A9-1A2D8969C213}" srcOrd="0" destOrd="0" presId="urn:microsoft.com/office/officeart/2005/8/layout/hierarchy4"/>
    <dgm:cxn modelId="{892B2EB9-0FEE-43FF-8BAD-FE3611D20F3B}" type="presParOf" srcId="{D7828E44-B9FA-4AC7-92CC-66685893496E}" destId="{4C4C2941-E064-42C5-AC80-A5169454056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19C4FD-DB20-447C-B063-8BFAB40803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19EFB1-70B3-427A-8D34-7A2735FCC7A5}">
      <dgm:prSet custT="1"/>
      <dgm:spPr/>
      <dgm:t>
        <a:bodyPr/>
        <a:lstStyle/>
        <a:p>
          <a:pPr algn="ctr"/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Iz „Prikaza slučaja” unesi u tablicu tražene pojmove: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DC6E9-D895-4D93-9463-CFFFE790F650}" type="parTrans" cxnId="{6DB21DA2-2C19-41DD-806F-8A4EA2C0D742}">
      <dgm:prSet/>
      <dgm:spPr/>
      <dgm:t>
        <a:bodyPr/>
        <a:lstStyle/>
        <a:p>
          <a:endParaRPr lang="en-US" sz="2000"/>
        </a:p>
      </dgm:t>
    </dgm:pt>
    <dgm:pt modelId="{25536388-C507-4F30-929B-1DEC312D8DD3}" type="sibTrans" cxnId="{6DB21DA2-2C19-41DD-806F-8A4EA2C0D742}">
      <dgm:prSet/>
      <dgm:spPr/>
      <dgm:t>
        <a:bodyPr/>
        <a:lstStyle/>
        <a:p>
          <a:endParaRPr lang="en-US" sz="2000"/>
        </a:p>
      </dgm:t>
    </dgm:pt>
    <dgm:pt modelId="{ADC13D84-137E-4DA5-B9B2-1CE94D4EB71C}">
      <dgm:prSet custT="1"/>
      <dgm:spPr/>
      <dgm:t>
        <a:bodyPr/>
        <a:lstStyle/>
        <a:p>
          <a:r>
            <a:rPr lang="hr-HR" sz="2400">
              <a:latin typeface="Times New Roman" panose="02020603050405020304" pitchFamily="18" charset="0"/>
              <a:cs typeface="Times New Roman" panose="02020603050405020304" pitchFamily="18" charset="0"/>
            </a:rPr>
            <a:t>A - </a:t>
          </a:r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znakovi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979C13-F641-4552-9C57-3451B59AD21B}" type="parTrans" cxnId="{5322AE95-02E6-4D63-B6FF-657974A6144C}">
      <dgm:prSet/>
      <dgm:spPr/>
      <dgm:t>
        <a:bodyPr/>
        <a:lstStyle/>
        <a:p>
          <a:endParaRPr lang="en-US" sz="2000"/>
        </a:p>
      </dgm:t>
    </dgm:pt>
    <dgm:pt modelId="{8CDC3941-D61A-417D-94BF-9BB2BD965FD7}" type="sibTrans" cxnId="{5322AE95-02E6-4D63-B6FF-657974A6144C}">
      <dgm:prSet/>
      <dgm:spPr/>
      <dgm:t>
        <a:bodyPr/>
        <a:lstStyle/>
        <a:p>
          <a:endParaRPr lang="en-US" sz="2000"/>
        </a:p>
      </dgm:t>
    </dgm:pt>
    <dgm:pt modelId="{A8C4BDE2-260E-4D20-87A7-95DEFFFC32F5}">
      <dgm:prSet custT="1"/>
      <dgm:spPr/>
      <dgm:t>
        <a:bodyPr/>
        <a:lstStyle/>
        <a:p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B - simptomi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164F6A-7F6A-4C56-A0F5-E678553810C9}" type="parTrans" cxnId="{53946C1F-EF6F-4360-9F41-AC8A4AD40CB8}">
      <dgm:prSet/>
      <dgm:spPr/>
      <dgm:t>
        <a:bodyPr/>
        <a:lstStyle/>
        <a:p>
          <a:endParaRPr lang="en-US" sz="2000"/>
        </a:p>
      </dgm:t>
    </dgm:pt>
    <dgm:pt modelId="{F1281D84-4917-478F-A841-26674A941CAA}" type="sibTrans" cxnId="{53946C1F-EF6F-4360-9F41-AC8A4AD40CB8}">
      <dgm:prSet/>
      <dgm:spPr/>
      <dgm:t>
        <a:bodyPr/>
        <a:lstStyle/>
        <a:p>
          <a:endParaRPr lang="en-US" sz="2000"/>
        </a:p>
      </dgm:t>
    </dgm:pt>
    <dgm:pt modelId="{A8091F8B-3AEC-4D70-890F-13851E616AF8}">
      <dgm:prSet custT="1"/>
      <dgm:spPr/>
      <dgm:t>
        <a:bodyPr/>
        <a:lstStyle/>
        <a:p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 - oznake i nazive za vitalne funkcije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D9850D-D4F9-4A42-9F39-082659ACA33C}" type="parTrans" cxnId="{95EF01A4-5BAE-46DF-9217-552CE308AEFD}">
      <dgm:prSet/>
      <dgm:spPr/>
      <dgm:t>
        <a:bodyPr/>
        <a:lstStyle/>
        <a:p>
          <a:endParaRPr lang="en-US" sz="2000"/>
        </a:p>
      </dgm:t>
    </dgm:pt>
    <dgm:pt modelId="{003272AE-D3CD-4DB7-BBD1-A938604408B5}" type="sibTrans" cxnId="{95EF01A4-5BAE-46DF-9217-552CE308AEFD}">
      <dgm:prSet/>
      <dgm:spPr/>
      <dgm:t>
        <a:bodyPr/>
        <a:lstStyle/>
        <a:p>
          <a:endParaRPr lang="en-US" sz="2000"/>
        </a:p>
      </dgm:t>
    </dgm:pt>
    <dgm:pt modelId="{6C499B43-58D3-45DB-AE8F-691D5F2C33C8}">
      <dgm:prSet custT="1"/>
      <dgm:spPr/>
      <dgm:t>
        <a:bodyPr/>
        <a:lstStyle/>
        <a:p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D - zadaće medicinske sestre/tehničara opće njege  u </a:t>
          </a:r>
        </a:p>
        <a:p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      zbrinjavanju tromboflebitisa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B0E6D-673B-4D7D-9581-4F67FB20A81B}" type="parTrans" cxnId="{7A745BF6-0703-47D0-A699-CCD35AFB1BD7}">
      <dgm:prSet/>
      <dgm:spPr/>
      <dgm:t>
        <a:bodyPr/>
        <a:lstStyle/>
        <a:p>
          <a:endParaRPr lang="en-US" sz="2000"/>
        </a:p>
      </dgm:t>
    </dgm:pt>
    <dgm:pt modelId="{8AD70517-5194-4955-9FD6-93FBAECBEC4A}" type="sibTrans" cxnId="{7A745BF6-0703-47D0-A699-CCD35AFB1BD7}">
      <dgm:prSet/>
      <dgm:spPr/>
      <dgm:t>
        <a:bodyPr/>
        <a:lstStyle/>
        <a:p>
          <a:endParaRPr lang="en-US" sz="2000"/>
        </a:p>
      </dgm:t>
    </dgm:pt>
    <dgm:pt modelId="{7A081B4B-0AD0-4950-BB8E-C0A81CD0886A}">
      <dgm:prSet custT="1"/>
      <dgm:spPr/>
      <dgm:t>
        <a:bodyPr/>
        <a:lstStyle/>
        <a:p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E - što je zabranjeno u zdravstvenoj njezi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8E25A9-473C-4F42-8C4E-AA416E215C58}" type="parTrans" cxnId="{0F013BD5-E808-4FCF-B75C-727D2A3D7EFC}">
      <dgm:prSet/>
      <dgm:spPr/>
      <dgm:t>
        <a:bodyPr/>
        <a:lstStyle/>
        <a:p>
          <a:endParaRPr lang="en-US" sz="2000"/>
        </a:p>
      </dgm:t>
    </dgm:pt>
    <dgm:pt modelId="{D14F52E5-AE30-4614-A82A-02DB87D9F828}" type="sibTrans" cxnId="{0F013BD5-E808-4FCF-B75C-727D2A3D7EFC}">
      <dgm:prSet/>
      <dgm:spPr/>
      <dgm:t>
        <a:bodyPr/>
        <a:lstStyle/>
        <a:p>
          <a:endParaRPr lang="en-US" sz="2000"/>
        </a:p>
      </dgm:t>
    </dgm:pt>
    <dgm:pt modelId="{0E94310D-2AFD-4B2E-8CD7-CD8DCAFD637D}" type="pres">
      <dgm:prSet presAssocID="{0E19C4FD-DB20-447C-B063-8BFAB4080380}" presName="linear" presStyleCnt="0">
        <dgm:presLayoutVars>
          <dgm:animLvl val="lvl"/>
          <dgm:resizeHandles val="exact"/>
        </dgm:presLayoutVars>
      </dgm:prSet>
      <dgm:spPr/>
    </dgm:pt>
    <dgm:pt modelId="{5F93F5DB-1479-41DD-85AE-2DF9A5EBE730}" type="pres">
      <dgm:prSet presAssocID="{5F19EFB1-70B3-427A-8D34-7A2735FCC7A5}" presName="parentText" presStyleLbl="node1" presStyleIdx="0" presStyleCnt="6" custLinFactY="10291" custLinFactNeighborY="100000">
        <dgm:presLayoutVars>
          <dgm:chMax val="0"/>
          <dgm:bulletEnabled val="1"/>
        </dgm:presLayoutVars>
      </dgm:prSet>
      <dgm:spPr/>
    </dgm:pt>
    <dgm:pt modelId="{5D2B2DBF-5AE0-45D2-8D7E-8FB0C8DD383A}" type="pres">
      <dgm:prSet presAssocID="{25536388-C507-4F30-929B-1DEC312D8DD3}" presName="spacer" presStyleCnt="0"/>
      <dgm:spPr/>
    </dgm:pt>
    <dgm:pt modelId="{0EB6F8D9-346C-4F13-B302-0413D53AD408}" type="pres">
      <dgm:prSet presAssocID="{ADC13D84-137E-4DA5-B9B2-1CE94D4EB71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2853CB8-2EF7-42D9-8919-039525AA0A26}" type="pres">
      <dgm:prSet presAssocID="{8CDC3941-D61A-417D-94BF-9BB2BD965FD7}" presName="spacer" presStyleCnt="0"/>
      <dgm:spPr/>
    </dgm:pt>
    <dgm:pt modelId="{2C57D413-0465-49FC-9C3C-0E8C40C85CAD}" type="pres">
      <dgm:prSet presAssocID="{A8C4BDE2-260E-4D20-87A7-95DEFFFC32F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93837AE-1F60-405E-B5AB-30B9FBAC363A}" type="pres">
      <dgm:prSet presAssocID="{F1281D84-4917-478F-A841-26674A941CAA}" presName="spacer" presStyleCnt="0"/>
      <dgm:spPr/>
    </dgm:pt>
    <dgm:pt modelId="{0EA087A7-CFA2-449B-BE2A-1160C638B960}" type="pres">
      <dgm:prSet presAssocID="{A8091F8B-3AEC-4D70-890F-13851E616AF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2158BFB-EAF8-47F3-A4CB-3E32D5A8BA33}" type="pres">
      <dgm:prSet presAssocID="{003272AE-D3CD-4DB7-BBD1-A938604408B5}" presName="spacer" presStyleCnt="0"/>
      <dgm:spPr/>
    </dgm:pt>
    <dgm:pt modelId="{E9D7B63C-D89B-4446-8621-B4F9C693E22E}" type="pres">
      <dgm:prSet presAssocID="{6C499B43-58D3-45DB-AE8F-691D5F2C33C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99CA18D-6CEF-47EC-BC30-EBA6DB3DA379}" type="pres">
      <dgm:prSet presAssocID="{8AD70517-5194-4955-9FD6-93FBAECBEC4A}" presName="spacer" presStyleCnt="0"/>
      <dgm:spPr/>
    </dgm:pt>
    <dgm:pt modelId="{C1FC68CF-8D39-4855-9E0D-9155B10D1857}" type="pres">
      <dgm:prSet presAssocID="{7A081B4B-0AD0-4950-BB8E-C0A81CD0886A}" presName="parentText" presStyleLbl="node1" presStyleIdx="5" presStyleCnt="6" custLinFactY="21979" custLinFactNeighborY="100000">
        <dgm:presLayoutVars>
          <dgm:chMax val="0"/>
          <dgm:bulletEnabled val="1"/>
        </dgm:presLayoutVars>
      </dgm:prSet>
      <dgm:spPr/>
    </dgm:pt>
  </dgm:ptLst>
  <dgm:cxnLst>
    <dgm:cxn modelId="{53946C1F-EF6F-4360-9F41-AC8A4AD40CB8}" srcId="{0E19C4FD-DB20-447C-B063-8BFAB4080380}" destId="{A8C4BDE2-260E-4D20-87A7-95DEFFFC32F5}" srcOrd="2" destOrd="0" parTransId="{A5164F6A-7F6A-4C56-A0F5-E678553810C9}" sibTransId="{F1281D84-4917-478F-A841-26674A941CAA}"/>
    <dgm:cxn modelId="{2B5D2891-7B2F-4483-B402-6425E3E4E20F}" type="presOf" srcId="{0E19C4FD-DB20-447C-B063-8BFAB4080380}" destId="{0E94310D-2AFD-4B2E-8CD7-CD8DCAFD637D}" srcOrd="0" destOrd="0" presId="urn:microsoft.com/office/officeart/2005/8/layout/vList2"/>
    <dgm:cxn modelId="{5322AE95-02E6-4D63-B6FF-657974A6144C}" srcId="{0E19C4FD-DB20-447C-B063-8BFAB4080380}" destId="{ADC13D84-137E-4DA5-B9B2-1CE94D4EB71C}" srcOrd="1" destOrd="0" parTransId="{5A979C13-F641-4552-9C57-3451B59AD21B}" sibTransId="{8CDC3941-D61A-417D-94BF-9BB2BD965FD7}"/>
    <dgm:cxn modelId="{F266269E-A3F1-4BEC-9C20-13A7E779719D}" type="presOf" srcId="{5F19EFB1-70B3-427A-8D34-7A2735FCC7A5}" destId="{5F93F5DB-1479-41DD-85AE-2DF9A5EBE730}" srcOrd="0" destOrd="0" presId="urn:microsoft.com/office/officeart/2005/8/layout/vList2"/>
    <dgm:cxn modelId="{6DB21DA2-2C19-41DD-806F-8A4EA2C0D742}" srcId="{0E19C4FD-DB20-447C-B063-8BFAB4080380}" destId="{5F19EFB1-70B3-427A-8D34-7A2735FCC7A5}" srcOrd="0" destOrd="0" parTransId="{045DC6E9-D895-4D93-9463-CFFFE790F650}" sibTransId="{25536388-C507-4F30-929B-1DEC312D8DD3}"/>
    <dgm:cxn modelId="{95EF01A4-5BAE-46DF-9217-552CE308AEFD}" srcId="{0E19C4FD-DB20-447C-B063-8BFAB4080380}" destId="{A8091F8B-3AEC-4D70-890F-13851E616AF8}" srcOrd="3" destOrd="0" parTransId="{62D9850D-D4F9-4A42-9F39-082659ACA33C}" sibTransId="{003272AE-D3CD-4DB7-BBD1-A938604408B5}"/>
    <dgm:cxn modelId="{6F66CECF-6401-42E3-B1FE-547D7871A321}" type="presOf" srcId="{ADC13D84-137E-4DA5-B9B2-1CE94D4EB71C}" destId="{0EB6F8D9-346C-4F13-B302-0413D53AD408}" srcOrd="0" destOrd="0" presId="urn:microsoft.com/office/officeart/2005/8/layout/vList2"/>
    <dgm:cxn modelId="{0F013BD5-E808-4FCF-B75C-727D2A3D7EFC}" srcId="{0E19C4FD-DB20-447C-B063-8BFAB4080380}" destId="{7A081B4B-0AD0-4950-BB8E-C0A81CD0886A}" srcOrd="5" destOrd="0" parTransId="{DC8E25A9-473C-4F42-8C4E-AA416E215C58}" sibTransId="{D14F52E5-AE30-4614-A82A-02DB87D9F828}"/>
    <dgm:cxn modelId="{B033EFEF-4B4B-40C1-B29B-85F81FD48A9C}" type="presOf" srcId="{6C499B43-58D3-45DB-AE8F-691D5F2C33C8}" destId="{E9D7B63C-D89B-4446-8621-B4F9C693E22E}" srcOrd="0" destOrd="0" presId="urn:microsoft.com/office/officeart/2005/8/layout/vList2"/>
    <dgm:cxn modelId="{738C92F0-16AE-4D4A-B629-74614EED6F61}" type="presOf" srcId="{7A081B4B-0AD0-4950-BB8E-C0A81CD0886A}" destId="{C1FC68CF-8D39-4855-9E0D-9155B10D1857}" srcOrd="0" destOrd="0" presId="urn:microsoft.com/office/officeart/2005/8/layout/vList2"/>
    <dgm:cxn modelId="{7A745BF6-0703-47D0-A699-CCD35AFB1BD7}" srcId="{0E19C4FD-DB20-447C-B063-8BFAB4080380}" destId="{6C499B43-58D3-45DB-AE8F-691D5F2C33C8}" srcOrd="4" destOrd="0" parTransId="{2D1B0E6D-673B-4D7D-9581-4F67FB20A81B}" sibTransId="{8AD70517-5194-4955-9FD6-93FBAECBEC4A}"/>
    <dgm:cxn modelId="{A3683FF8-68B8-460C-898A-4A4C8F7AC6F0}" type="presOf" srcId="{A8091F8B-3AEC-4D70-890F-13851E616AF8}" destId="{0EA087A7-CFA2-449B-BE2A-1160C638B960}" srcOrd="0" destOrd="0" presId="urn:microsoft.com/office/officeart/2005/8/layout/vList2"/>
    <dgm:cxn modelId="{5CCBD1FF-CC39-4F24-A390-484A663A9BDD}" type="presOf" srcId="{A8C4BDE2-260E-4D20-87A7-95DEFFFC32F5}" destId="{2C57D413-0465-49FC-9C3C-0E8C40C85CAD}" srcOrd="0" destOrd="0" presId="urn:microsoft.com/office/officeart/2005/8/layout/vList2"/>
    <dgm:cxn modelId="{F0B6CDEF-CFC7-4CCA-B8F5-0CF5040E5EEF}" type="presParOf" srcId="{0E94310D-2AFD-4B2E-8CD7-CD8DCAFD637D}" destId="{5F93F5DB-1479-41DD-85AE-2DF9A5EBE730}" srcOrd="0" destOrd="0" presId="urn:microsoft.com/office/officeart/2005/8/layout/vList2"/>
    <dgm:cxn modelId="{661F38F1-077B-4ADE-AF7F-8415B462D3BC}" type="presParOf" srcId="{0E94310D-2AFD-4B2E-8CD7-CD8DCAFD637D}" destId="{5D2B2DBF-5AE0-45D2-8D7E-8FB0C8DD383A}" srcOrd="1" destOrd="0" presId="urn:microsoft.com/office/officeart/2005/8/layout/vList2"/>
    <dgm:cxn modelId="{BE135FAA-1656-44A7-93DD-173B7250AB8E}" type="presParOf" srcId="{0E94310D-2AFD-4B2E-8CD7-CD8DCAFD637D}" destId="{0EB6F8D9-346C-4F13-B302-0413D53AD408}" srcOrd="2" destOrd="0" presId="urn:microsoft.com/office/officeart/2005/8/layout/vList2"/>
    <dgm:cxn modelId="{EFD7057F-73BA-4BD1-A134-1674F7D54396}" type="presParOf" srcId="{0E94310D-2AFD-4B2E-8CD7-CD8DCAFD637D}" destId="{42853CB8-2EF7-42D9-8919-039525AA0A26}" srcOrd="3" destOrd="0" presId="urn:microsoft.com/office/officeart/2005/8/layout/vList2"/>
    <dgm:cxn modelId="{DA761D34-85A5-46DB-97F5-D5AEEB07652E}" type="presParOf" srcId="{0E94310D-2AFD-4B2E-8CD7-CD8DCAFD637D}" destId="{2C57D413-0465-49FC-9C3C-0E8C40C85CAD}" srcOrd="4" destOrd="0" presId="urn:microsoft.com/office/officeart/2005/8/layout/vList2"/>
    <dgm:cxn modelId="{6FF55C8F-B9AF-41D2-A2C0-ED31F0A3059E}" type="presParOf" srcId="{0E94310D-2AFD-4B2E-8CD7-CD8DCAFD637D}" destId="{E93837AE-1F60-405E-B5AB-30B9FBAC363A}" srcOrd="5" destOrd="0" presId="urn:microsoft.com/office/officeart/2005/8/layout/vList2"/>
    <dgm:cxn modelId="{BB6348E5-F8A8-43A5-A105-0B5DD8DC4A4A}" type="presParOf" srcId="{0E94310D-2AFD-4B2E-8CD7-CD8DCAFD637D}" destId="{0EA087A7-CFA2-449B-BE2A-1160C638B960}" srcOrd="6" destOrd="0" presId="urn:microsoft.com/office/officeart/2005/8/layout/vList2"/>
    <dgm:cxn modelId="{5D272C17-F645-4DFB-B422-4169F8BFDB79}" type="presParOf" srcId="{0E94310D-2AFD-4B2E-8CD7-CD8DCAFD637D}" destId="{C2158BFB-EAF8-47F3-A4CB-3E32D5A8BA33}" srcOrd="7" destOrd="0" presId="urn:microsoft.com/office/officeart/2005/8/layout/vList2"/>
    <dgm:cxn modelId="{DB450D2F-F407-4318-9DF5-7EE81520945A}" type="presParOf" srcId="{0E94310D-2AFD-4B2E-8CD7-CD8DCAFD637D}" destId="{E9D7B63C-D89B-4446-8621-B4F9C693E22E}" srcOrd="8" destOrd="0" presId="urn:microsoft.com/office/officeart/2005/8/layout/vList2"/>
    <dgm:cxn modelId="{1CE7C1D6-D9E7-4645-B103-FA2C9A296D37}" type="presParOf" srcId="{0E94310D-2AFD-4B2E-8CD7-CD8DCAFD637D}" destId="{999CA18D-6CEF-47EC-BC30-EBA6DB3DA379}" srcOrd="9" destOrd="0" presId="urn:microsoft.com/office/officeart/2005/8/layout/vList2"/>
    <dgm:cxn modelId="{FE0C7820-3E4F-42EB-9BEF-CDFDBCB5F874}" type="presParOf" srcId="{0E94310D-2AFD-4B2E-8CD7-CD8DCAFD637D}" destId="{C1FC68CF-8D39-4855-9E0D-9155B10D185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74EC1-F783-47CA-BA76-D4D9BDA5D70B}">
      <dsp:nvSpPr>
        <dsp:cNvPr id="0" name=""/>
        <dsp:cNvSpPr/>
      </dsp:nvSpPr>
      <dsp:spPr>
        <a:xfrm>
          <a:off x="0" y="2281902"/>
          <a:ext cx="1413782" cy="206943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Razlikovati znakove </a:t>
          </a:r>
          <a:r>
            <a:rPr lang="hr-HR" sz="14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flebotromboze</a:t>
          </a:r>
          <a:r>
            <a:rPr lang="hr-HR" sz="1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 tromboflebitisa</a:t>
          </a:r>
        </a:p>
      </dsp:txBody>
      <dsp:txXfrm>
        <a:off x="41408" y="2323310"/>
        <a:ext cx="1330966" cy="1986619"/>
      </dsp:txXfrm>
    </dsp:sp>
    <dsp:sp modelId="{1A0012B3-0799-4CBE-B02C-B9FD246B7BE5}">
      <dsp:nvSpPr>
        <dsp:cNvPr id="0" name=""/>
        <dsp:cNvSpPr/>
      </dsp:nvSpPr>
      <dsp:spPr>
        <a:xfrm>
          <a:off x="1895258" y="8"/>
          <a:ext cx="1491205" cy="206943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Objasniti zadaću medicinske sestre u sprečavanju tromboflebitisa i plućne embolije</a:t>
          </a:r>
        </a:p>
      </dsp:txBody>
      <dsp:txXfrm>
        <a:off x="1938934" y="43684"/>
        <a:ext cx="1403853" cy="1982083"/>
      </dsp:txXfrm>
    </dsp:sp>
    <dsp:sp modelId="{2E861DCF-3BB7-410C-8DD6-385F503FA207}">
      <dsp:nvSpPr>
        <dsp:cNvPr id="0" name=""/>
        <dsp:cNvSpPr/>
      </dsp:nvSpPr>
      <dsp:spPr>
        <a:xfrm>
          <a:off x="50960" y="0"/>
          <a:ext cx="1412654" cy="206943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Objasniti pojmove tromboza i tromboflebitis</a:t>
          </a:r>
        </a:p>
      </dsp:txBody>
      <dsp:txXfrm>
        <a:off x="92335" y="41375"/>
        <a:ext cx="1329904" cy="1986685"/>
      </dsp:txXfrm>
    </dsp:sp>
    <dsp:sp modelId="{91495023-75DB-41C6-A843-4DE3A113CF46}">
      <dsp:nvSpPr>
        <dsp:cNvPr id="0" name=""/>
        <dsp:cNvSpPr/>
      </dsp:nvSpPr>
      <dsp:spPr>
        <a:xfrm>
          <a:off x="6428893" y="0"/>
          <a:ext cx="1431074" cy="206943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Izdvojiti znakove plućne embolije</a:t>
          </a:r>
        </a:p>
      </dsp:txBody>
      <dsp:txXfrm>
        <a:off x="6470808" y="41915"/>
        <a:ext cx="1347244" cy="1985605"/>
      </dsp:txXfrm>
    </dsp:sp>
    <dsp:sp modelId="{CDF3A857-66AE-4F46-B9DC-260E7AB2823E}">
      <dsp:nvSpPr>
        <dsp:cNvPr id="0" name=""/>
        <dsp:cNvSpPr/>
      </dsp:nvSpPr>
      <dsp:spPr>
        <a:xfrm>
          <a:off x="3891951" y="618192"/>
          <a:ext cx="1796064" cy="348006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hr-HR" sz="14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Objasniti zadaće </a:t>
          </a:r>
          <a:r>
            <a:rPr lang="hr-HR" sz="1400" i="0" kern="1200">
              <a:latin typeface="Times New Roman" panose="02020603050405020304" pitchFamily="18" charset="0"/>
              <a:cs typeface="Times New Roman" panose="02020603050405020304" pitchFamily="18" charset="0"/>
            </a:rPr>
            <a:t>medicinske sestre kod </a:t>
          </a:r>
          <a:r>
            <a:rPr lang="hr-HR" sz="14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bolesnika s trombozom vena</a:t>
          </a:r>
          <a:endParaRPr lang="hr-HR" sz="1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4556" y="670797"/>
        <a:ext cx="1690854" cy="3374855"/>
      </dsp:txXfrm>
    </dsp:sp>
    <dsp:sp modelId="{F6A750CC-C560-4882-B1A9-1A2D8969C213}">
      <dsp:nvSpPr>
        <dsp:cNvPr id="0" name=""/>
        <dsp:cNvSpPr/>
      </dsp:nvSpPr>
      <dsp:spPr>
        <a:xfrm>
          <a:off x="6394108" y="2162156"/>
          <a:ext cx="1492591" cy="206943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Prosuditi važnost što ranijeg  ustajanja iz kreveta</a:t>
          </a:r>
        </a:p>
      </dsp:txBody>
      <dsp:txXfrm>
        <a:off x="6437824" y="2205872"/>
        <a:ext cx="1405159" cy="1982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3F5DB-1479-41DD-85AE-2DF9A5EBE730}">
      <dsp:nvSpPr>
        <dsp:cNvPr id="0" name=""/>
        <dsp:cNvSpPr/>
      </dsp:nvSpPr>
      <dsp:spPr>
        <a:xfrm>
          <a:off x="0" y="91746"/>
          <a:ext cx="8839200" cy="7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Iz „Prikaza slučaja” unesi u tablicu tražene pojmove: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27" y="127973"/>
        <a:ext cx="8766746" cy="669667"/>
      </dsp:txXfrm>
    </dsp:sp>
    <dsp:sp modelId="{0EB6F8D9-346C-4F13-B302-0413D53AD408}">
      <dsp:nvSpPr>
        <dsp:cNvPr id="0" name=""/>
        <dsp:cNvSpPr/>
      </dsp:nvSpPr>
      <dsp:spPr>
        <a:xfrm>
          <a:off x="0" y="757496"/>
          <a:ext cx="8839200" cy="7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A - </a:t>
          </a: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znakovi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27" y="793723"/>
        <a:ext cx="8766746" cy="669667"/>
      </dsp:txXfrm>
    </dsp:sp>
    <dsp:sp modelId="{2C57D413-0465-49FC-9C3C-0E8C40C85CAD}">
      <dsp:nvSpPr>
        <dsp:cNvPr id="0" name=""/>
        <dsp:cNvSpPr/>
      </dsp:nvSpPr>
      <dsp:spPr>
        <a:xfrm>
          <a:off x="0" y="1513779"/>
          <a:ext cx="8839200" cy="7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 - simptomi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27" y="1550006"/>
        <a:ext cx="8766746" cy="669667"/>
      </dsp:txXfrm>
    </dsp:sp>
    <dsp:sp modelId="{0EA087A7-CFA2-449B-BE2A-1160C638B960}">
      <dsp:nvSpPr>
        <dsp:cNvPr id="0" name=""/>
        <dsp:cNvSpPr/>
      </dsp:nvSpPr>
      <dsp:spPr>
        <a:xfrm>
          <a:off x="0" y="2270061"/>
          <a:ext cx="8839200" cy="7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 - oznake i nazive za vitalne funkcije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27" y="2306288"/>
        <a:ext cx="8766746" cy="669667"/>
      </dsp:txXfrm>
    </dsp:sp>
    <dsp:sp modelId="{E9D7B63C-D89B-4446-8621-B4F9C693E22E}">
      <dsp:nvSpPr>
        <dsp:cNvPr id="0" name=""/>
        <dsp:cNvSpPr/>
      </dsp:nvSpPr>
      <dsp:spPr>
        <a:xfrm>
          <a:off x="0" y="3026344"/>
          <a:ext cx="8839200" cy="7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 - zadaće medicinske sestre/tehničara opće njege  u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zbrinjavanju tromboflebitisa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27" y="3062571"/>
        <a:ext cx="8766746" cy="669667"/>
      </dsp:txXfrm>
    </dsp:sp>
    <dsp:sp modelId="{C1FC68CF-8D39-4855-9E0D-9155B10D1857}">
      <dsp:nvSpPr>
        <dsp:cNvPr id="0" name=""/>
        <dsp:cNvSpPr/>
      </dsp:nvSpPr>
      <dsp:spPr>
        <a:xfrm>
          <a:off x="0" y="3783841"/>
          <a:ext cx="8839200" cy="7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 - što je zabranjeno u zdravstvenoj njezi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27" y="3820068"/>
        <a:ext cx="8766746" cy="669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621554F8-02DB-4207-A15E-5A81A89AAD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1D428E9-D625-4049-AFB6-0D2997007D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3D1A2-A8EC-43A2-9572-76C40E615FD6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0342582-5255-47BF-8D73-883F266D6B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/>
              <a:t>Šibenik, 13.12.2021., Snežana Žaja, bacc.med.techn., savjetnica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A5B4E92-94AF-488C-9DD8-6BA98CB85B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932A6-4B2A-4788-B80F-8E819950DE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03996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86921-7C31-4899-A6BB-84DB38D0FBA4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/>
              <a:t>Šibenik, 13.12.2021., Snežana Žaja, bacc.med.techn., savjetnica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F8A8D-D6AB-4FC9-A43E-298F510E1D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427544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FEDB1F4-F8E5-4392-B282-7F64D5FDD8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r-HR"/>
              <a:t>Šibenik, 13.12.2021., Snežana Žaja, bacc.med.techn., savjetnica</a:t>
            </a:r>
          </a:p>
        </p:txBody>
      </p:sp>
    </p:spTree>
    <p:extLst>
      <p:ext uri="{BB962C8B-B14F-4D97-AF65-F5344CB8AC3E}">
        <p14:creationId xmlns:p14="http://schemas.microsoft.com/office/powerpoint/2010/main" val="19754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44E2-8C06-40E6-8A2F-2267D893868D}" type="datetime1">
              <a:rPr lang="hr-HR" smtClean="0"/>
              <a:t>8.12.2021.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Šibenik                                                                                                                                        Snežana Žaja, bacc.med.tech, savjetnica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331B-01C7-4681-826D-0A122D2AA4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402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66E-7408-4F0E-9868-D32C724AA186}" type="datetime1">
              <a:rPr lang="hr-HR" smtClean="0"/>
              <a:t>8.12.2021.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Šibenik                                                                                                                                        Snežana Žaja, bacc.med.tech, savjetnica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331B-01C7-4681-826D-0A122D2AA4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738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A696-3708-4D2D-9037-92724EC18B1C}" type="datetime1">
              <a:rPr lang="hr-HR" smtClean="0"/>
              <a:t>8.12.2021.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Šibenik                                                                                                                                        Snežana Žaja, bacc.med.tech, savjetnica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331B-01C7-4681-826D-0A122D2AA4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239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1C34-856F-4C1B-962A-D81F16A99956}" type="datetime1">
              <a:rPr lang="hr-HR" smtClean="0"/>
              <a:t>8.12.2021.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Šibenik                                                                                                                                        Snežana Žaja, bacc.med.tech, savjetnica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331B-01C7-4681-826D-0A122D2AA4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198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1091-8520-451D-9355-DCEEE3559D93}" type="datetime1">
              <a:rPr lang="hr-HR" smtClean="0"/>
              <a:t>8.12.2021.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Šibenik                                                                                                                                        Snežana Žaja, bacc.med.tech, savjetnica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331B-01C7-4681-826D-0A122D2AA4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644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0CBF-7726-48EE-B0E3-9A893D87619C}" type="datetime1">
              <a:rPr lang="hr-HR" smtClean="0"/>
              <a:t>8.12.2021.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Šibenik                                                                                                                                        Snežana Žaja, bacc.med.tech, savjetnica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331B-01C7-4681-826D-0A122D2AA4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873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4AE-1645-4717-B60C-1AFD260A2F5E}" type="datetime1">
              <a:rPr lang="hr-HR" smtClean="0"/>
              <a:t>8.12.2021.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Šibenik                                                                                                                                        Snežana Žaja, bacc.med.tech, savjetnica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331B-01C7-4681-826D-0A122D2AA4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352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B6E4-1E38-4707-9972-435007451B9D}" type="datetime1">
              <a:rPr lang="hr-HR" smtClean="0"/>
              <a:t>8.12.2021.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Šibenik                                                                                                                                        Snežana Žaja, bacc.med.tech, savjetnica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331B-01C7-4681-826D-0A122D2AA4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35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A1B6-5487-4082-8678-1EF765A32B58}" type="datetime1">
              <a:rPr lang="hr-HR" smtClean="0"/>
              <a:t>8.12.2021.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Šibenik                                                                                                                                        Snežana Žaja, bacc.med.tech, savjetnica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331B-01C7-4681-826D-0A122D2AA4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304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4235-6AD5-4866-A496-3FFFD9598326}" type="datetime1">
              <a:rPr lang="hr-HR" smtClean="0"/>
              <a:t>8.12.2021.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Šibenik                                                                                                                                        Snežana Žaja, bacc.med.tech, savjetnica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331B-01C7-4681-826D-0A122D2AA4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907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A830-4A36-4260-8B6D-3A5E816A46A1}" type="datetime1">
              <a:rPr lang="hr-HR" smtClean="0"/>
              <a:t>8.12.2021.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Šibenik                                                                                                                                        Snežana Žaja, bacc.med.tech, savjetnica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331B-01C7-4681-826D-0A122D2AA4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75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2F4D3-162A-4DEB-A415-C56F47994BEB}" type="datetime1">
              <a:rPr lang="hr-HR" smtClean="0"/>
              <a:t>8.12.2021.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Šibenik                                                                                                                                        Snežana Žaja, bacc.med.tech, savjetnica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2331B-01C7-4681-826D-0A122D2AA4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306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DE61F97-1038-40FE-AD04-50BA5C1869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2561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C55693F-CE87-4D6A-9CC1-3410ACE60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660" y="2515735"/>
            <a:ext cx="6126681" cy="3204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hr-HR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Pomoć pri tjelesnoj aktivnosti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zervirano mjesto podnožja 12">
            <a:extLst>
              <a:ext uri="{FF2B5EF4-FFF2-40B4-BE49-F238E27FC236}">
                <a16:creationId xmlns:a16="http://schemas.microsoft.com/office/drawing/2014/main" id="{D857E085-120E-498E-84BD-6CE302A5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09" y="6455287"/>
            <a:ext cx="5184213" cy="331809"/>
          </a:xfrm>
        </p:spPr>
        <p:txBody>
          <a:bodyPr/>
          <a:lstStyle/>
          <a:p>
            <a:r>
              <a:rPr lang="hr-HR" dirty="0"/>
              <a:t>Šibenik, 13.12.2021., Snežana Žaja, </a:t>
            </a:r>
            <a:r>
              <a:rPr lang="hr-HR" dirty="0" err="1"/>
              <a:t>bacc.med.techn</a:t>
            </a:r>
            <a:r>
              <a:rPr lang="hr-HR" dirty="0"/>
              <a:t>., savjetnica</a:t>
            </a:r>
          </a:p>
        </p:txBody>
      </p:sp>
    </p:spTree>
    <p:extLst>
      <p:ext uri="{BB962C8B-B14F-4D97-AF65-F5344CB8AC3E}">
        <p14:creationId xmlns:p14="http://schemas.microsoft.com/office/powerpoint/2010/main" val="823644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Slika 4">
            <a:extLst>
              <a:ext uri="{FF2B5EF4-FFF2-40B4-BE49-F238E27FC236}">
                <a16:creationId xmlns:a16="http://schemas.microsoft.com/office/drawing/2014/main" id="{EC87CC7C-E72E-40FC-AC0E-93F2BFDB9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3" r="33616" b="1"/>
          <a:stretch/>
        </p:blipFill>
        <p:spPr bwMode="auto">
          <a:xfrm>
            <a:off x="911317" y="643467"/>
            <a:ext cx="311131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2" name="Slika 3">
            <a:extLst>
              <a:ext uri="{FF2B5EF4-FFF2-40B4-BE49-F238E27FC236}">
                <a16:creationId xmlns:a16="http://schemas.microsoft.com/office/drawing/2014/main" id="{0891ABA3-7870-42AD-8E57-3CB3C0940D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r="20725"/>
          <a:stretch/>
        </p:blipFill>
        <p:spPr bwMode="auto">
          <a:xfrm>
            <a:off x="4692648" y="1287944"/>
            <a:ext cx="3968751" cy="428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3F5187D-C9C4-4F8F-88B2-458577175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E8D3-5B68-4A17-91D2-91FE48D9F72E}" type="datetime1">
              <a:rPr lang="hr-HR" smtClean="0"/>
              <a:t>8.12.2021.</a:t>
            </a:fld>
            <a:endParaRPr lang="hr-HR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A58399B-1123-43D5-A1DB-48B7DA5635A8}"/>
              </a:ext>
            </a:extLst>
          </p:cNvPr>
          <p:cNvSpPr txBox="1"/>
          <p:nvPr/>
        </p:nvSpPr>
        <p:spPr>
          <a:xfrm>
            <a:off x="4692648" y="643467"/>
            <a:ext cx="396875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Promotrimo….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slov 1">
            <a:extLst>
              <a:ext uri="{FF2B5EF4-FFF2-40B4-BE49-F238E27FC236}">
                <a16:creationId xmlns:a16="http://schemas.microsoft.com/office/drawing/2014/main" id="{80CA50A5-5070-41FF-AADA-0385D8D0E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463" y="0"/>
            <a:ext cx="9144001" cy="14017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r-HR" alt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Mjere za sprečavanje </a:t>
            </a:r>
            <a:r>
              <a:rPr lang="hr-HR" altLang="sr-Latn-R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flebotromboze</a:t>
            </a:r>
            <a:r>
              <a:rPr lang="hr-HR" alt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tromboflebitisa i plućne embolije</a:t>
            </a:r>
          </a:p>
        </p:txBody>
      </p:sp>
      <p:sp>
        <p:nvSpPr>
          <p:cNvPr id="76803" name="Čuvar mjesta sadržaja 2">
            <a:extLst>
              <a:ext uri="{FF2B5EF4-FFF2-40B4-BE49-F238E27FC236}">
                <a16:creationId xmlns:a16="http://schemas.microsoft.com/office/drawing/2014/main" id="{C6B79298-12E9-4D5D-8E27-B0EA1CE969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7463" y="1173162"/>
            <a:ext cx="9144000" cy="4876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Pasivne ili aktivne vježbe donjih ekstremiteta</a:t>
            </a:r>
          </a:p>
          <a:p>
            <a:pPr algn="ctr">
              <a:lnSpc>
                <a:spcPct val="150000"/>
              </a:lnSpc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Vježbe dubokog disanja</a:t>
            </a:r>
          </a:p>
          <a:p>
            <a:pPr algn="ctr">
              <a:lnSpc>
                <a:spcPct val="150000"/>
              </a:lnSpc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Pravilan položaj i često mijenjanje položaja u krevetu</a:t>
            </a:r>
          </a:p>
          <a:p>
            <a:pPr algn="ctr">
              <a:lnSpc>
                <a:spcPct val="150000"/>
              </a:lnSpc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Redovito održavanje osobne higijene</a:t>
            </a:r>
          </a:p>
          <a:p>
            <a:pPr algn="ctr">
              <a:lnSpc>
                <a:spcPct val="150000"/>
              </a:lnSpc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Redovita masaža</a:t>
            </a:r>
          </a:p>
          <a:p>
            <a:pPr algn="ctr">
              <a:lnSpc>
                <a:spcPct val="150000"/>
              </a:lnSpc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Ležanje na leđima s povišenim nogama</a:t>
            </a:r>
          </a:p>
          <a:p>
            <a:pPr algn="ctr">
              <a:lnSpc>
                <a:spcPct val="150000"/>
              </a:lnSpc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Stavljanje elastičnog zavoja ili čarapa kod bolesnika s proširenim venama (prije operacije i 1. ustajanja)</a:t>
            </a:r>
          </a:p>
          <a:p>
            <a:pPr algn="ctr">
              <a:lnSpc>
                <a:spcPct val="150000"/>
              </a:lnSpc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ranije ustajanje iz kreveta (operacija, porod)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A1424B6-1EE2-499B-AC76-685E4C5D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F4A-6887-426F-BDC9-912F7F10E163}" type="datetime1">
              <a:rPr lang="hr-HR" smtClean="0"/>
              <a:t>8.12.2021.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aslov 1">
            <a:extLst>
              <a:ext uri="{FF2B5EF4-FFF2-40B4-BE49-F238E27FC236}">
                <a16:creationId xmlns:a16="http://schemas.microsoft.com/office/drawing/2014/main" id="{13218706-B38E-4D60-B59A-60E186701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938"/>
            <a:ext cx="8229600" cy="1143001"/>
          </a:xfrm>
        </p:spPr>
        <p:txBody>
          <a:bodyPr/>
          <a:lstStyle/>
          <a:p>
            <a:pPr algn="ctr"/>
            <a:r>
              <a:rPr lang="hr-HR" altLang="sr-Latn-R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Znakovi i simptomi tromboze vena</a:t>
            </a:r>
          </a:p>
        </p:txBody>
      </p:sp>
      <p:sp>
        <p:nvSpPr>
          <p:cNvPr id="78851" name="Čuvar mjesta sadržaja 2">
            <a:extLst>
              <a:ext uri="{FF2B5EF4-FFF2-40B4-BE49-F238E27FC236}">
                <a16:creationId xmlns:a16="http://schemas.microsoft.com/office/drawing/2014/main" id="{0BC644AF-D820-4D4B-8EE1-36F4332A05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3" y="1050925"/>
            <a:ext cx="9144000" cy="580707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r-HR" altLang="sr-Latn-R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  </a:t>
            </a: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mjestu tromboze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(stražnji dio potkoljenice, unutarnji dio natkoljenice)</a:t>
            </a:r>
          </a:p>
          <a:p>
            <a:pPr algn="ctr">
              <a:lnSpc>
                <a:spcPct val="150000"/>
              </a:lnSpc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otvrdnuće</a:t>
            </a: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trombozirane</a:t>
            </a: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vene</a:t>
            </a:r>
          </a:p>
          <a:p>
            <a:pPr algn="ctr">
              <a:lnSpc>
                <a:spcPct val="150000"/>
              </a:lnSpc>
            </a:pPr>
            <a:r>
              <a:rPr lang="hr-HR" altLang="sr-Latn-R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crvena, sjajna i napeta koža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(tromboflebitis!!!!)</a:t>
            </a:r>
          </a:p>
          <a:p>
            <a:pPr algn="ctr">
              <a:lnSpc>
                <a:spcPct val="150000"/>
              </a:lnSpc>
            </a:pPr>
            <a:r>
              <a:rPr lang="hr-HR" altLang="sr-Latn-RS" sz="2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plućna  embolija – kod prvog ustajanja ili kod defekacije !!!!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(iznenadna slabost, iznenadna tahikardija ili gubitak C/p, blijeda i oznojena koža, nemir, bol u prsima, kašalj i  iskašljavanje krvi)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6C991B3-D770-480E-9091-44F595FD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A985-21EF-4F0E-97B0-3DAD7D574E9A}" type="datetime1">
              <a:rPr lang="hr-HR" smtClean="0"/>
              <a:t>8.12.2021.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slov 1">
            <a:extLst>
              <a:ext uri="{FF2B5EF4-FFF2-40B4-BE49-F238E27FC236}">
                <a16:creationId xmlns:a16="http://schemas.microsoft.com/office/drawing/2014/main" id="{4C001280-E3E3-4FFC-AC67-44E6CF1B9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" y="0"/>
            <a:ext cx="9144000" cy="1143000"/>
          </a:xfrm>
        </p:spPr>
        <p:txBody>
          <a:bodyPr/>
          <a:lstStyle/>
          <a:p>
            <a:pPr algn="ctr"/>
            <a:r>
              <a:rPr lang="hr-HR" altLang="sr-Latn-R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Zadaće sestre u bolesnika s trombozom vena</a:t>
            </a:r>
          </a:p>
        </p:txBody>
      </p:sp>
      <p:sp>
        <p:nvSpPr>
          <p:cNvPr id="77827" name="Čuvar mjesta sadržaja 2">
            <a:extLst>
              <a:ext uri="{FF2B5EF4-FFF2-40B4-BE49-F238E27FC236}">
                <a16:creationId xmlns:a16="http://schemas.microsoft.com/office/drawing/2014/main" id="{80A24C5D-E805-4CB9-BA66-F4943BBF38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225" y="1022351"/>
            <a:ext cx="9144000" cy="5334000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hr-HR" altLang="sr-Latn-R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potpuno mirovanje u krevetu (10-tak dana)-smjestiti ga u odgovarajući položaj</a:t>
            </a:r>
          </a:p>
          <a:p>
            <a:pPr algn="ctr">
              <a:lnSpc>
                <a:spcPct val="150000"/>
              </a:lnSpc>
            </a:pPr>
            <a:r>
              <a:rPr lang="hr-HR" altLang="sr-Latn-R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osobna higijena u krevetu (bez naprezanja)</a:t>
            </a:r>
          </a:p>
          <a:p>
            <a:pPr algn="ctr">
              <a:lnSpc>
                <a:spcPct val="150000"/>
              </a:lnSpc>
            </a:pPr>
            <a:r>
              <a:rPr lang="hr-HR" altLang="sr-Latn-R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obavljanje fizioloških potreba u krevetu (defekacija!!)</a:t>
            </a:r>
          </a:p>
          <a:p>
            <a:pPr algn="ctr">
              <a:lnSpc>
                <a:spcPct val="150000"/>
              </a:lnSpc>
            </a:pPr>
            <a:r>
              <a:rPr lang="hr-HR" altLang="sr-Latn-R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zabranjeno je provoditi vježbe (aktivne, pasivne) ekstremiteta!!</a:t>
            </a:r>
          </a:p>
          <a:p>
            <a:pPr algn="ctr">
              <a:lnSpc>
                <a:spcPct val="150000"/>
              </a:lnSpc>
            </a:pPr>
            <a:r>
              <a:rPr lang="hr-HR" altLang="sr-Latn-R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zabranjena masaža ekstremiteta!!</a:t>
            </a:r>
          </a:p>
          <a:p>
            <a:pPr algn="ctr">
              <a:lnSpc>
                <a:spcPct val="150000"/>
              </a:lnSpc>
            </a:pPr>
            <a:r>
              <a:rPr lang="hr-HR" altLang="sr-Latn-R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bolesni ekstremitet  staviti u povišen položaj, s hladnim  oblogama</a:t>
            </a:r>
          </a:p>
          <a:p>
            <a:pPr algn="ctr">
              <a:lnSpc>
                <a:spcPct val="150000"/>
              </a:lnSpc>
            </a:pPr>
            <a:r>
              <a:rPr lang="hr-HR" altLang="sr-Latn-R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hidracija</a:t>
            </a:r>
            <a:endParaRPr lang="hr-HR" altLang="sr-Latn-R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hr-HR" altLang="sr-Latn-R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davati ordiniranu terapiju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8C38EDF-1667-47BB-9944-CF85988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92EA-04C8-4482-99A4-4E0B3A7B0003}" type="datetime1">
              <a:rPr lang="hr-HR" smtClean="0"/>
              <a:t>8.12.2021.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4F9927E-4618-446F-9CED-55C900B0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91" y="371557"/>
            <a:ext cx="2322320" cy="5613236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r-HR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Prikaz slučaja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00D1CD-E596-4BFC-9758-EBA808954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4951" y="206828"/>
            <a:ext cx="5731173" cy="4158343"/>
          </a:xfrm>
        </p:spPr>
        <p:txBody>
          <a:bodyPr anchor="ctr"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Bolesnik Mate Marković leži na odjelu neurologije sa utvrđenim blažim moždanim udarom. Bolesnik je pri svijesti je, nepokretan.  Za vrijeme  provođenja jutarnje osobne higijene, bolesnik se žalio na bol, nesanicu i žeđ. Medicinska sestra  mu je odmah izmjerila  tjelesnu temperaturu aksilarno (38.5°C ), puls (110/min) i arterijski krvni tlak (170/100 mmHg).  Promatranjem bolesnika sestra je primijetila da mu je lijeva potkoljenica natečena, koža crvena i sjajna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Sve upućuje na tromboflebitis.</a:t>
            </a:r>
            <a:endParaRPr lang="hr-H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hr-H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1074" name="Picture 2" descr="Liječenje tromboflebitisa donjih ekstremiteta. Uzroci, dijagnoza">
            <a:extLst>
              <a:ext uri="{FF2B5EF4-FFF2-40B4-BE49-F238E27FC236}">
                <a16:creationId xmlns:a16="http://schemas.microsoft.com/office/drawing/2014/main" id="{C1F94219-D50F-4688-ABE0-81DF3A4BD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1070" y="4233141"/>
            <a:ext cx="5087614" cy="248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7F8DBFF2-83AA-43AE-A070-32A7DD37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9D00-18B4-4612-B1E6-7B70C60F14F9}" type="datetime1">
              <a:rPr lang="hr-HR" smtClean="0"/>
              <a:t>8.12.2021.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093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id="{5EF722C9-78B7-4042-9C3B-1E972445D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479954"/>
              </p:ext>
            </p:extLst>
          </p:nvPr>
        </p:nvGraphicFramePr>
        <p:xfrm>
          <a:off x="152400" y="1143000"/>
          <a:ext cx="8839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zervirano mjesto datuma 7">
            <a:extLst>
              <a:ext uri="{FF2B5EF4-FFF2-40B4-BE49-F238E27FC236}">
                <a16:creationId xmlns:a16="http://schemas.microsoft.com/office/drawing/2014/main" id="{4C7DFE94-4C34-4976-AAD6-55D4596C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2FF5-719D-436B-9AB4-6D92BBAC288D}" type="datetime1">
              <a:rPr lang="hr-HR" smtClean="0"/>
              <a:t>8.12.2021.</a:t>
            </a:fld>
            <a:endParaRPr lang="hr-HR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8E1FC742-0325-4F0F-BF4B-450C6A12CF01}"/>
              </a:ext>
            </a:extLst>
          </p:cNvPr>
          <p:cNvSpPr/>
          <p:nvPr/>
        </p:nvSpPr>
        <p:spPr>
          <a:xfrm>
            <a:off x="2471057" y="136524"/>
            <a:ext cx="5083629" cy="897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Zadatak</a:t>
            </a:r>
          </a:p>
        </p:txBody>
      </p:sp>
    </p:spTree>
    <p:extLst>
      <p:ext uri="{BB962C8B-B14F-4D97-AF65-F5344CB8AC3E}">
        <p14:creationId xmlns:p14="http://schemas.microsoft.com/office/powerpoint/2010/main" val="21951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ica 20">
            <a:extLst>
              <a:ext uri="{FF2B5EF4-FFF2-40B4-BE49-F238E27FC236}">
                <a16:creationId xmlns:a16="http://schemas.microsoft.com/office/drawing/2014/main" id="{30F8ED64-A431-47B0-AD5E-A90131F36D43}"/>
              </a:ext>
            </a:extLst>
          </p:cNvPr>
          <p:cNvGraphicFramePr>
            <a:graphicFrameLocks noGrp="1"/>
          </p:cNvGraphicFramePr>
          <p:nvPr/>
        </p:nvGraphicFramePr>
        <p:xfrm>
          <a:off x="685801" y="870857"/>
          <a:ext cx="7630886" cy="47135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30886">
                  <a:extLst>
                    <a:ext uri="{9D8B030D-6E8A-4147-A177-3AD203B41FA5}">
                      <a16:colId xmlns:a16="http://schemas.microsoft.com/office/drawing/2014/main" val="2427330421"/>
                    </a:ext>
                  </a:extLst>
                </a:gridCol>
              </a:tblGrid>
              <a:tr h="4713514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412444"/>
                  </a:ext>
                </a:extLst>
              </a:tr>
            </a:tbl>
          </a:graphicData>
        </a:graphic>
      </p:graphicFrame>
      <p:graphicFrame>
        <p:nvGraphicFramePr>
          <p:cNvPr id="26" name="Tablica 26">
            <a:extLst>
              <a:ext uri="{FF2B5EF4-FFF2-40B4-BE49-F238E27FC236}">
                <a16:creationId xmlns:a16="http://schemas.microsoft.com/office/drawing/2014/main" id="{F6D92F87-A466-4589-AB7D-4FC345BEE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035814"/>
              </p:ext>
            </p:extLst>
          </p:nvPr>
        </p:nvGraphicFramePr>
        <p:xfrm>
          <a:off x="234043" y="275560"/>
          <a:ext cx="8534402" cy="67398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61357">
                  <a:extLst>
                    <a:ext uri="{9D8B030D-6E8A-4147-A177-3AD203B41FA5}">
                      <a16:colId xmlns:a16="http://schemas.microsoft.com/office/drawing/2014/main" val="107587615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35701642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15055772"/>
                    </a:ext>
                  </a:extLst>
                </a:gridCol>
                <a:gridCol w="2359497">
                  <a:extLst>
                    <a:ext uri="{9D8B030D-6E8A-4147-A177-3AD203B41FA5}">
                      <a16:colId xmlns:a16="http://schemas.microsoft.com/office/drawing/2014/main" val="2425355423"/>
                    </a:ext>
                  </a:extLst>
                </a:gridCol>
                <a:gridCol w="2522748">
                  <a:extLst>
                    <a:ext uri="{9D8B030D-6E8A-4147-A177-3AD203B41FA5}">
                      <a16:colId xmlns:a16="http://schemas.microsoft.com/office/drawing/2014/main" val="1167578826"/>
                    </a:ext>
                  </a:extLst>
                </a:gridCol>
              </a:tblGrid>
              <a:tr h="858137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–</a:t>
                      </a:r>
                    </a:p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Znakovi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–</a:t>
                      </a:r>
                    </a:p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Simptomi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-</a:t>
                      </a:r>
                    </a:p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Oznake i nazivi za VF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- </a:t>
                      </a:r>
                    </a:p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Zadaće medicinske sestre/tehničara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– </a:t>
                      </a:r>
                    </a:p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Zabranjeno u zdravstvenoj njezi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495616"/>
                  </a:ext>
                </a:extLst>
              </a:tr>
              <a:tr h="927342">
                <a:tc>
                  <a:txBody>
                    <a:bodyPr/>
                    <a:lstStyle/>
                    <a:p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Otok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 - Febrilnost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Smjestiti bolesnika u odgovarajući položaj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Masiranje ekstremiteta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923228403"/>
                  </a:ext>
                </a:extLst>
              </a:tr>
              <a:tr h="927342">
                <a:tc>
                  <a:txBody>
                    <a:bodyPr/>
                    <a:lstStyle/>
                    <a:p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Crvenilo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Nesanica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C/p - tahikardija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Stavljanje hladnih obloga</a:t>
                      </a:r>
                    </a:p>
                    <a:p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Provođenje aktivnih ili pasivnih vježbi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286667728"/>
                  </a:ext>
                </a:extLst>
              </a:tr>
              <a:tr h="927342">
                <a:tc>
                  <a:txBody>
                    <a:bodyPr/>
                    <a:lstStyle/>
                    <a:p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Sjajna koža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Žeđa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 – hipertenzija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Pomoć kod fizioloških potreba u krevetu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674763200"/>
                  </a:ext>
                </a:extLst>
              </a:tr>
              <a:tr h="837376">
                <a:tc>
                  <a:txBody>
                    <a:bodyPr/>
                    <a:lstStyle/>
                    <a:p>
                      <a:endParaRPr lang="hr-H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Provođenje osobne higijene u krevetu</a:t>
                      </a:r>
                    </a:p>
                    <a:p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153062587"/>
                  </a:ext>
                </a:extLst>
              </a:tr>
              <a:tr h="927342">
                <a:tc>
                  <a:txBody>
                    <a:bodyPr/>
                    <a:lstStyle/>
                    <a:p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Davanje ordinirane terapije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90453356"/>
                  </a:ext>
                </a:extLst>
              </a:tr>
              <a:tr h="927342">
                <a:tc>
                  <a:txBody>
                    <a:bodyPr/>
                    <a:lstStyle/>
                    <a:p>
                      <a:endParaRPr lang="hr-H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Nadoknada tekućine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806990640"/>
                  </a:ext>
                </a:extLst>
              </a:tr>
            </a:tbl>
          </a:graphicData>
        </a:graphic>
      </p:graphicFrame>
      <p:sp>
        <p:nvSpPr>
          <p:cNvPr id="27" name="Pravokutnik 26">
            <a:extLst>
              <a:ext uri="{FF2B5EF4-FFF2-40B4-BE49-F238E27FC236}">
                <a16:creationId xmlns:a16="http://schemas.microsoft.com/office/drawing/2014/main" id="{93D83CC4-7E47-4F3A-9A7F-754EEEBF113F}"/>
              </a:ext>
            </a:extLst>
          </p:cNvPr>
          <p:cNvSpPr/>
          <p:nvPr/>
        </p:nvSpPr>
        <p:spPr>
          <a:xfrm>
            <a:off x="294601" y="1499282"/>
            <a:ext cx="985157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009F2A04-89B6-4525-B2C1-201858F347A9}"/>
              </a:ext>
            </a:extLst>
          </p:cNvPr>
          <p:cNvSpPr/>
          <p:nvPr/>
        </p:nvSpPr>
        <p:spPr>
          <a:xfrm>
            <a:off x="283040" y="2415871"/>
            <a:ext cx="985157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AA524F26-76A7-40C8-8397-241B1BB44B2E}"/>
              </a:ext>
            </a:extLst>
          </p:cNvPr>
          <p:cNvSpPr/>
          <p:nvPr/>
        </p:nvSpPr>
        <p:spPr>
          <a:xfrm>
            <a:off x="306842" y="3374823"/>
            <a:ext cx="985157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768BBFA3-D3A3-4F50-AC25-ECFF4D59956F}"/>
              </a:ext>
            </a:extLst>
          </p:cNvPr>
          <p:cNvSpPr/>
          <p:nvPr/>
        </p:nvSpPr>
        <p:spPr>
          <a:xfrm>
            <a:off x="1336228" y="1497723"/>
            <a:ext cx="1213755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1B4FE4B1-7E50-46C0-9A67-1B14F2559AED}"/>
              </a:ext>
            </a:extLst>
          </p:cNvPr>
          <p:cNvSpPr/>
          <p:nvPr/>
        </p:nvSpPr>
        <p:spPr>
          <a:xfrm>
            <a:off x="1336228" y="2425667"/>
            <a:ext cx="1213755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24366D57-3748-4EBD-8614-25C335AED4E9}"/>
              </a:ext>
            </a:extLst>
          </p:cNvPr>
          <p:cNvSpPr/>
          <p:nvPr/>
        </p:nvSpPr>
        <p:spPr>
          <a:xfrm>
            <a:off x="1353572" y="3347842"/>
            <a:ext cx="1213755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E4D9794D-DBA0-4FD8-8D4C-C82847F17D00}"/>
              </a:ext>
            </a:extLst>
          </p:cNvPr>
          <p:cNvSpPr/>
          <p:nvPr/>
        </p:nvSpPr>
        <p:spPr>
          <a:xfrm>
            <a:off x="2640978" y="1530413"/>
            <a:ext cx="1213755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4E0B508-8FED-4728-9FCC-2AE4725294CC}"/>
              </a:ext>
            </a:extLst>
          </p:cNvPr>
          <p:cNvSpPr/>
          <p:nvPr/>
        </p:nvSpPr>
        <p:spPr>
          <a:xfrm>
            <a:off x="2640978" y="2439717"/>
            <a:ext cx="1213755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72A64F31-3A6C-4B8E-B8AD-38CA707A8756}"/>
              </a:ext>
            </a:extLst>
          </p:cNvPr>
          <p:cNvSpPr/>
          <p:nvPr/>
        </p:nvSpPr>
        <p:spPr>
          <a:xfrm>
            <a:off x="2628899" y="3347842"/>
            <a:ext cx="1213755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6" name="Pravokutnik 35">
            <a:extLst>
              <a:ext uri="{FF2B5EF4-FFF2-40B4-BE49-F238E27FC236}">
                <a16:creationId xmlns:a16="http://schemas.microsoft.com/office/drawing/2014/main" id="{79F1E611-DEEB-4460-93DF-879AD749B245}"/>
              </a:ext>
            </a:extLst>
          </p:cNvPr>
          <p:cNvSpPr/>
          <p:nvPr/>
        </p:nvSpPr>
        <p:spPr>
          <a:xfrm>
            <a:off x="3933824" y="1530413"/>
            <a:ext cx="2209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Pravokutnik 36">
            <a:extLst>
              <a:ext uri="{FF2B5EF4-FFF2-40B4-BE49-F238E27FC236}">
                <a16:creationId xmlns:a16="http://schemas.microsoft.com/office/drawing/2014/main" id="{151F9F7B-AD32-4DB2-907C-5E733661ECCA}"/>
              </a:ext>
            </a:extLst>
          </p:cNvPr>
          <p:cNvSpPr/>
          <p:nvPr/>
        </p:nvSpPr>
        <p:spPr>
          <a:xfrm>
            <a:off x="3945728" y="2436863"/>
            <a:ext cx="2209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Pravokutnik 37">
            <a:extLst>
              <a:ext uri="{FF2B5EF4-FFF2-40B4-BE49-F238E27FC236}">
                <a16:creationId xmlns:a16="http://schemas.microsoft.com/office/drawing/2014/main" id="{CCB12BD0-69F9-4E0B-88C7-9D8A7C1B5075}"/>
              </a:ext>
            </a:extLst>
          </p:cNvPr>
          <p:cNvSpPr/>
          <p:nvPr/>
        </p:nvSpPr>
        <p:spPr>
          <a:xfrm>
            <a:off x="3933824" y="3366048"/>
            <a:ext cx="2209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C228565E-16F9-484E-9125-D5C2C7143208}"/>
              </a:ext>
            </a:extLst>
          </p:cNvPr>
          <p:cNvSpPr/>
          <p:nvPr/>
        </p:nvSpPr>
        <p:spPr>
          <a:xfrm>
            <a:off x="3939269" y="4289124"/>
            <a:ext cx="2209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74F1575F-C1EE-410E-AA6A-EBEE02ACF61A}"/>
              </a:ext>
            </a:extLst>
          </p:cNvPr>
          <p:cNvSpPr/>
          <p:nvPr/>
        </p:nvSpPr>
        <p:spPr>
          <a:xfrm>
            <a:off x="3939269" y="5218309"/>
            <a:ext cx="2209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1" name="Pravokutnik 40">
            <a:extLst>
              <a:ext uri="{FF2B5EF4-FFF2-40B4-BE49-F238E27FC236}">
                <a16:creationId xmlns:a16="http://schemas.microsoft.com/office/drawing/2014/main" id="{C2ED4B57-ECE7-4358-A94F-49FFA4494D3D}"/>
              </a:ext>
            </a:extLst>
          </p:cNvPr>
          <p:cNvSpPr/>
          <p:nvPr/>
        </p:nvSpPr>
        <p:spPr>
          <a:xfrm>
            <a:off x="3933824" y="6144080"/>
            <a:ext cx="224109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ED5EE78A-2C25-41F1-9480-693AA787BC73}"/>
              </a:ext>
            </a:extLst>
          </p:cNvPr>
          <p:cNvSpPr/>
          <p:nvPr/>
        </p:nvSpPr>
        <p:spPr>
          <a:xfrm>
            <a:off x="6301541" y="1548451"/>
            <a:ext cx="2422074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544E022-9196-404F-88AE-04B4A3FF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1AA-9302-4E07-BB37-E9316F03B8B9}" type="datetime1">
              <a:rPr lang="hr-HR" smtClean="0"/>
              <a:t>8.12.2021.</a:t>
            </a:fld>
            <a:endParaRPr lang="hr-HR"/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24293909-F8A1-450D-81F4-7F099EAB3577}"/>
              </a:ext>
            </a:extLst>
          </p:cNvPr>
          <p:cNvSpPr/>
          <p:nvPr/>
        </p:nvSpPr>
        <p:spPr>
          <a:xfrm>
            <a:off x="6313033" y="2439689"/>
            <a:ext cx="2422074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35635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19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slov 1">
            <a:extLst>
              <a:ext uri="{FF2B5EF4-FFF2-40B4-BE49-F238E27FC236}">
                <a16:creationId xmlns:a16="http://schemas.microsoft.com/office/drawing/2014/main" id="{386752CA-4000-426F-99AF-5333035A9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70114"/>
            <a:ext cx="2677886" cy="7712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Ponovimo…….</a:t>
            </a:r>
          </a:p>
        </p:txBody>
      </p:sp>
      <p:sp>
        <p:nvSpPr>
          <p:cNvPr id="79875" name="Čuvar mjesta sadržaja 2">
            <a:extLst>
              <a:ext uri="{FF2B5EF4-FFF2-40B4-BE49-F238E27FC236}">
                <a16:creationId xmlns:a16="http://schemas.microsoft.com/office/drawing/2014/main" id="{492385E4-E829-474A-8C9F-A443EC7001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534400" cy="475456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je tromboza?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nastaje tromboza?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je to tromboflebitis?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su znakovi i simptomi tromboflebitisa?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su zadaće sestre u sprečavanju tromboze?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su zadaće sestre kod tromboflebitisa?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Koja je najteža komplikacija tromboze?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305A6E-E430-4BEE-AC23-12127E933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4C6A-A780-4E4F-9E05-A786BB7784F7}" type="datetime1">
              <a:rPr lang="hr-HR" smtClean="0"/>
              <a:t>8.12.2021.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ica 20">
            <a:extLst>
              <a:ext uri="{FF2B5EF4-FFF2-40B4-BE49-F238E27FC236}">
                <a16:creationId xmlns:a16="http://schemas.microsoft.com/office/drawing/2014/main" id="{30F8ED64-A431-47B0-AD5E-A90131F36D43}"/>
              </a:ext>
            </a:extLst>
          </p:cNvPr>
          <p:cNvGraphicFramePr>
            <a:graphicFrameLocks noGrp="1"/>
          </p:cNvGraphicFramePr>
          <p:nvPr/>
        </p:nvGraphicFramePr>
        <p:xfrm>
          <a:off x="685801" y="870857"/>
          <a:ext cx="7630886" cy="47135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30886">
                  <a:extLst>
                    <a:ext uri="{9D8B030D-6E8A-4147-A177-3AD203B41FA5}">
                      <a16:colId xmlns:a16="http://schemas.microsoft.com/office/drawing/2014/main" val="2427330421"/>
                    </a:ext>
                  </a:extLst>
                </a:gridCol>
              </a:tblGrid>
              <a:tr h="4713514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412444"/>
                  </a:ext>
                </a:extLst>
              </a:tr>
            </a:tbl>
          </a:graphicData>
        </a:graphic>
      </p:graphicFrame>
      <p:graphicFrame>
        <p:nvGraphicFramePr>
          <p:cNvPr id="26" name="Tablica 26">
            <a:extLst>
              <a:ext uri="{FF2B5EF4-FFF2-40B4-BE49-F238E27FC236}">
                <a16:creationId xmlns:a16="http://schemas.microsoft.com/office/drawing/2014/main" id="{F6D92F87-A466-4589-AB7D-4FC345BEE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406336"/>
              </p:ext>
            </p:extLst>
          </p:nvPr>
        </p:nvGraphicFramePr>
        <p:xfrm>
          <a:off x="130630" y="549789"/>
          <a:ext cx="8871858" cy="589512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03324">
                  <a:extLst>
                    <a:ext uri="{9D8B030D-6E8A-4147-A177-3AD203B41FA5}">
                      <a16:colId xmlns:a16="http://schemas.microsoft.com/office/drawing/2014/main" val="1075876155"/>
                    </a:ext>
                  </a:extLst>
                </a:gridCol>
                <a:gridCol w="1346621">
                  <a:extLst>
                    <a:ext uri="{9D8B030D-6E8A-4147-A177-3AD203B41FA5}">
                      <a16:colId xmlns:a16="http://schemas.microsoft.com/office/drawing/2014/main" val="3357016425"/>
                    </a:ext>
                  </a:extLst>
                </a:gridCol>
                <a:gridCol w="1346621">
                  <a:extLst>
                    <a:ext uri="{9D8B030D-6E8A-4147-A177-3AD203B41FA5}">
                      <a16:colId xmlns:a16="http://schemas.microsoft.com/office/drawing/2014/main" val="2515055772"/>
                    </a:ext>
                  </a:extLst>
                </a:gridCol>
                <a:gridCol w="2452793">
                  <a:extLst>
                    <a:ext uri="{9D8B030D-6E8A-4147-A177-3AD203B41FA5}">
                      <a16:colId xmlns:a16="http://schemas.microsoft.com/office/drawing/2014/main" val="2425355423"/>
                    </a:ext>
                  </a:extLst>
                </a:gridCol>
                <a:gridCol w="2622499">
                  <a:extLst>
                    <a:ext uri="{9D8B030D-6E8A-4147-A177-3AD203B41FA5}">
                      <a16:colId xmlns:a16="http://schemas.microsoft.com/office/drawing/2014/main" val="1167578826"/>
                    </a:ext>
                  </a:extLst>
                </a:gridCol>
              </a:tblGrid>
              <a:tr h="882624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A –</a:t>
                      </a:r>
                    </a:p>
                    <a:p>
                      <a:pPr algn="ctr"/>
                      <a:r>
                        <a:rPr lang="hr-HR" dirty="0"/>
                        <a:t> Znakovi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B –</a:t>
                      </a:r>
                    </a:p>
                    <a:p>
                      <a:pPr algn="ctr"/>
                      <a:r>
                        <a:rPr lang="hr-HR" dirty="0"/>
                        <a:t>Simptomi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C -</a:t>
                      </a:r>
                    </a:p>
                    <a:p>
                      <a:pPr algn="ctr"/>
                      <a:r>
                        <a:rPr lang="hr-HR" dirty="0"/>
                        <a:t>Oznake i nazivi za VF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 - </a:t>
                      </a:r>
                    </a:p>
                    <a:p>
                      <a:pPr algn="ctr"/>
                      <a:r>
                        <a:rPr lang="hr-HR" dirty="0"/>
                        <a:t>Zadaće medicinske sestre/tehničara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E – </a:t>
                      </a:r>
                    </a:p>
                    <a:p>
                      <a:pPr algn="ctr"/>
                      <a:r>
                        <a:rPr lang="hr-HR" dirty="0"/>
                        <a:t>Zabranjeno u zdravstvenoj njezi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495616"/>
                  </a:ext>
                </a:extLst>
              </a:tr>
              <a:tr h="786977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923228403"/>
                  </a:ext>
                </a:extLst>
              </a:tr>
              <a:tr h="696685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286667728"/>
                  </a:ext>
                </a:extLst>
              </a:tr>
              <a:tr h="895998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674763200"/>
                  </a:ext>
                </a:extLst>
              </a:tr>
              <a:tr h="809072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153062587"/>
                  </a:ext>
                </a:extLst>
              </a:tr>
              <a:tr h="895998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90453356"/>
                  </a:ext>
                </a:extLst>
              </a:tr>
              <a:tr h="895998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443359036"/>
                  </a:ext>
                </a:extLst>
              </a:tr>
            </a:tbl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FDC4A94C-3B16-4D10-87BA-3A76E9D0FCC2}"/>
              </a:ext>
            </a:extLst>
          </p:cNvPr>
          <p:cNvSpPr txBox="1"/>
          <p:nvPr/>
        </p:nvSpPr>
        <p:spPr>
          <a:xfrm>
            <a:off x="1083130" y="59357"/>
            <a:ext cx="683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atin typeface="Georgia" panose="02040502050405020303" pitchFamily="18" charset="0"/>
              </a:rPr>
              <a:t>Evaluacijski listić</a:t>
            </a:r>
          </a:p>
        </p:txBody>
      </p:sp>
    </p:spTree>
    <p:extLst>
      <p:ext uri="{BB962C8B-B14F-4D97-AF65-F5344CB8AC3E}">
        <p14:creationId xmlns:p14="http://schemas.microsoft.com/office/powerpoint/2010/main" val="63116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na zatvorenom, zid, ležanje, krevet&#10;&#10;Opis je automatski generiran">
            <a:extLst>
              <a:ext uri="{FF2B5EF4-FFF2-40B4-BE49-F238E27FC236}">
                <a16:creationId xmlns:a16="http://schemas.microsoft.com/office/drawing/2014/main" id="{DBA48865-0922-441B-B6B9-718D21BBE9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57" r="-1" b="16557"/>
          <a:stretch/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Slika 5" descr="Slika na kojoj se prikazuje na zatvorenom, narančasto&#10;&#10;Opis je automatski generiran">
            <a:extLst>
              <a:ext uri="{FF2B5EF4-FFF2-40B4-BE49-F238E27FC236}">
                <a16:creationId xmlns:a16="http://schemas.microsoft.com/office/drawing/2014/main" id="{51E80210-E512-4EFB-B48A-65FE48E7E4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696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2" name="Rectangle 2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Čuvar mjesta sadržaja 2">
            <a:extLst>
              <a:ext uri="{FF2B5EF4-FFF2-40B4-BE49-F238E27FC236}">
                <a16:creationId xmlns:a16="http://schemas.microsoft.com/office/drawing/2014/main" id="{208E5B52-5287-4840-918F-469CBDDE5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372" y="2340864"/>
            <a:ext cx="3624602" cy="366435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Tx/>
              <a:buNone/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Tromboza, tromboflebitis</a:t>
            </a:r>
          </a:p>
          <a:p>
            <a:pPr algn="ctr">
              <a:lnSpc>
                <a:spcPct val="150000"/>
              </a:lnSpc>
              <a:buFontTx/>
              <a:buNone/>
              <a:defRPr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zervirano mjesto datuma 9">
            <a:extLst>
              <a:ext uri="{FF2B5EF4-FFF2-40B4-BE49-F238E27FC236}">
                <a16:creationId xmlns:a16="http://schemas.microsoft.com/office/drawing/2014/main" id="{CC456404-1C76-48FF-912F-D16B844B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356350"/>
            <a:ext cx="100126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3EC48E-6D02-49F5-AB1D-2CBC87B7A288}" type="datetime1">
              <a:rPr lang="hr-H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8.12.2021.</a:t>
            </a:fld>
            <a:endParaRPr lang="hr-H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itle 1">
            <a:extLst>
              <a:ext uri="{FF2B5EF4-FFF2-40B4-BE49-F238E27FC236}">
                <a16:creationId xmlns:a16="http://schemas.microsoft.com/office/drawing/2014/main" id="{3B612DE6-5EA2-40BB-9839-D366F08F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06" y="263081"/>
            <a:ext cx="7886700" cy="113369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Ishodi učenja: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E08CD1A-06F9-4D0F-A393-55BDE4A46F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960162"/>
              </p:ext>
            </p:extLst>
          </p:nvPr>
        </p:nvGraphicFramePr>
        <p:xfrm>
          <a:off x="790792" y="1396774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5993FA42-9230-4582-95B8-CBF8767A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A20E-82E1-4612-8EB1-85D7C1058DA2}" type="datetime1">
              <a:rPr lang="hr-HR" smtClean="0"/>
              <a:t>8.12.2021.</a:t>
            </a:fld>
            <a:endParaRPr lang="hr-HR"/>
          </a:p>
        </p:txBody>
      </p:sp>
    </p:spTree>
  </p:cSld>
  <p:clrMapOvr>
    <a:masterClrMapping/>
  </p:clrMapOvr>
  <p:transition spd="slow" advTm="3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Rezervirano mjesto sadržaja 3">
            <a:extLst>
              <a:ext uri="{FF2B5EF4-FFF2-40B4-BE49-F238E27FC236}">
                <a16:creationId xmlns:a16="http://schemas.microsoft.com/office/drawing/2014/main" id="{BEF1CCB7-9218-49A8-9CAD-C4FB0EB154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3821"/>
            <a:ext cx="9143999" cy="6183086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DB1E014-6661-4288-A9B9-7BE18FC7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DFEA-FF82-4B26-8F83-D01E3F21BAB8}" type="datetime1">
              <a:rPr lang="hr-HR" smtClean="0"/>
              <a:t>8.12.2021.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3B671A-307C-4C01-816D-E6EA3D74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Šibenik                                                                                                                                        Snežana Žaja, bacc.med.tech, savjetnica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9B3D764-2D01-4A43-AA91-F79879E98DEB}"/>
              </a:ext>
            </a:extLst>
          </p:cNvPr>
          <p:cNvSpPr txBox="1"/>
          <p:nvPr/>
        </p:nvSpPr>
        <p:spPr>
          <a:xfrm>
            <a:off x="0" y="0"/>
            <a:ext cx="91439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Ponovimo….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DA8BFC4-325C-48C8-8136-05356F280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50AA-D16D-4C1C-9E8A-F667A7CD87D7}" type="datetime1">
              <a:rPr lang="hr-HR" smtClean="0"/>
              <a:t>9.12.2021.</a:t>
            </a:fld>
            <a:endParaRPr lang="hr-HR"/>
          </a:p>
        </p:txBody>
      </p:sp>
      <p:pic>
        <p:nvPicPr>
          <p:cNvPr id="92162" name="Rezervirano mjesto sadržaja 3">
            <a:extLst>
              <a:ext uri="{FF2B5EF4-FFF2-40B4-BE49-F238E27FC236}">
                <a16:creationId xmlns:a16="http://schemas.microsoft.com/office/drawing/2014/main" id="{D8DD817B-F529-4893-9170-7E7BDFECA9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43" y="190952"/>
            <a:ext cx="9144000" cy="6857999"/>
          </a:xfr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CE4F0FF7-93D3-4809-A904-85A2BDC31BF1}"/>
              </a:ext>
            </a:extLst>
          </p:cNvPr>
          <p:cNvSpPr txBox="1"/>
          <p:nvPr/>
        </p:nvSpPr>
        <p:spPr>
          <a:xfrm>
            <a:off x="0" y="0"/>
            <a:ext cx="91439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….Ponovimo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Čuvar mjesta sadržaja 2">
            <a:extLst>
              <a:ext uri="{FF2B5EF4-FFF2-40B4-BE49-F238E27FC236}">
                <a16:creationId xmlns:a16="http://schemas.microsoft.com/office/drawing/2014/main" id="{99A1F9CA-11A3-4D64-8A4C-32279D7E81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14300"/>
            <a:ext cx="9144000" cy="6629400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Ključne riječi:</a:t>
            </a:r>
          </a:p>
          <a:p>
            <a:pPr algn="ctr">
              <a:lnSpc>
                <a:spcPct val="150000"/>
              </a:lnSpc>
            </a:pPr>
            <a:r>
              <a:rPr lang="hr-HR" altLang="sr-Latn-R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Tromboza</a:t>
            </a:r>
            <a:r>
              <a:rPr lang="hr-HR" altLang="sr-Latn-R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proces zgrušavanja krvi u krvnoj žili</a:t>
            </a:r>
          </a:p>
          <a:p>
            <a:pPr algn="ctr">
              <a:lnSpc>
                <a:spcPct val="150000"/>
              </a:lnSpc>
            </a:pPr>
            <a:r>
              <a:rPr lang="hr-HR" altLang="sr-Latn-R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Tromb </a:t>
            </a:r>
            <a:r>
              <a:rPr lang="hr-HR" altLang="sr-Latn-R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solidna tvorba formirana od elemenata krvi (trombociti, </a:t>
            </a:r>
            <a:r>
              <a:rPr lang="hr-HR" altLang="sr-Latn-R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fibrini</a:t>
            </a:r>
            <a:r>
              <a:rPr lang="hr-HR" altLang="sr-Latn-R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eritrociti)</a:t>
            </a:r>
          </a:p>
          <a:p>
            <a:pPr algn="ctr">
              <a:lnSpc>
                <a:spcPct val="150000"/>
              </a:lnSpc>
            </a:pPr>
            <a:r>
              <a:rPr lang="hr-HR" altLang="sr-Latn-R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Flebitis</a:t>
            </a:r>
            <a:r>
              <a:rPr lang="hr-HR" altLang="sr-Latn-R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upala stjenke vene uzrokovana infekcijom, mehaničkim ili kemijskim oštećenjem</a:t>
            </a:r>
          </a:p>
          <a:p>
            <a:pPr algn="ctr">
              <a:lnSpc>
                <a:spcPct val="150000"/>
              </a:lnSpc>
            </a:pPr>
            <a:r>
              <a:rPr lang="hr-HR" altLang="sr-Latn-R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Flebotromboza</a:t>
            </a:r>
            <a:r>
              <a:rPr lang="hr-HR" altLang="sr-Latn-R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ugrušak krvi unutar vene, pričvršćen uz stjenku koji djelomično ili potpuno </a:t>
            </a:r>
            <a:r>
              <a:rPr lang="hr-HR" altLang="sr-Latn-R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obliterira</a:t>
            </a:r>
            <a:r>
              <a:rPr lang="hr-HR" altLang="sr-Latn-R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njen lumen</a:t>
            </a:r>
          </a:p>
          <a:p>
            <a:pPr algn="ctr">
              <a:lnSpc>
                <a:spcPct val="150000"/>
              </a:lnSpc>
            </a:pPr>
            <a:r>
              <a:rPr lang="hr-HR" altLang="sr-Latn-R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Tromboflebitis</a:t>
            </a:r>
            <a:r>
              <a:rPr lang="hr-HR" altLang="sr-Latn-R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hr-HR" altLang="sr-Latn-R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flebotromboza</a:t>
            </a:r>
            <a:r>
              <a:rPr lang="hr-HR" altLang="sr-Latn-R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flebitis</a:t>
            </a:r>
          </a:p>
          <a:p>
            <a:pPr algn="ctr">
              <a:lnSpc>
                <a:spcPct val="150000"/>
              </a:lnSpc>
            </a:pPr>
            <a:r>
              <a:rPr lang="hr-HR" altLang="sr-Latn-R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Embolus</a:t>
            </a:r>
            <a:r>
              <a:rPr lang="hr-HR" altLang="sr-Latn-R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otkinuti dio tromba (može biti i mjehurić zraka, masne stanice) nošen cirkulacijom</a:t>
            </a:r>
          </a:p>
          <a:p>
            <a:pPr algn="ctr">
              <a:lnSpc>
                <a:spcPct val="150000"/>
              </a:lnSpc>
            </a:pPr>
            <a:endParaRPr lang="en-US" altLang="sr-Latn-R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alt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0AA6D84-6F07-4C0D-83A4-87ED77F80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8AFE-786B-43B9-9DCB-DC76844C4AB7}" type="datetime1">
              <a:rPr lang="hr-HR" smtClean="0"/>
              <a:t>8.12.2021.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54CCCBFD-3C81-419F-A7C4-B3D5376178FC}"/>
              </a:ext>
            </a:extLst>
          </p:cNvPr>
          <p:cNvSpPr/>
          <p:nvPr/>
        </p:nvSpPr>
        <p:spPr>
          <a:xfrm>
            <a:off x="274637" y="1196975"/>
            <a:ext cx="2632869" cy="11525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002060"/>
                </a:solidFill>
                <a:latin typeface="Georgia" panose="02040502050405020303" pitchFamily="18" charset="0"/>
              </a:rPr>
              <a:t>TROMBOCITI</a:t>
            </a:r>
          </a:p>
        </p:txBody>
      </p:sp>
      <p:sp>
        <p:nvSpPr>
          <p:cNvPr id="10" name="Curved Down Arrow 9">
            <a:extLst>
              <a:ext uri="{FF2B5EF4-FFF2-40B4-BE49-F238E27FC236}">
                <a16:creationId xmlns:a16="http://schemas.microsoft.com/office/drawing/2014/main" id="{B87EA3E1-79E3-407E-BDCF-564CCF7BA337}"/>
              </a:ext>
            </a:extLst>
          </p:cNvPr>
          <p:cNvSpPr/>
          <p:nvPr/>
        </p:nvSpPr>
        <p:spPr>
          <a:xfrm>
            <a:off x="1204914" y="2492375"/>
            <a:ext cx="1081087" cy="1152525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47F580-3FEC-4BB9-B0D6-EA5923DD3835}"/>
              </a:ext>
            </a:extLst>
          </p:cNvPr>
          <p:cNvSpPr/>
          <p:nvPr/>
        </p:nvSpPr>
        <p:spPr>
          <a:xfrm>
            <a:off x="1591071" y="3644900"/>
            <a:ext cx="2000265" cy="1163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002060"/>
                </a:solidFill>
                <a:latin typeface="Georgia" panose="02040502050405020303" pitchFamily="18" charset="0"/>
              </a:rPr>
              <a:t>FIBRINI</a:t>
            </a:r>
          </a:p>
        </p:txBody>
      </p:sp>
      <p:sp>
        <p:nvSpPr>
          <p:cNvPr id="12" name="Curved Down Arrow 11">
            <a:extLst>
              <a:ext uri="{FF2B5EF4-FFF2-40B4-BE49-F238E27FC236}">
                <a16:creationId xmlns:a16="http://schemas.microsoft.com/office/drawing/2014/main" id="{796AFCEF-172E-4D9F-A009-053B447B0C57}"/>
              </a:ext>
            </a:extLst>
          </p:cNvPr>
          <p:cNvSpPr/>
          <p:nvPr/>
        </p:nvSpPr>
        <p:spPr>
          <a:xfrm>
            <a:off x="2588420" y="4836867"/>
            <a:ext cx="1143000" cy="1285885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6949EB-EA85-448F-BE1E-93AB962ADC52}"/>
              </a:ext>
            </a:extLst>
          </p:cNvPr>
          <p:cNvSpPr/>
          <p:nvPr/>
        </p:nvSpPr>
        <p:spPr>
          <a:xfrm>
            <a:off x="3731419" y="5090131"/>
            <a:ext cx="2424865" cy="12858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002060"/>
                </a:solidFill>
                <a:latin typeface="Georgia" panose="02040502050405020303" pitchFamily="18" charset="0"/>
              </a:rPr>
              <a:t>ERITROCITI</a:t>
            </a:r>
          </a:p>
        </p:txBody>
      </p:sp>
      <p:sp>
        <p:nvSpPr>
          <p:cNvPr id="14" name="Curved Up Arrow 13">
            <a:extLst>
              <a:ext uri="{FF2B5EF4-FFF2-40B4-BE49-F238E27FC236}">
                <a16:creationId xmlns:a16="http://schemas.microsoft.com/office/drawing/2014/main" id="{85F8CBE6-B195-4AE4-94C7-BD68D6DCAF8E}"/>
              </a:ext>
            </a:extLst>
          </p:cNvPr>
          <p:cNvSpPr/>
          <p:nvPr/>
        </p:nvSpPr>
        <p:spPr>
          <a:xfrm rot="19807197">
            <a:off x="6374944" y="4876745"/>
            <a:ext cx="1466167" cy="1408085"/>
          </a:xfrm>
          <a:prstGeom prst="curvedUpArrow">
            <a:avLst>
              <a:gd name="adj1" fmla="val 25000"/>
              <a:gd name="adj2" fmla="val 42774"/>
              <a:gd name="adj3" fmla="val 2500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" name="Elipsa 1">
            <a:extLst>
              <a:ext uri="{FF2B5EF4-FFF2-40B4-BE49-F238E27FC236}">
                <a16:creationId xmlns:a16="http://schemas.microsoft.com/office/drawing/2014/main" id="{FDFD3BFE-820E-43E7-B7DF-35DFF0B85739}"/>
              </a:ext>
            </a:extLst>
          </p:cNvPr>
          <p:cNvSpPr/>
          <p:nvPr/>
        </p:nvSpPr>
        <p:spPr>
          <a:xfrm>
            <a:off x="5246914" y="807727"/>
            <a:ext cx="3188040" cy="115252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latin typeface="Georgia" panose="02040502050405020303" pitchFamily="18" charset="0"/>
              </a:rPr>
              <a:t>TROMB+ FLEBOTROMBOZA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CC69C5E-223F-4CB1-8A2E-E019D2381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72" y="2026501"/>
            <a:ext cx="3766457" cy="2717346"/>
          </a:xfrm>
          <a:prstGeom prst="rect">
            <a:avLst/>
          </a:prstGeom>
        </p:spPr>
      </p:pic>
      <p:sp>
        <p:nvSpPr>
          <p:cNvPr id="15" name="Rezervirano mjesto datuma 14">
            <a:extLst>
              <a:ext uri="{FF2B5EF4-FFF2-40B4-BE49-F238E27FC236}">
                <a16:creationId xmlns:a16="http://schemas.microsoft.com/office/drawing/2014/main" id="{5E253717-F2E8-4ACB-B485-38A5E4BB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5BFC-E48F-4D19-A558-B4B15BD378F7}" type="datetime1">
              <a:rPr lang="hr-HR" smtClean="0"/>
              <a:t>8.12.2021.</a:t>
            </a:fld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D17FE2D-8AEC-4B2F-A96F-5C4111D0B2BD}"/>
              </a:ext>
            </a:extLst>
          </p:cNvPr>
          <p:cNvSpPr txBox="1"/>
          <p:nvPr/>
        </p:nvSpPr>
        <p:spPr>
          <a:xfrm>
            <a:off x="0" y="-30145"/>
            <a:ext cx="9144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Kako nastaje …. tromboza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split orient="vert"/>
      </p:transition>
    </mc:Choice>
    <mc:Fallback xmlns="">
      <p:transition spd="slow" advTm="3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1B4CE07-6057-49E4-AA32-C1DEA0AF1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0" y="996043"/>
            <a:ext cx="7941320" cy="4865914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FE13611-24A5-4C83-AED1-A2A7432DA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EFC8-6F49-4789-9B69-E1090608ACD5}" type="datetime1">
              <a:rPr lang="hr-HR" smtClean="0"/>
              <a:t>9.12.2021.</a:t>
            </a:fld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BA50E6B-E268-4770-A227-373C141CC890}"/>
              </a:ext>
            </a:extLst>
          </p:cNvPr>
          <p:cNvSpPr txBox="1"/>
          <p:nvPr/>
        </p:nvSpPr>
        <p:spPr>
          <a:xfrm>
            <a:off x="0" y="-30145"/>
            <a:ext cx="9144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Kako nastaje …. tromboza</a:t>
            </a:r>
          </a:p>
        </p:txBody>
      </p:sp>
    </p:spTree>
    <p:extLst>
      <p:ext uri="{BB962C8B-B14F-4D97-AF65-F5344CB8AC3E}">
        <p14:creationId xmlns:p14="http://schemas.microsoft.com/office/powerpoint/2010/main" val="15906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slov 1">
            <a:extLst>
              <a:ext uri="{FF2B5EF4-FFF2-40B4-BE49-F238E27FC236}">
                <a16:creationId xmlns:a16="http://schemas.microsoft.com/office/drawing/2014/main" id="{86A7206E-371A-464C-B4EA-3FEB625CF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1925"/>
            <a:ext cx="8229600" cy="563563"/>
          </a:xfrm>
        </p:spPr>
        <p:txBody>
          <a:bodyPr/>
          <a:lstStyle/>
          <a:p>
            <a:pPr algn="ctr"/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Uzroci nastanka…… tromboze</a:t>
            </a:r>
          </a:p>
        </p:txBody>
      </p:sp>
      <p:sp>
        <p:nvSpPr>
          <p:cNvPr id="75779" name="Čuvar mjesta sadržaja 2">
            <a:extLst>
              <a:ext uri="{FF2B5EF4-FFF2-40B4-BE49-F238E27FC236}">
                <a16:creationId xmlns:a16="http://schemas.microsoft.com/office/drawing/2014/main" id="{04EE5DD2-829B-404A-BC40-9717863719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64974"/>
            <a:ext cx="9144000" cy="628491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r-HR" alt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Usporene cirkulacije -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zbog bolesti koja zahtijeva dugotrajno mirovanje u krevetu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hr-HR" alt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poslijeoperacijska</a:t>
            </a:r>
            <a:r>
              <a:rPr lang="hr-HR" alt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poslijeporođajna</a:t>
            </a:r>
            <a:r>
              <a:rPr lang="hr-HR" alt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stanja, imobilizacija, nemoć, </a:t>
            </a:r>
            <a:r>
              <a:rPr lang="hr-HR" altLang="sr-Latn-R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</a:t>
            </a:r>
            <a:r>
              <a:rPr lang="hr-HR" alt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decomp</a:t>
            </a:r>
            <a:r>
              <a:rPr lang="hr-HR" alt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……..)</a:t>
            </a:r>
          </a:p>
          <a:p>
            <a:pPr algn="ctr">
              <a:lnSpc>
                <a:spcPct val="150000"/>
              </a:lnSpc>
            </a:pPr>
            <a:r>
              <a:rPr lang="hr-HR" alt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Izravna oštećenja venskog </a:t>
            </a:r>
            <a:r>
              <a:rPr lang="hr-HR" altLang="sr-Latn-R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endotela</a:t>
            </a:r>
            <a:endParaRPr lang="hr-HR" altLang="sr-Latn-R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(mehaničkim, kemijskim, električnim ili toplinskim agensima)</a:t>
            </a:r>
          </a:p>
          <a:p>
            <a:pPr algn="ctr">
              <a:lnSpc>
                <a:spcPct val="150000"/>
              </a:lnSpc>
            </a:pPr>
            <a:r>
              <a:rPr lang="hr-HR" alt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Povećane </a:t>
            </a:r>
            <a:r>
              <a:rPr lang="hr-HR" altLang="sr-Latn-R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koagulabilnosti</a:t>
            </a:r>
            <a:r>
              <a:rPr lang="hr-HR" alt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krvi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(poslije kirurških zahvata, poroda)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DD85FE-1491-471B-9BE8-3D11C8FE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9263-3785-4A97-8DC6-C524C5CE9140}" type="datetime1">
              <a:rPr lang="hr-HR" smtClean="0"/>
              <a:t>8.12.2021.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1327</TotalTime>
  <Words>765</Words>
  <Application>Microsoft Office PowerPoint</Application>
  <PresentationFormat>Prikaz na zaslonu (4:3)</PresentationFormat>
  <Paragraphs>152</Paragraphs>
  <Slides>18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Times New Roman</vt:lpstr>
      <vt:lpstr>Tema sustava Office</vt:lpstr>
      <vt:lpstr> Pomoć pri tjelesnoj aktivnosti</vt:lpstr>
      <vt:lpstr>PowerPoint prezentacija</vt:lpstr>
      <vt:lpstr>Ishodi učenja: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Uzroci nastanka…… tromboze</vt:lpstr>
      <vt:lpstr>PowerPoint prezentacija</vt:lpstr>
      <vt:lpstr>Mjere za sprečavanje flebotromboze, tromboflebitisa i plućne embolije</vt:lpstr>
      <vt:lpstr>Znakovi i simptomi tromboze vena</vt:lpstr>
      <vt:lpstr>Zadaće sestre u bolesnika s trombozom vena</vt:lpstr>
      <vt:lpstr>Prikaz slučaja</vt:lpstr>
      <vt:lpstr>PowerPoint prezentacija</vt:lpstr>
      <vt:lpstr>PowerPoint prezentacija</vt:lpstr>
      <vt:lpstr>Ponovimo…….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Komplikacije dugotrajnog mirovanja</dc:title>
  <dc:creator>Snježana</dc:creator>
  <cp:lastModifiedBy>Snježana</cp:lastModifiedBy>
  <cp:revision>9</cp:revision>
  <cp:lastPrinted>2021-12-08T20:40:35Z</cp:lastPrinted>
  <dcterms:created xsi:type="dcterms:W3CDTF">2021-12-07T18:39:48Z</dcterms:created>
  <dcterms:modified xsi:type="dcterms:W3CDTF">2021-12-09T11:22:48Z</dcterms:modified>
</cp:coreProperties>
</file>