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56" r:id="rId4"/>
    <p:sldId id="464" r:id="rId5"/>
    <p:sldId id="465" r:id="rId6"/>
    <p:sldId id="466" r:id="rId7"/>
    <p:sldId id="467" r:id="rId8"/>
    <p:sldId id="468" r:id="rId9"/>
    <p:sldId id="469" r:id="rId10"/>
    <p:sldId id="470" r:id="rId11"/>
    <p:sldId id="459" r:id="rId12"/>
    <p:sldId id="460" r:id="rId13"/>
    <p:sldId id="471" r:id="rId14"/>
    <p:sldId id="472" r:id="rId15"/>
    <p:sldId id="461" r:id="rId16"/>
    <p:sldId id="462" r:id="rId17"/>
    <p:sldId id="259" r:id="rId18"/>
    <p:sldId id="260" r:id="rId19"/>
    <p:sldId id="43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4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B29FCF-375D-46F1-AD08-628842A0D2C6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6711A83-D9FC-4C66-9EAE-549D48A53ED6}">
      <dgm:prSet custT="1"/>
      <dgm:spPr/>
      <dgm:t>
        <a:bodyPr/>
        <a:lstStyle/>
        <a:p>
          <a:r>
            <a:rPr lang="sl-SI" sz="1800" b="1" i="0" dirty="0"/>
            <a:t>1. </a:t>
          </a:r>
          <a:r>
            <a:rPr lang="sl-SI" sz="2000" b="1" i="0" dirty="0"/>
            <a:t>Predbračno i bračno  </a:t>
          </a:r>
          <a:r>
            <a:rPr lang="sl-SI" sz="2000" b="1" dirty="0"/>
            <a:t>savjetovalište </a:t>
          </a:r>
          <a:r>
            <a:rPr lang="sl-SI" sz="2000" b="0" dirty="0"/>
            <a:t>(sociolog, psiholog, socijalni radnik, pravnik)</a:t>
          </a:r>
          <a:r>
            <a:rPr lang="sl-SI" sz="2000" b="0" i="1" dirty="0"/>
            <a:t> – </a:t>
          </a:r>
          <a:r>
            <a:rPr lang="sl-SI" sz="2000" b="0" dirty="0"/>
            <a:t>začeće zdravog ploda, osiguranje njegovog normalnog rasta i razvoja u skladnoj obitelji</a:t>
          </a:r>
          <a:endParaRPr lang="en-US" sz="2000" b="0" dirty="0"/>
        </a:p>
      </dgm:t>
    </dgm:pt>
    <dgm:pt modelId="{B0D83447-5CA9-4045-A46B-00AD402BEFD9}" type="parTrans" cxnId="{0659DC40-FD10-46D7-95E2-7A61AA1A1F22}">
      <dgm:prSet/>
      <dgm:spPr/>
      <dgm:t>
        <a:bodyPr/>
        <a:lstStyle/>
        <a:p>
          <a:pPr>
            <a:lnSpc>
              <a:spcPct val="100000"/>
            </a:lnSpc>
          </a:pPr>
          <a:endParaRPr lang="en-US" sz="1800" b="0"/>
        </a:p>
      </dgm:t>
    </dgm:pt>
    <dgm:pt modelId="{73485D2C-1827-49BF-B2AB-9F348CDA595A}" type="sibTrans" cxnId="{0659DC40-FD10-46D7-95E2-7A61AA1A1F22}">
      <dgm:prSet/>
      <dgm:spPr/>
      <dgm:t>
        <a:bodyPr/>
        <a:lstStyle/>
        <a:p>
          <a:endParaRPr lang="en-US" sz="1800" b="0"/>
        </a:p>
      </dgm:t>
    </dgm:pt>
    <dgm:pt modelId="{68AF085D-31AF-4F86-859E-5E114DADD22A}">
      <dgm:prSet custT="1"/>
      <dgm:spPr/>
      <dgm:t>
        <a:bodyPr/>
        <a:lstStyle/>
        <a:p>
          <a:r>
            <a:rPr lang="sl-SI" sz="1800" b="1" i="1" dirty="0"/>
            <a:t>2</a:t>
          </a:r>
          <a:r>
            <a:rPr lang="sl-SI" sz="2000" b="1" i="1" dirty="0"/>
            <a:t>. </a:t>
          </a:r>
          <a:r>
            <a:rPr lang="sl-SI" sz="2000" b="1" dirty="0"/>
            <a:t>Dispanzer za žene </a:t>
          </a:r>
          <a:r>
            <a:rPr lang="sl-SI" sz="2000" b="0" dirty="0"/>
            <a:t>- zdravstvena zaštita u generativnoj dobi:</a:t>
          </a:r>
        </a:p>
        <a:p>
          <a:r>
            <a:rPr lang="sl-SI" sz="2000" b="1" i="0" dirty="0"/>
            <a:t>- Savjetovalište za trudnice</a:t>
          </a:r>
          <a:r>
            <a:rPr lang="sl-SI" sz="2000" b="0" i="0" dirty="0"/>
            <a:t>–  kontrola i razvoj embrija i fetusa i uočavanje faktora koji bi mogli ometati taj rast i razvoj (kontrola TT, RR i urina na proteine) </a:t>
          </a:r>
        </a:p>
        <a:p>
          <a:r>
            <a:rPr lang="sl-SI" sz="2000" b="1" i="1" dirty="0"/>
            <a:t>- </a:t>
          </a:r>
          <a:r>
            <a:rPr lang="sl-SI" sz="2000" b="1" i="0" dirty="0"/>
            <a:t>Ambulanta </a:t>
          </a:r>
          <a:r>
            <a:rPr lang="sl-SI" sz="2000" b="0" i="0" dirty="0"/>
            <a:t>– dijagnostika i liječenje, prevencija karcinoma</a:t>
          </a:r>
          <a:endParaRPr lang="en-US" sz="2000" b="0" i="0" dirty="0"/>
        </a:p>
      </dgm:t>
    </dgm:pt>
    <dgm:pt modelId="{9B88DA63-EEC5-4AF3-85F9-988BDD08970D}" type="parTrans" cxnId="{1D2696EB-EB3E-43AD-B883-8DF0296E56ED}">
      <dgm:prSet/>
      <dgm:spPr/>
      <dgm:t>
        <a:bodyPr/>
        <a:lstStyle/>
        <a:p>
          <a:pPr>
            <a:lnSpc>
              <a:spcPct val="100000"/>
            </a:lnSpc>
          </a:pPr>
          <a:endParaRPr lang="en-US" sz="1800" b="0"/>
        </a:p>
      </dgm:t>
    </dgm:pt>
    <dgm:pt modelId="{3DAF9C0D-1D49-4FB8-8773-9D298D4FC78C}" type="sibTrans" cxnId="{1D2696EB-EB3E-43AD-B883-8DF0296E56ED}">
      <dgm:prSet/>
      <dgm:spPr/>
      <dgm:t>
        <a:bodyPr/>
        <a:lstStyle/>
        <a:p>
          <a:endParaRPr lang="en-US" sz="1800" b="0"/>
        </a:p>
      </dgm:t>
    </dgm:pt>
    <dgm:pt modelId="{315CB90C-1A86-445B-B53A-2C864EEB755F}" type="pres">
      <dgm:prSet presAssocID="{6CB29FCF-375D-46F1-AD08-628842A0D2C6}" presName="vert0" presStyleCnt="0">
        <dgm:presLayoutVars>
          <dgm:dir/>
          <dgm:animOne val="branch"/>
          <dgm:animLvl val="lvl"/>
        </dgm:presLayoutVars>
      </dgm:prSet>
      <dgm:spPr/>
    </dgm:pt>
    <dgm:pt modelId="{78C96D07-B0E0-4797-AFB9-47E0CA840D22}" type="pres">
      <dgm:prSet presAssocID="{06711A83-D9FC-4C66-9EAE-549D48A53ED6}" presName="thickLine" presStyleLbl="alignNode1" presStyleIdx="0" presStyleCnt="2"/>
      <dgm:spPr/>
    </dgm:pt>
    <dgm:pt modelId="{BC295D27-7FA5-4644-8916-FA0F4DE10C12}" type="pres">
      <dgm:prSet presAssocID="{06711A83-D9FC-4C66-9EAE-549D48A53ED6}" presName="horz1" presStyleCnt="0"/>
      <dgm:spPr/>
    </dgm:pt>
    <dgm:pt modelId="{1BC3F594-13D9-47B9-9C01-F220A926A7B6}" type="pres">
      <dgm:prSet presAssocID="{06711A83-D9FC-4C66-9EAE-549D48A53ED6}" presName="tx1" presStyleLbl="revTx" presStyleIdx="0" presStyleCnt="2" custLinFactNeighborX="1680" custLinFactNeighborY="-17177"/>
      <dgm:spPr/>
    </dgm:pt>
    <dgm:pt modelId="{3E494182-1A22-4866-9B47-C48990E8A49B}" type="pres">
      <dgm:prSet presAssocID="{06711A83-D9FC-4C66-9EAE-549D48A53ED6}" presName="vert1" presStyleCnt="0"/>
      <dgm:spPr/>
    </dgm:pt>
    <dgm:pt modelId="{75AFF00A-F147-4E9A-804E-EB02A457CCF9}" type="pres">
      <dgm:prSet presAssocID="{68AF085D-31AF-4F86-859E-5E114DADD22A}" presName="thickLine" presStyleLbl="alignNode1" presStyleIdx="1" presStyleCnt="2"/>
      <dgm:spPr/>
    </dgm:pt>
    <dgm:pt modelId="{DA30EA8B-8760-4B5A-920A-243EF767E1BE}" type="pres">
      <dgm:prSet presAssocID="{68AF085D-31AF-4F86-859E-5E114DADD22A}" presName="horz1" presStyleCnt="0"/>
      <dgm:spPr/>
    </dgm:pt>
    <dgm:pt modelId="{B50BF627-A103-47C6-9F74-D4AE90083A38}" type="pres">
      <dgm:prSet presAssocID="{68AF085D-31AF-4F86-859E-5E114DADD22A}" presName="tx1" presStyleLbl="revTx" presStyleIdx="1" presStyleCnt="2" custLinFactNeighborX="-672" custLinFactNeighborY="-20546"/>
      <dgm:spPr/>
    </dgm:pt>
    <dgm:pt modelId="{47A51084-3E9B-4585-8602-3A56F15A0496}" type="pres">
      <dgm:prSet presAssocID="{68AF085D-31AF-4F86-859E-5E114DADD22A}" presName="vert1" presStyleCnt="0"/>
      <dgm:spPr/>
    </dgm:pt>
  </dgm:ptLst>
  <dgm:cxnLst>
    <dgm:cxn modelId="{0659DC40-FD10-46D7-95E2-7A61AA1A1F22}" srcId="{6CB29FCF-375D-46F1-AD08-628842A0D2C6}" destId="{06711A83-D9FC-4C66-9EAE-549D48A53ED6}" srcOrd="0" destOrd="0" parTransId="{B0D83447-5CA9-4045-A46B-00AD402BEFD9}" sibTransId="{73485D2C-1827-49BF-B2AB-9F348CDA595A}"/>
    <dgm:cxn modelId="{D9AE3F85-A56B-4D75-A98B-93B3B7D36964}" type="presOf" srcId="{06711A83-D9FC-4C66-9EAE-549D48A53ED6}" destId="{1BC3F594-13D9-47B9-9C01-F220A926A7B6}" srcOrd="0" destOrd="0" presId="urn:microsoft.com/office/officeart/2008/layout/LinedList"/>
    <dgm:cxn modelId="{970B22A8-FDBB-4894-B784-C1756A535652}" type="presOf" srcId="{68AF085D-31AF-4F86-859E-5E114DADD22A}" destId="{B50BF627-A103-47C6-9F74-D4AE90083A38}" srcOrd="0" destOrd="0" presId="urn:microsoft.com/office/officeart/2008/layout/LinedList"/>
    <dgm:cxn modelId="{1D2696EB-EB3E-43AD-B883-8DF0296E56ED}" srcId="{6CB29FCF-375D-46F1-AD08-628842A0D2C6}" destId="{68AF085D-31AF-4F86-859E-5E114DADD22A}" srcOrd="1" destOrd="0" parTransId="{9B88DA63-EEC5-4AF3-85F9-988BDD08970D}" sibTransId="{3DAF9C0D-1D49-4FB8-8773-9D298D4FC78C}"/>
    <dgm:cxn modelId="{4C6BC8F4-6C7D-4412-B05C-8F301D90A985}" type="presOf" srcId="{6CB29FCF-375D-46F1-AD08-628842A0D2C6}" destId="{315CB90C-1A86-445B-B53A-2C864EEB755F}" srcOrd="0" destOrd="0" presId="urn:microsoft.com/office/officeart/2008/layout/LinedList"/>
    <dgm:cxn modelId="{86735863-0E6B-41AC-A899-15C48687D9E6}" type="presParOf" srcId="{315CB90C-1A86-445B-B53A-2C864EEB755F}" destId="{78C96D07-B0E0-4797-AFB9-47E0CA840D22}" srcOrd="0" destOrd="0" presId="urn:microsoft.com/office/officeart/2008/layout/LinedList"/>
    <dgm:cxn modelId="{8D0E9F3E-1516-4A07-88E7-51E9F6072463}" type="presParOf" srcId="{315CB90C-1A86-445B-B53A-2C864EEB755F}" destId="{BC295D27-7FA5-4644-8916-FA0F4DE10C12}" srcOrd="1" destOrd="0" presId="urn:microsoft.com/office/officeart/2008/layout/LinedList"/>
    <dgm:cxn modelId="{22519517-1373-4311-90CE-2EE716CEC3DD}" type="presParOf" srcId="{BC295D27-7FA5-4644-8916-FA0F4DE10C12}" destId="{1BC3F594-13D9-47B9-9C01-F220A926A7B6}" srcOrd="0" destOrd="0" presId="urn:microsoft.com/office/officeart/2008/layout/LinedList"/>
    <dgm:cxn modelId="{AC368E11-9139-4533-9C02-660B326FF106}" type="presParOf" srcId="{BC295D27-7FA5-4644-8916-FA0F4DE10C12}" destId="{3E494182-1A22-4866-9B47-C48990E8A49B}" srcOrd="1" destOrd="0" presId="urn:microsoft.com/office/officeart/2008/layout/LinedList"/>
    <dgm:cxn modelId="{C435AC52-868C-4F98-BA37-6EE3DC77B4F2}" type="presParOf" srcId="{315CB90C-1A86-445B-B53A-2C864EEB755F}" destId="{75AFF00A-F147-4E9A-804E-EB02A457CCF9}" srcOrd="2" destOrd="0" presId="urn:microsoft.com/office/officeart/2008/layout/LinedList"/>
    <dgm:cxn modelId="{9F91EE6C-E557-4F36-B6B7-1BF1B6AFEBDF}" type="presParOf" srcId="{315CB90C-1A86-445B-B53A-2C864EEB755F}" destId="{DA30EA8B-8760-4B5A-920A-243EF767E1BE}" srcOrd="3" destOrd="0" presId="urn:microsoft.com/office/officeart/2008/layout/LinedList"/>
    <dgm:cxn modelId="{973E92C2-0161-4DAD-AA45-370CF4E93F4F}" type="presParOf" srcId="{DA30EA8B-8760-4B5A-920A-243EF767E1BE}" destId="{B50BF627-A103-47C6-9F74-D4AE90083A38}" srcOrd="0" destOrd="0" presId="urn:microsoft.com/office/officeart/2008/layout/LinedList"/>
    <dgm:cxn modelId="{E5A6CB2F-747E-443F-8020-58CCC660F7DB}" type="presParOf" srcId="{DA30EA8B-8760-4B5A-920A-243EF767E1BE}" destId="{47A51084-3E9B-4585-8602-3A56F15A049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706230-2DD9-4AFD-8306-1FED0F7BF80E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57F454E-78C1-4935-8F8C-42F9F6C0C601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hr-HR" b="1" dirty="0">
              <a:solidFill>
                <a:schemeClr val="tx1"/>
              </a:solidFill>
            </a:rPr>
            <a:t>- </a:t>
          </a:r>
          <a:r>
            <a:rPr lang="en-US" b="1" dirty="0" err="1">
              <a:solidFill>
                <a:schemeClr val="tx1"/>
              </a:solidFill>
            </a:rPr>
            <a:t>Savjetovalište</a:t>
          </a:r>
          <a:r>
            <a:rPr lang="en-US" b="1" dirty="0">
              <a:solidFill>
                <a:schemeClr val="tx1"/>
              </a:solidFill>
            </a:rPr>
            <a:t> za </a:t>
          </a:r>
          <a:r>
            <a:rPr lang="en-US" b="1" dirty="0" err="1">
              <a:solidFill>
                <a:schemeClr val="tx1"/>
              </a:solidFill>
            </a:rPr>
            <a:t>dojenčad</a:t>
          </a:r>
          <a:r>
            <a:rPr lang="en-US" b="1" dirty="0">
              <a:solidFill>
                <a:schemeClr val="tx1"/>
              </a:solidFill>
            </a:rPr>
            <a:t>, </a:t>
          </a:r>
          <a:r>
            <a:rPr lang="en-US" b="1" dirty="0" err="1">
              <a:solidFill>
                <a:schemeClr val="tx1"/>
              </a:solidFill>
            </a:rPr>
            <a:t>malu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i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predškolsku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djecu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hr-HR" dirty="0">
              <a:solidFill>
                <a:schemeClr val="tx1"/>
              </a:solidFill>
            </a:rPr>
            <a:t>(</a:t>
          </a:r>
          <a:r>
            <a:rPr lang="en-US" dirty="0" err="1">
              <a:solidFill>
                <a:schemeClr val="tx1"/>
              </a:solidFill>
            </a:rPr>
            <a:t>pedijatar</a:t>
          </a:r>
          <a:r>
            <a:rPr lang="en-US" dirty="0">
              <a:solidFill>
                <a:schemeClr val="tx1"/>
              </a:solidFill>
            </a:rPr>
            <a:t>, </a:t>
          </a:r>
          <a:r>
            <a:rPr lang="en-US" dirty="0" err="1">
              <a:solidFill>
                <a:schemeClr val="tx1"/>
              </a:solidFill>
            </a:rPr>
            <a:t>medicinska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sestra</a:t>
          </a:r>
          <a:r>
            <a:rPr lang="en-US" dirty="0">
              <a:solidFill>
                <a:schemeClr val="tx1"/>
              </a:solidFill>
            </a:rPr>
            <a:t>, </a:t>
          </a:r>
          <a:r>
            <a:rPr lang="en-US" dirty="0" err="1">
              <a:solidFill>
                <a:schemeClr val="tx1"/>
              </a:solidFill>
            </a:rPr>
            <a:t>psiholog</a:t>
          </a:r>
          <a:r>
            <a:rPr lang="en-US" dirty="0">
              <a:solidFill>
                <a:schemeClr val="tx1"/>
              </a:solidFill>
            </a:rPr>
            <a:t>, </a:t>
          </a:r>
          <a:r>
            <a:rPr lang="en-US" dirty="0" err="1">
              <a:solidFill>
                <a:schemeClr val="tx1"/>
              </a:solidFill>
            </a:rPr>
            <a:t>socijalni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radnik</a:t>
          </a:r>
          <a:r>
            <a:rPr lang="en-US" dirty="0">
              <a:solidFill>
                <a:schemeClr val="tx1"/>
              </a:solidFill>
            </a:rPr>
            <a:t> ):</a:t>
          </a:r>
          <a:endParaRPr lang="hr-HR" dirty="0">
            <a:solidFill>
              <a:schemeClr val="tx1"/>
            </a:solidFill>
          </a:endParaRPr>
        </a:p>
        <a:p>
          <a:r>
            <a:rPr lang="hr-HR" dirty="0">
              <a:solidFill>
                <a:schemeClr val="tx1"/>
              </a:solidFill>
            </a:rPr>
            <a:t>- </a:t>
          </a:r>
          <a:r>
            <a:rPr lang="en-US" dirty="0" err="1">
              <a:solidFill>
                <a:schemeClr val="tx1"/>
              </a:solidFill>
            </a:rPr>
            <a:t>nadzor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nad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rastom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razvojem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djeteta</a:t>
          </a:r>
          <a:endParaRPr lang="en-US" dirty="0">
            <a:solidFill>
              <a:schemeClr val="tx1"/>
            </a:solidFill>
          </a:endParaRPr>
        </a:p>
        <a:p>
          <a:r>
            <a:rPr lang="hr-HR" dirty="0">
              <a:solidFill>
                <a:schemeClr val="tx1"/>
              </a:solidFill>
            </a:rPr>
            <a:t>- </a:t>
          </a:r>
          <a:r>
            <a:rPr lang="en-US" dirty="0" err="1">
              <a:solidFill>
                <a:schemeClr val="tx1"/>
              </a:solidFill>
            </a:rPr>
            <a:t>edukacija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majke</a:t>
          </a:r>
          <a:r>
            <a:rPr lang="en-US" dirty="0">
              <a:solidFill>
                <a:schemeClr val="tx1"/>
              </a:solidFill>
            </a:rPr>
            <a:t> o </a:t>
          </a:r>
          <a:r>
            <a:rPr lang="en-US" dirty="0" err="1">
              <a:solidFill>
                <a:schemeClr val="tx1"/>
              </a:solidFill>
            </a:rPr>
            <a:t>prehrani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djeteta</a:t>
          </a:r>
          <a:endParaRPr lang="en-US" dirty="0">
            <a:solidFill>
              <a:schemeClr val="tx1"/>
            </a:solidFill>
          </a:endParaRPr>
        </a:p>
        <a:p>
          <a:r>
            <a:rPr lang="hr-HR" dirty="0">
              <a:solidFill>
                <a:schemeClr val="tx1"/>
              </a:solidFill>
            </a:rPr>
            <a:t>- </a:t>
          </a:r>
          <a:r>
            <a:rPr lang="en-US" dirty="0" err="1">
              <a:solidFill>
                <a:schemeClr val="tx1"/>
              </a:solidFill>
            </a:rPr>
            <a:t>kontinuirano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cijepljenje</a:t>
          </a:r>
          <a:endParaRPr lang="en-US" dirty="0">
            <a:solidFill>
              <a:schemeClr val="tx1"/>
            </a:solidFill>
          </a:endParaRPr>
        </a:p>
        <a:p>
          <a:r>
            <a:rPr lang="hr-HR" dirty="0">
              <a:solidFill>
                <a:schemeClr val="tx1"/>
              </a:solidFill>
            </a:rPr>
            <a:t>- </a:t>
          </a:r>
          <a:r>
            <a:rPr lang="en-US" dirty="0" err="1">
              <a:solidFill>
                <a:schemeClr val="tx1"/>
              </a:solidFill>
            </a:rPr>
            <a:t>prati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psihomotorni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razvoj</a:t>
          </a:r>
          <a:endParaRPr lang="en-US" dirty="0">
            <a:solidFill>
              <a:schemeClr val="tx1"/>
            </a:solidFill>
          </a:endParaRPr>
        </a:p>
        <a:p>
          <a:r>
            <a:rPr lang="hr-HR" dirty="0">
              <a:solidFill>
                <a:schemeClr val="tx1"/>
              </a:solidFill>
            </a:rPr>
            <a:t>- </a:t>
          </a:r>
          <a:r>
            <a:rPr lang="en-US" dirty="0" err="1">
              <a:solidFill>
                <a:schemeClr val="tx1"/>
              </a:solidFill>
            </a:rPr>
            <a:t>zdravstveni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odgoj</a:t>
          </a:r>
          <a:endParaRPr lang="hr-HR" dirty="0">
            <a:solidFill>
              <a:schemeClr val="tx1"/>
            </a:solidFill>
          </a:endParaRPr>
        </a:p>
        <a:p>
          <a:endParaRPr lang="en-US" dirty="0"/>
        </a:p>
      </dgm:t>
    </dgm:pt>
    <dgm:pt modelId="{4C9918BE-608E-45B5-AC45-C71245D94AD5}" type="parTrans" cxnId="{FD7363DA-0780-4AC9-B93F-85E16CE7A50C}">
      <dgm:prSet/>
      <dgm:spPr/>
      <dgm:t>
        <a:bodyPr/>
        <a:lstStyle/>
        <a:p>
          <a:endParaRPr lang="en-US" sz="2000"/>
        </a:p>
      </dgm:t>
    </dgm:pt>
    <dgm:pt modelId="{EF4A4419-B66B-4ECE-98C3-8C883B13C104}" type="sibTrans" cxnId="{FD7363DA-0780-4AC9-B93F-85E16CE7A50C}">
      <dgm:prSet/>
      <dgm:spPr/>
      <dgm:t>
        <a:bodyPr/>
        <a:lstStyle/>
        <a:p>
          <a:endParaRPr lang="en-US"/>
        </a:p>
      </dgm:t>
    </dgm:pt>
    <dgm:pt modelId="{B76429AC-B8AE-4429-B5CD-68A674D78BA0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Zdravstvena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iskaznica</a:t>
          </a:r>
          <a:r>
            <a:rPr lang="en-US" dirty="0">
              <a:solidFill>
                <a:schemeClr val="tx1"/>
              </a:solidFill>
            </a:rPr>
            <a:t>, </a:t>
          </a:r>
          <a:r>
            <a:rPr lang="en-US" dirty="0" err="1">
              <a:solidFill>
                <a:schemeClr val="tx1"/>
              </a:solidFill>
            </a:rPr>
            <a:t>cijepni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karton</a:t>
          </a:r>
          <a:r>
            <a:rPr lang="en-US" dirty="0">
              <a:solidFill>
                <a:schemeClr val="tx1"/>
              </a:solidFill>
            </a:rPr>
            <a:t>, </a:t>
          </a:r>
          <a:r>
            <a:rPr lang="en-US" dirty="0" err="1">
              <a:solidFill>
                <a:schemeClr val="tx1"/>
              </a:solidFill>
            </a:rPr>
            <a:t>zdravstveni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karton</a:t>
          </a:r>
          <a:endParaRPr lang="en-US" dirty="0">
            <a:solidFill>
              <a:schemeClr val="tx1"/>
            </a:solidFill>
          </a:endParaRPr>
        </a:p>
      </dgm:t>
    </dgm:pt>
    <dgm:pt modelId="{1F138EE8-A021-4E10-B909-599A8C65FC6F}" type="parTrans" cxnId="{74B63090-9D44-43F5-8CE4-E88CD47D5276}">
      <dgm:prSet/>
      <dgm:spPr/>
      <dgm:t>
        <a:bodyPr/>
        <a:lstStyle/>
        <a:p>
          <a:endParaRPr lang="en-US" sz="2000"/>
        </a:p>
      </dgm:t>
    </dgm:pt>
    <dgm:pt modelId="{6B510847-F74E-44F6-BC0D-EFC9ACAEDBF2}" type="sibTrans" cxnId="{74B63090-9D44-43F5-8CE4-E88CD47D5276}">
      <dgm:prSet/>
      <dgm:spPr/>
      <dgm:t>
        <a:bodyPr/>
        <a:lstStyle/>
        <a:p>
          <a:endParaRPr lang="en-US"/>
        </a:p>
      </dgm:t>
    </dgm:pt>
    <dgm:pt modelId="{F8805313-A59F-4ECF-87AC-C6014A1A8625}" type="pres">
      <dgm:prSet presAssocID="{44706230-2DD9-4AFD-8306-1FED0F7BF80E}" presName="diagram" presStyleCnt="0">
        <dgm:presLayoutVars>
          <dgm:dir/>
          <dgm:resizeHandles val="exact"/>
        </dgm:presLayoutVars>
      </dgm:prSet>
      <dgm:spPr/>
    </dgm:pt>
    <dgm:pt modelId="{2B8EA651-CE79-4992-AD6E-2FAE7F179740}" type="pres">
      <dgm:prSet presAssocID="{357F454E-78C1-4935-8F8C-42F9F6C0C601}" presName="node" presStyleLbl="node1" presStyleIdx="0" presStyleCnt="2" custScaleX="218940" custScaleY="247809">
        <dgm:presLayoutVars>
          <dgm:bulletEnabled val="1"/>
        </dgm:presLayoutVars>
      </dgm:prSet>
      <dgm:spPr/>
    </dgm:pt>
    <dgm:pt modelId="{02F28113-5BD8-430C-BCD9-BF732EEE2999}" type="pres">
      <dgm:prSet presAssocID="{EF4A4419-B66B-4ECE-98C3-8C883B13C104}" presName="sibTrans" presStyleCnt="0"/>
      <dgm:spPr/>
    </dgm:pt>
    <dgm:pt modelId="{715AA56B-3E93-4EE5-BDB7-F47827381F69}" type="pres">
      <dgm:prSet presAssocID="{B76429AC-B8AE-4429-B5CD-68A674D78BA0}" presName="node" presStyleLbl="node1" presStyleIdx="1" presStyleCnt="2" custScaleX="125243" custScaleY="141136">
        <dgm:presLayoutVars>
          <dgm:bulletEnabled val="1"/>
        </dgm:presLayoutVars>
      </dgm:prSet>
      <dgm:spPr/>
    </dgm:pt>
  </dgm:ptLst>
  <dgm:cxnLst>
    <dgm:cxn modelId="{00FFB31C-61CA-4540-AC5C-45C59D9F77C5}" type="presOf" srcId="{B76429AC-B8AE-4429-B5CD-68A674D78BA0}" destId="{715AA56B-3E93-4EE5-BDB7-F47827381F69}" srcOrd="0" destOrd="0" presId="urn:microsoft.com/office/officeart/2005/8/layout/default"/>
    <dgm:cxn modelId="{34D3F275-6D03-416A-9666-DB8519628B80}" type="presOf" srcId="{357F454E-78C1-4935-8F8C-42F9F6C0C601}" destId="{2B8EA651-CE79-4992-AD6E-2FAE7F179740}" srcOrd="0" destOrd="0" presId="urn:microsoft.com/office/officeart/2005/8/layout/default"/>
    <dgm:cxn modelId="{74B63090-9D44-43F5-8CE4-E88CD47D5276}" srcId="{44706230-2DD9-4AFD-8306-1FED0F7BF80E}" destId="{B76429AC-B8AE-4429-B5CD-68A674D78BA0}" srcOrd="1" destOrd="0" parTransId="{1F138EE8-A021-4E10-B909-599A8C65FC6F}" sibTransId="{6B510847-F74E-44F6-BC0D-EFC9ACAEDBF2}"/>
    <dgm:cxn modelId="{6D0861CA-5F40-4CF3-A950-8E7683FB0835}" type="presOf" srcId="{44706230-2DD9-4AFD-8306-1FED0F7BF80E}" destId="{F8805313-A59F-4ECF-87AC-C6014A1A8625}" srcOrd="0" destOrd="0" presId="urn:microsoft.com/office/officeart/2005/8/layout/default"/>
    <dgm:cxn modelId="{FD7363DA-0780-4AC9-B93F-85E16CE7A50C}" srcId="{44706230-2DD9-4AFD-8306-1FED0F7BF80E}" destId="{357F454E-78C1-4935-8F8C-42F9F6C0C601}" srcOrd="0" destOrd="0" parTransId="{4C9918BE-608E-45B5-AC45-C71245D94AD5}" sibTransId="{EF4A4419-B66B-4ECE-98C3-8C883B13C104}"/>
    <dgm:cxn modelId="{4F16478D-EAF3-41F2-84ED-677E080FD4B8}" type="presParOf" srcId="{F8805313-A59F-4ECF-87AC-C6014A1A8625}" destId="{2B8EA651-CE79-4992-AD6E-2FAE7F179740}" srcOrd="0" destOrd="0" presId="urn:microsoft.com/office/officeart/2005/8/layout/default"/>
    <dgm:cxn modelId="{A0AB47FE-E809-4EF3-82FB-9D619E13F6C6}" type="presParOf" srcId="{F8805313-A59F-4ECF-87AC-C6014A1A8625}" destId="{02F28113-5BD8-430C-BCD9-BF732EEE2999}" srcOrd="1" destOrd="0" presId="urn:microsoft.com/office/officeart/2005/8/layout/default"/>
    <dgm:cxn modelId="{69C0CB71-95D3-4399-B195-F65B098647DE}" type="presParOf" srcId="{F8805313-A59F-4ECF-87AC-C6014A1A8625}" destId="{715AA56B-3E93-4EE5-BDB7-F47827381F6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EE046A-3AFD-4BC0-8EE5-F5E350D5AA4C}" type="doc">
      <dgm:prSet loTypeId="urn:microsoft.com/office/officeart/2016/7/layout/RepeatingBendingProcessNew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BBB09CC-B07A-47F2-BE31-939C243AA669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sl-SI" sz="1800" b="1" dirty="0">
              <a:solidFill>
                <a:srgbClr val="FFFF00"/>
              </a:solidFill>
            </a:rPr>
            <a:t>Sistematski pregled</a:t>
          </a:r>
          <a:endParaRPr lang="en-US" sz="1800" dirty="0">
            <a:solidFill>
              <a:srgbClr val="FFFF00"/>
            </a:solidFill>
          </a:endParaRPr>
        </a:p>
      </dgm:t>
    </dgm:pt>
    <dgm:pt modelId="{F1DD421A-F2E0-4FC7-87A0-2204239DEE7F}" type="parTrans" cxnId="{D138E501-3BBC-4AF8-AFA3-814DF2EABCD4}">
      <dgm:prSet/>
      <dgm:spPr/>
      <dgm:t>
        <a:bodyPr/>
        <a:lstStyle/>
        <a:p>
          <a:endParaRPr lang="en-US" sz="1800"/>
        </a:p>
      </dgm:t>
    </dgm:pt>
    <dgm:pt modelId="{82284137-49E4-4AB8-82DD-270C4B5600FB}" type="sibTrans" cxnId="{D138E501-3BBC-4AF8-AFA3-814DF2EABCD4}">
      <dgm:prSet custT="1"/>
      <dgm:spPr/>
      <dgm:t>
        <a:bodyPr/>
        <a:lstStyle/>
        <a:p>
          <a:endParaRPr lang="en-US" sz="1800"/>
        </a:p>
      </dgm:t>
    </dgm:pt>
    <dgm:pt modelId="{02EEEC7E-6ECA-42B3-8373-61E6CDFA50AA}">
      <dgm:prSet custT="1"/>
      <dgm:spPr/>
      <dgm:t>
        <a:bodyPr/>
        <a:lstStyle/>
        <a:p>
          <a:r>
            <a:rPr lang="sl-SI" sz="1800" b="1" dirty="0"/>
            <a:t>u 1. godini života 5- 6 X  (novorođenačka dob, 2 , 3, 6, 9, 12 mj starosti):</a:t>
          </a:r>
          <a:endParaRPr lang="en-US" sz="1800" dirty="0"/>
        </a:p>
      </dgm:t>
    </dgm:pt>
    <dgm:pt modelId="{9E648EDE-A659-49EB-B3AC-C90C0DC73C56}" type="parTrans" cxnId="{4D2EFAF2-A5B1-40B1-9040-C044A4A6219C}">
      <dgm:prSet/>
      <dgm:spPr/>
      <dgm:t>
        <a:bodyPr/>
        <a:lstStyle/>
        <a:p>
          <a:endParaRPr lang="en-US" sz="1800"/>
        </a:p>
      </dgm:t>
    </dgm:pt>
    <dgm:pt modelId="{C80561B3-1C48-4278-8322-8B1F21CBD71E}" type="sibTrans" cxnId="{4D2EFAF2-A5B1-40B1-9040-C044A4A6219C}">
      <dgm:prSet custT="1"/>
      <dgm:spPr/>
      <dgm:t>
        <a:bodyPr/>
        <a:lstStyle/>
        <a:p>
          <a:endParaRPr lang="en-US" sz="1800"/>
        </a:p>
      </dgm:t>
    </dgm:pt>
    <dgm:pt modelId="{F878C5BB-E82C-4274-8C47-64D6C8AC8972}">
      <dgm:prSet custT="1"/>
      <dgm:spPr/>
      <dgm:t>
        <a:bodyPr/>
        <a:lstStyle/>
        <a:p>
          <a:r>
            <a:rPr lang="sl-SI" sz="1800" b="1" dirty="0"/>
            <a:t>antropometrijsko mjerenje </a:t>
          </a:r>
          <a:endParaRPr lang="en-US" sz="1800" dirty="0"/>
        </a:p>
      </dgm:t>
    </dgm:pt>
    <dgm:pt modelId="{334D6737-3B2D-47DE-9A55-E86D958654C3}" type="parTrans" cxnId="{3DE2ED8F-20B9-4F56-B670-FA6ADC7EFF1F}">
      <dgm:prSet/>
      <dgm:spPr/>
      <dgm:t>
        <a:bodyPr/>
        <a:lstStyle/>
        <a:p>
          <a:endParaRPr lang="en-US" sz="1800"/>
        </a:p>
      </dgm:t>
    </dgm:pt>
    <dgm:pt modelId="{D4CF4602-29B0-41CA-A603-5AF2A0B54B61}" type="sibTrans" cxnId="{3DE2ED8F-20B9-4F56-B670-FA6ADC7EFF1F}">
      <dgm:prSet custT="1"/>
      <dgm:spPr/>
      <dgm:t>
        <a:bodyPr/>
        <a:lstStyle/>
        <a:p>
          <a:endParaRPr lang="en-US" sz="1800"/>
        </a:p>
      </dgm:t>
    </dgm:pt>
    <dgm:pt modelId="{C77E03F7-D6E3-4C4A-981A-3041B69DADA0}">
      <dgm:prSet custT="1"/>
      <dgm:spPr/>
      <dgm:t>
        <a:bodyPr/>
        <a:lstStyle/>
        <a:p>
          <a:r>
            <a:rPr lang="sl-SI" sz="1800" b="1" dirty="0"/>
            <a:t>anamnestički podaci</a:t>
          </a:r>
          <a:endParaRPr lang="en-US" sz="1800" dirty="0"/>
        </a:p>
      </dgm:t>
    </dgm:pt>
    <dgm:pt modelId="{70A0B2EC-937F-429D-8E9F-77AEEC4FF356}" type="parTrans" cxnId="{FD03F41D-6BB7-443A-B81D-3A56C62F195F}">
      <dgm:prSet/>
      <dgm:spPr/>
      <dgm:t>
        <a:bodyPr/>
        <a:lstStyle/>
        <a:p>
          <a:endParaRPr lang="en-US" sz="1800"/>
        </a:p>
      </dgm:t>
    </dgm:pt>
    <dgm:pt modelId="{06BD591B-3554-48B4-8CC0-223F9C2F3748}" type="sibTrans" cxnId="{FD03F41D-6BB7-443A-B81D-3A56C62F195F}">
      <dgm:prSet custT="1"/>
      <dgm:spPr/>
      <dgm:t>
        <a:bodyPr/>
        <a:lstStyle/>
        <a:p>
          <a:endParaRPr lang="en-US" sz="1800"/>
        </a:p>
      </dgm:t>
    </dgm:pt>
    <dgm:pt modelId="{5DC63507-630F-4E18-887B-3D96FF78A77B}">
      <dgm:prSet custT="1"/>
      <dgm:spPr/>
      <dgm:t>
        <a:bodyPr/>
        <a:lstStyle/>
        <a:p>
          <a:endParaRPr lang="sl-SI" sz="1800" b="1" dirty="0"/>
        </a:p>
        <a:p>
          <a:r>
            <a:rPr lang="sl-SI" sz="1800" b="1" dirty="0"/>
            <a:t>opći klinički pregled svih organa i sustava16</a:t>
          </a:r>
        </a:p>
        <a:p>
          <a:endParaRPr lang="en-US" sz="1800" dirty="0"/>
        </a:p>
      </dgm:t>
    </dgm:pt>
    <dgm:pt modelId="{3A6850AD-738D-421A-B1FA-F0627F0D0BC9}" type="parTrans" cxnId="{4312A978-6973-4117-B39F-10316BE19ED0}">
      <dgm:prSet/>
      <dgm:spPr/>
      <dgm:t>
        <a:bodyPr/>
        <a:lstStyle/>
        <a:p>
          <a:endParaRPr lang="en-US" sz="1800"/>
        </a:p>
      </dgm:t>
    </dgm:pt>
    <dgm:pt modelId="{4338133A-D147-4B48-924C-1B8B983033D7}" type="sibTrans" cxnId="{4312A978-6973-4117-B39F-10316BE19ED0}">
      <dgm:prSet custT="1"/>
      <dgm:spPr/>
      <dgm:t>
        <a:bodyPr/>
        <a:lstStyle/>
        <a:p>
          <a:endParaRPr lang="en-US" sz="1800"/>
        </a:p>
      </dgm:t>
    </dgm:pt>
    <dgm:pt modelId="{16E940B0-97FF-458F-8A37-081CC300F69C}">
      <dgm:prSet custT="1"/>
      <dgm:spPr/>
      <dgm:t>
        <a:bodyPr/>
        <a:lstStyle/>
        <a:p>
          <a:r>
            <a:rPr lang="sl-SI" sz="1800" b="1" dirty="0"/>
            <a:t>ispitivanje psihomotornog razvoja</a:t>
          </a:r>
          <a:endParaRPr lang="en-US" sz="1800" dirty="0"/>
        </a:p>
      </dgm:t>
    </dgm:pt>
    <dgm:pt modelId="{C91E49D2-7AED-46EA-AA52-B065BA678085}" type="parTrans" cxnId="{638952A2-5DC5-41F6-928B-1046A7190C28}">
      <dgm:prSet/>
      <dgm:spPr/>
      <dgm:t>
        <a:bodyPr/>
        <a:lstStyle/>
        <a:p>
          <a:endParaRPr lang="en-US" sz="1800"/>
        </a:p>
      </dgm:t>
    </dgm:pt>
    <dgm:pt modelId="{0F4AA6D9-27F7-49E0-A7EB-11F352C67197}" type="sibTrans" cxnId="{638952A2-5DC5-41F6-928B-1046A7190C28}">
      <dgm:prSet custT="1"/>
      <dgm:spPr/>
      <dgm:t>
        <a:bodyPr/>
        <a:lstStyle/>
        <a:p>
          <a:endParaRPr lang="en-US" sz="1800"/>
        </a:p>
      </dgm:t>
    </dgm:pt>
    <dgm:pt modelId="{E3461291-BA64-453F-9011-1C4EDC6D1821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sl-SI" sz="1800" b="1" dirty="0">
              <a:solidFill>
                <a:srgbClr val="FFFF00"/>
              </a:solidFill>
            </a:rPr>
            <a:t>Kontrolni pregled</a:t>
          </a:r>
          <a:endParaRPr lang="en-US" sz="1800" dirty="0">
            <a:solidFill>
              <a:srgbClr val="FFFF00"/>
            </a:solidFill>
          </a:endParaRPr>
        </a:p>
      </dgm:t>
    </dgm:pt>
    <dgm:pt modelId="{FC6976CD-E5FE-4BD7-8254-7E6335F1A43B}" type="parTrans" cxnId="{EB863854-FD13-4B54-8D10-C7398BCBC4F4}">
      <dgm:prSet/>
      <dgm:spPr/>
      <dgm:t>
        <a:bodyPr/>
        <a:lstStyle/>
        <a:p>
          <a:endParaRPr lang="en-US" sz="1800"/>
        </a:p>
      </dgm:t>
    </dgm:pt>
    <dgm:pt modelId="{37932B90-F3DD-4045-B9E6-02D87886055E}" type="sibTrans" cxnId="{EB863854-FD13-4B54-8D10-C7398BCBC4F4}">
      <dgm:prSet custT="1"/>
      <dgm:spPr/>
      <dgm:t>
        <a:bodyPr/>
        <a:lstStyle/>
        <a:p>
          <a:endParaRPr lang="en-US" sz="1800"/>
        </a:p>
      </dgm:t>
    </dgm:pt>
    <dgm:pt modelId="{B2716E4F-22D1-44DB-BB10-D4DE257D1364}">
      <dgm:prSet custT="1"/>
      <dgm:spPr/>
      <dgm:t>
        <a:bodyPr/>
        <a:lstStyle/>
        <a:p>
          <a:r>
            <a:rPr lang="sl-SI" sz="1800" b="1" dirty="0"/>
            <a:t>kontrola stanja djeteta nađena pri sistematskom pregledu</a:t>
          </a:r>
          <a:endParaRPr lang="en-US" sz="1800" dirty="0"/>
        </a:p>
      </dgm:t>
    </dgm:pt>
    <dgm:pt modelId="{D516430A-CC99-4EA0-B4EC-2B16FC1086E0}" type="parTrans" cxnId="{C4212C21-73E3-4F1F-88DF-71620A3630E9}">
      <dgm:prSet/>
      <dgm:spPr/>
      <dgm:t>
        <a:bodyPr/>
        <a:lstStyle/>
        <a:p>
          <a:endParaRPr lang="en-US" sz="1800"/>
        </a:p>
      </dgm:t>
    </dgm:pt>
    <dgm:pt modelId="{2636FD38-ADE8-4413-85E4-53E6E3E44B42}" type="sibTrans" cxnId="{C4212C21-73E3-4F1F-88DF-71620A3630E9}">
      <dgm:prSet/>
      <dgm:spPr/>
      <dgm:t>
        <a:bodyPr/>
        <a:lstStyle/>
        <a:p>
          <a:endParaRPr lang="en-US" sz="1800"/>
        </a:p>
      </dgm:t>
    </dgm:pt>
    <dgm:pt modelId="{C311DCB9-DC62-4CFC-9ABB-8AFC4C8DE53F}" type="pres">
      <dgm:prSet presAssocID="{BDEE046A-3AFD-4BC0-8EE5-F5E350D5AA4C}" presName="Name0" presStyleCnt="0">
        <dgm:presLayoutVars>
          <dgm:dir/>
          <dgm:resizeHandles val="exact"/>
        </dgm:presLayoutVars>
      </dgm:prSet>
      <dgm:spPr/>
    </dgm:pt>
    <dgm:pt modelId="{2296F1A6-1775-4E96-AFD3-43FBBF1E2455}" type="pres">
      <dgm:prSet presAssocID="{7BBB09CC-B07A-47F2-BE31-939C243AA669}" presName="node" presStyleLbl="node1" presStyleIdx="0" presStyleCnt="8" custScaleX="111851" custScaleY="125154">
        <dgm:presLayoutVars>
          <dgm:bulletEnabled val="1"/>
        </dgm:presLayoutVars>
      </dgm:prSet>
      <dgm:spPr/>
    </dgm:pt>
    <dgm:pt modelId="{4F6D592C-345E-4FC7-8467-44CC2A200F4A}" type="pres">
      <dgm:prSet presAssocID="{82284137-49E4-4AB8-82DD-270C4B5600FB}" presName="sibTrans" presStyleLbl="sibTrans1D1" presStyleIdx="0" presStyleCnt="7"/>
      <dgm:spPr/>
    </dgm:pt>
    <dgm:pt modelId="{DDC80CA6-3DD1-4B2C-8293-76E6698932F2}" type="pres">
      <dgm:prSet presAssocID="{82284137-49E4-4AB8-82DD-270C4B5600FB}" presName="connectorText" presStyleLbl="sibTrans1D1" presStyleIdx="0" presStyleCnt="7"/>
      <dgm:spPr/>
    </dgm:pt>
    <dgm:pt modelId="{F0D5C5BC-E504-43C1-8189-A4FA6B34A8B5}" type="pres">
      <dgm:prSet presAssocID="{02EEEC7E-6ECA-42B3-8373-61E6CDFA50AA}" presName="node" presStyleLbl="node1" presStyleIdx="1" presStyleCnt="8" custScaleX="186362" custScaleY="166966">
        <dgm:presLayoutVars>
          <dgm:bulletEnabled val="1"/>
        </dgm:presLayoutVars>
      </dgm:prSet>
      <dgm:spPr/>
    </dgm:pt>
    <dgm:pt modelId="{F8F66DBC-DFF3-49E6-9970-BC36D5999502}" type="pres">
      <dgm:prSet presAssocID="{C80561B3-1C48-4278-8322-8B1F21CBD71E}" presName="sibTrans" presStyleLbl="sibTrans1D1" presStyleIdx="1" presStyleCnt="7"/>
      <dgm:spPr/>
    </dgm:pt>
    <dgm:pt modelId="{B4DD269A-6E48-4ED0-98AA-F84E417D8657}" type="pres">
      <dgm:prSet presAssocID="{C80561B3-1C48-4278-8322-8B1F21CBD71E}" presName="connectorText" presStyleLbl="sibTrans1D1" presStyleIdx="1" presStyleCnt="7"/>
      <dgm:spPr/>
    </dgm:pt>
    <dgm:pt modelId="{152D6CDF-581B-4938-8EC3-CE6766CECC9E}" type="pres">
      <dgm:prSet presAssocID="{F878C5BB-E82C-4274-8C47-64D6C8AC8972}" presName="node" presStyleLbl="node1" presStyleIdx="2" presStyleCnt="8" custScaleX="139762">
        <dgm:presLayoutVars>
          <dgm:bulletEnabled val="1"/>
        </dgm:presLayoutVars>
      </dgm:prSet>
      <dgm:spPr/>
    </dgm:pt>
    <dgm:pt modelId="{AD7035C2-D669-44D3-AB5A-98E0C311E47D}" type="pres">
      <dgm:prSet presAssocID="{D4CF4602-29B0-41CA-A603-5AF2A0B54B61}" presName="sibTrans" presStyleLbl="sibTrans1D1" presStyleIdx="2" presStyleCnt="7"/>
      <dgm:spPr/>
    </dgm:pt>
    <dgm:pt modelId="{FE63A83A-94B0-4117-A7D4-87B9B2B83E71}" type="pres">
      <dgm:prSet presAssocID="{D4CF4602-29B0-41CA-A603-5AF2A0B54B61}" presName="connectorText" presStyleLbl="sibTrans1D1" presStyleIdx="2" presStyleCnt="7"/>
      <dgm:spPr/>
    </dgm:pt>
    <dgm:pt modelId="{5AF25995-2906-4CD4-AFDD-C4A1E53D826E}" type="pres">
      <dgm:prSet presAssocID="{C77E03F7-D6E3-4C4A-981A-3041B69DADA0}" presName="node" presStyleLbl="node1" presStyleIdx="3" presStyleCnt="8" custScaleX="168730" custScaleY="100923">
        <dgm:presLayoutVars>
          <dgm:bulletEnabled val="1"/>
        </dgm:presLayoutVars>
      </dgm:prSet>
      <dgm:spPr/>
    </dgm:pt>
    <dgm:pt modelId="{F8E69830-E54A-4F68-B245-9EF396961310}" type="pres">
      <dgm:prSet presAssocID="{06BD591B-3554-48B4-8CC0-223F9C2F3748}" presName="sibTrans" presStyleLbl="sibTrans1D1" presStyleIdx="3" presStyleCnt="7"/>
      <dgm:spPr/>
    </dgm:pt>
    <dgm:pt modelId="{D5628F62-2603-46A0-A9E3-3D9472312FED}" type="pres">
      <dgm:prSet presAssocID="{06BD591B-3554-48B4-8CC0-223F9C2F3748}" presName="connectorText" presStyleLbl="sibTrans1D1" presStyleIdx="3" presStyleCnt="7"/>
      <dgm:spPr/>
    </dgm:pt>
    <dgm:pt modelId="{16DF1E8B-595E-4594-B5B5-593442A510C4}" type="pres">
      <dgm:prSet presAssocID="{5DC63507-630F-4E18-887B-3D96FF78A77B}" presName="node" presStyleLbl="node1" presStyleIdx="4" presStyleCnt="8" custScaleX="181582" custScaleY="109509">
        <dgm:presLayoutVars>
          <dgm:bulletEnabled val="1"/>
        </dgm:presLayoutVars>
      </dgm:prSet>
      <dgm:spPr/>
    </dgm:pt>
    <dgm:pt modelId="{6F8BE030-15FF-4E1C-B763-B049265414D4}" type="pres">
      <dgm:prSet presAssocID="{4338133A-D147-4B48-924C-1B8B983033D7}" presName="sibTrans" presStyleLbl="sibTrans1D1" presStyleIdx="4" presStyleCnt="7"/>
      <dgm:spPr/>
    </dgm:pt>
    <dgm:pt modelId="{04C17556-6391-4D76-9D2E-A318F8BC5735}" type="pres">
      <dgm:prSet presAssocID="{4338133A-D147-4B48-924C-1B8B983033D7}" presName="connectorText" presStyleLbl="sibTrans1D1" presStyleIdx="4" presStyleCnt="7"/>
      <dgm:spPr/>
    </dgm:pt>
    <dgm:pt modelId="{3BE7FDB8-2D78-4B4F-81BD-B67F868BDB84}" type="pres">
      <dgm:prSet presAssocID="{16E940B0-97FF-458F-8A37-081CC300F69C}" presName="node" presStyleLbl="node1" presStyleIdx="5" presStyleCnt="8" custScaleX="130115" custScaleY="159283" custLinFactNeighborX="-200" custLinFactNeighborY="3454">
        <dgm:presLayoutVars>
          <dgm:bulletEnabled val="1"/>
        </dgm:presLayoutVars>
      </dgm:prSet>
      <dgm:spPr/>
    </dgm:pt>
    <dgm:pt modelId="{CE08B6B2-32C4-4D1C-AC9E-9E0E92653AF0}" type="pres">
      <dgm:prSet presAssocID="{0F4AA6D9-27F7-49E0-A7EB-11F352C67197}" presName="sibTrans" presStyleLbl="sibTrans1D1" presStyleIdx="5" presStyleCnt="7"/>
      <dgm:spPr/>
    </dgm:pt>
    <dgm:pt modelId="{55039F27-A518-4114-9D6E-5A1403874964}" type="pres">
      <dgm:prSet presAssocID="{0F4AA6D9-27F7-49E0-A7EB-11F352C67197}" presName="connectorText" presStyleLbl="sibTrans1D1" presStyleIdx="5" presStyleCnt="7"/>
      <dgm:spPr/>
    </dgm:pt>
    <dgm:pt modelId="{B65F287F-8EFD-4938-95F3-17CB60779F09}" type="pres">
      <dgm:prSet presAssocID="{E3461291-BA64-453F-9011-1C4EDC6D1821}" presName="node" presStyleLbl="node1" presStyleIdx="6" presStyleCnt="8" custScaleX="109769" custScaleY="130271">
        <dgm:presLayoutVars>
          <dgm:bulletEnabled val="1"/>
        </dgm:presLayoutVars>
      </dgm:prSet>
      <dgm:spPr/>
    </dgm:pt>
    <dgm:pt modelId="{0CD91F1E-8741-4D7B-8B79-0A3F2EF5D676}" type="pres">
      <dgm:prSet presAssocID="{37932B90-F3DD-4045-B9E6-02D87886055E}" presName="sibTrans" presStyleLbl="sibTrans1D1" presStyleIdx="6" presStyleCnt="7"/>
      <dgm:spPr/>
    </dgm:pt>
    <dgm:pt modelId="{E1F08DB7-2530-4A8D-9AA2-40CDDE2D1CEF}" type="pres">
      <dgm:prSet presAssocID="{37932B90-F3DD-4045-B9E6-02D87886055E}" presName="connectorText" presStyleLbl="sibTrans1D1" presStyleIdx="6" presStyleCnt="7"/>
      <dgm:spPr/>
    </dgm:pt>
    <dgm:pt modelId="{FA322DDB-C24B-4B93-89C3-D5928151C2E4}" type="pres">
      <dgm:prSet presAssocID="{B2716E4F-22D1-44DB-BB10-D4DE257D1364}" presName="node" presStyleLbl="node1" presStyleIdx="7" presStyleCnt="8" custScaleX="237263" custScaleY="146230">
        <dgm:presLayoutVars>
          <dgm:bulletEnabled val="1"/>
        </dgm:presLayoutVars>
      </dgm:prSet>
      <dgm:spPr/>
    </dgm:pt>
  </dgm:ptLst>
  <dgm:cxnLst>
    <dgm:cxn modelId="{D138E501-3BBC-4AF8-AFA3-814DF2EABCD4}" srcId="{BDEE046A-3AFD-4BC0-8EE5-F5E350D5AA4C}" destId="{7BBB09CC-B07A-47F2-BE31-939C243AA669}" srcOrd="0" destOrd="0" parTransId="{F1DD421A-F2E0-4FC7-87A0-2204239DEE7F}" sibTransId="{82284137-49E4-4AB8-82DD-270C4B5600FB}"/>
    <dgm:cxn modelId="{D3E8B30A-065D-4807-A0B9-39E9D28B28E4}" type="presOf" srcId="{D4CF4602-29B0-41CA-A603-5AF2A0B54B61}" destId="{AD7035C2-D669-44D3-AB5A-98E0C311E47D}" srcOrd="0" destOrd="0" presId="urn:microsoft.com/office/officeart/2016/7/layout/RepeatingBendingProcessNew"/>
    <dgm:cxn modelId="{611DD80A-AB8D-4862-B556-4398D24644E4}" type="presOf" srcId="{4338133A-D147-4B48-924C-1B8B983033D7}" destId="{04C17556-6391-4D76-9D2E-A318F8BC5735}" srcOrd="1" destOrd="0" presId="urn:microsoft.com/office/officeart/2016/7/layout/RepeatingBendingProcessNew"/>
    <dgm:cxn modelId="{3DF57012-C839-40C4-89D9-04319303F77E}" type="presOf" srcId="{4338133A-D147-4B48-924C-1B8B983033D7}" destId="{6F8BE030-15FF-4E1C-B763-B049265414D4}" srcOrd="0" destOrd="0" presId="urn:microsoft.com/office/officeart/2016/7/layout/RepeatingBendingProcessNew"/>
    <dgm:cxn modelId="{147A5318-1DFE-4FD0-806A-24F70C76C42D}" type="presOf" srcId="{0F4AA6D9-27F7-49E0-A7EB-11F352C67197}" destId="{CE08B6B2-32C4-4D1C-AC9E-9E0E92653AF0}" srcOrd="0" destOrd="0" presId="urn:microsoft.com/office/officeart/2016/7/layout/RepeatingBendingProcessNew"/>
    <dgm:cxn modelId="{FD03F41D-6BB7-443A-B81D-3A56C62F195F}" srcId="{BDEE046A-3AFD-4BC0-8EE5-F5E350D5AA4C}" destId="{C77E03F7-D6E3-4C4A-981A-3041B69DADA0}" srcOrd="3" destOrd="0" parTransId="{70A0B2EC-937F-429D-8E9F-77AEEC4FF356}" sibTransId="{06BD591B-3554-48B4-8CC0-223F9C2F3748}"/>
    <dgm:cxn modelId="{C4212C21-73E3-4F1F-88DF-71620A3630E9}" srcId="{BDEE046A-3AFD-4BC0-8EE5-F5E350D5AA4C}" destId="{B2716E4F-22D1-44DB-BB10-D4DE257D1364}" srcOrd="7" destOrd="0" parTransId="{D516430A-CC99-4EA0-B4EC-2B16FC1086E0}" sibTransId="{2636FD38-ADE8-4413-85E4-53E6E3E44B42}"/>
    <dgm:cxn modelId="{66273024-8614-4402-9933-D7777B5103AA}" type="presOf" srcId="{37932B90-F3DD-4045-B9E6-02D87886055E}" destId="{0CD91F1E-8741-4D7B-8B79-0A3F2EF5D676}" srcOrd="0" destOrd="0" presId="urn:microsoft.com/office/officeart/2016/7/layout/RepeatingBendingProcessNew"/>
    <dgm:cxn modelId="{501C922F-3FED-483A-BEDA-7D60C062AD52}" type="presOf" srcId="{02EEEC7E-6ECA-42B3-8373-61E6CDFA50AA}" destId="{F0D5C5BC-E504-43C1-8189-A4FA6B34A8B5}" srcOrd="0" destOrd="0" presId="urn:microsoft.com/office/officeart/2016/7/layout/RepeatingBendingProcessNew"/>
    <dgm:cxn modelId="{00D71233-0494-4F79-B894-205CD6BDC214}" type="presOf" srcId="{E3461291-BA64-453F-9011-1C4EDC6D1821}" destId="{B65F287F-8EFD-4938-95F3-17CB60779F09}" srcOrd="0" destOrd="0" presId="urn:microsoft.com/office/officeart/2016/7/layout/RepeatingBendingProcessNew"/>
    <dgm:cxn modelId="{AD2B3865-FEF6-4665-BFC6-FE495F2C5973}" type="presOf" srcId="{5DC63507-630F-4E18-887B-3D96FF78A77B}" destId="{16DF1E8B-595E-4594-B5B5-593442A510C4}" srcOrd="0" destOrd="0" presId="urn:microsoft.com/office/officeart/2016/7/layout/RepeatingBendingProcessNew"/>
    <dgm:cxn modelId="{151DC746-9EAA-4E8C-97DA-B33BE058DD04}" type="presOf" srcId="{37932B90-F3DD-4045-B9E6-02D87886055E}" destId="{E1F08DB7-2530-4A8D-9AA2-40CDDE2D1CEF}" srcOrd="1" destOrd="0" presId="urn:microsoft.com/office/officeart/2016/7/layout/RepeatingBendingProcessNew"/>
    <dgm:cxn modelId="{998F2A68-C0D2-4D9D-8DB9-1F360B63E06A}" type="presOf" srcId="{F878C5BB-E82C-4274-8C47-64D6C8AC8972}" destId="{152D6CDF-581B-4938-8EC3-CE6766CECC9E}" srcOrd="0" destOrd="0" presId="urn:microsoft.com/office/officeart/2016/7/layout/RepeatingBendingProcessNew"/>
    <dgm:cxn modelId="{EB863854-FD13-4B54-8D10-C7398BCBC4F4}" srcId="{BDEE046A-3AFD-4BC0-8EE5-F5E350D5AA4C}" destId="{E3461291-BA64-453F-9011-1C4EDC6D1821}" srcOrd="6" destOrd="0" parTransId="{FC6976CD-E5FE-4BD7-8254-7E6335F1A43B}" sibTransId="{37932B90-F3DD-4045-B9E6-02D87886055E}"/>
    <dgm:cxn modelId="{2EC16D78-9B1B-4831-AA3B-8389E6F43C81}" type="presOf" srcId="{B2716E4F-22D1-44DB-BB10-D4DE257D1364}" destId="{FA322DDB-C24B-4B93-89C3-D5928151C2E4}" srcOrd="0" destOrd="0" presId="urn:microsoft.com/office/officeart/2016/7/layout/RepeatingBendingProcessNew"/>
    <dgm:cxn modelId="{4312A978-6973-4117-B39F-10316BE19ED0}" srcId="{BDEE046A-3AFD-4BC0-8EE5-F5E350D5AA4C}" destId="{5DC63507-630F-4E18-887B-3D96FF78A77B}" srcOrd="4" destOrd="0" parTransId="{3A6850AD-738D-421A-B1FA-F0627F0D0BC9}" sibTransId="{4338133A-D147-4B48-924C-1B8B983033D7}"/>
    <dgm:cxn modelId="{D5E98387-2193-4981-94D4-1D901D6A3020}" type="presOf" srcId="{0F4AA6D9-27F7-49E0-A7EB-11F352C67197}" destId="{55039F27-A518-4114-9D6E-5A1403874964}" srcOrd="1" destOrd="0" presId="urn:microsoft.com/office/officeart/2016/7/layout/RepeatingBendingProcessNew"/>
    <dgm:cxn modelId="{00152B88-EC75-4EFF-B8B5-0FD98ABADCC9}" type="presOf" srcId="{06BD591B-3554-48B4-8CC0-223F9C2F3748}" destId="{F8E69830-E54A-4F68-B245-9EF396961310}" srcOrd="0" destOrd="0" presId="urn:microsoft.com/office/officeart/2016/7/layout/RepeatingBendingProcessNew"/>
    <dgm:cxn modelId="{98E24A8C-9649-4127-B67C-DD9D44A5EC9F}" type="presOf" srcId="{BDEE046A-3AFD-4BC0-8EE5-F5E350D5AA4C}" destId="{C311DCB9-DC62-4CFC-9ABB-8AFC4C8DE53F}" srcOrd="0" destOrd="0" presId="urn:microsoft.com/office/officeart/2016/7/layout/RepeatingBendingProcessNew"/>
    <dgm:cxn modelId="{3DE2ED8F-20B9-4F56-B670-FA6ADC7EFF1F}" srcId="{BDEE046A-3AFD-4BC0-8EE5-F5E350D5AA4C}" destId="{F878C5BB-E82C-4274-8C47-64D6C8AC8972}" srcOrd="2" destOrd="0" parTransId="{334D6737-3B2D-47DE-9A55-E86D958654C3}" sibTransId="{D4CF4602-29B0-41CA-A603-5AF2A0B54B61}"/>
    <dgm:cxn modelId="{F3714D98-65DF-4AEE-91EC-8216BD2A697D}" type="presOf" srcId="{06BD591B-3554-48B4-8CC0-223F9C2F3748}" destId="{D5628F62-2603-46A0-A9E3-3D9472312FED}" srcOrd="1" destOrd="0" presId="urn:microsoft.com/office/officeart/2016/7/layout/RepeatingBendingProcessNew"/>
    <dgm:cxn modelId="{08CCA19A-C77C-425E-99CF-250E2D558AE9}" type="presOf" srcId="{82284137-49E4-4AB8-82DD-270C4B5600FB}" destId="{4F6D592C-345E-4FC7-8467-44CC2A200F4A}" srcOrd="0" destOrd="0" presId="urn:microsoft.com/office/officeart/2016/7/layout/RepeatingBendingProcessNew"/>
    <dgm:cxn modelId="{EED1C69A-2AE0-41E4-98D9-3917A97F8751}" type="presOf" srcId="{C80561B3-1C48-4278-8322-8B1F21CBD71E}" destId="{F8F66DBC-DFF3-49E6-9970-BC36D5999502}" srcOrd="0" destOrd="0" presId="urn:microsoft.com/office/officeart/2016/7/layout/RepeatingBendingProcessNew"/>
    <dgm:cxn modelId="{46FA4E9E-7A0C-4E26-BEE3-965AE1E628E1}" type="presOf" srcId="{C77E03F7-D6E3-4C4A-981A-3041B69DADA0}" destId="{5AF25995-2906-4CD4-AFDD-C4A1E53D826E}" srcOrd="0" destOrd="0" presId="urn:microsoft.com/office/officeart/2016/7/layout/RepeatingBendingProcessNew"/>
    <dgm:cxn modelId="{638952A2-5DC5-41F6-928B-1046A7190C28}" srcId="{BDEE046A-3AFD-4BC0-8EE5-F5E350D5AA4C}" destId="{16E940B0-97FF-458F-8A37-081CC300F69C}" srcOrd="5" destOrd="0" parTransId="{C91E49D2-7AED-46EA-AA52-B065BA678085}" sibTransId="{0F4AA6D9-27F7-49E0-A7EB-11F352C67197}"/>
    <dgm:cxn modelId="{E002A1A4-2FC8-4B18-A078-680753D07446}" type="presOf" srcId="{82284137-49E4-4AB8-82DD-270C4B5600FB}" destId="{DDC80CA6-3DD1-4B2C-8293-76E6698932F2}" srcOrd="1" destOrd="0" presId="urn:microsoft.com/office/officeart/2016/7/layout/RepeatingBendingProcessNew"/>
    <dgm:cxn modelId="{37B0E3CF-FF0F-473B-B950-57D6BEE7180F}" type="presOf" srcId="{16E940B0-97FF-458F-8A37-081CC300F69C}" destId="{3BE7FDB8-2D78-4B4F-81BD-B67F868BDB84}" srcOrd="0" destOrd="0" presId="urn:microsoft.com/office/officeart/2016/7/layout/RepeatingBendingProcessNew"/>
    <dgm:cxn modelId="{1A6DF2D3-2C8A-4888-839A-2E48FC8EEDB4}" type="presOf" srcId="{7BBB09CC-B07A-47F2-BE31-939C243AA669}" destId="{2296F1A6-1775-4E96-AFD3-43FBBF1E2455}" srcOrd="0" destOrd="0" presId="urn:microsoft.com/office/officeart/2016/7/layout/RepeatingBendingProcessNew"/>
    <dgm:cxn modelId="{8C7A55D9-45AD-4D63-9A34-5A2439001B62}" type="presOf" srcId="{C80561B3-1C48-4278-8322-8B1F21CBD71E}" destId="{B4DD269A-6E48-4ED0-98AA-F84E417D8657}" srcOrd="1" destOrd="0" presId="urn:microsoft.com/office/officeart/2016/7/layout/RepeatingBendingProcessNew"/>
    <dgm:cxn modelId="{4D2EFAF2-A5B1-40B1-9040-C044A4A6219C}" srcId="{BDEE046A-3AFD-4BC0-8EE5-F5E350D5AA4C}" destId="{02EEEC7E-6ECA-42B3-8373-61E6CDFA50AA}" srcOrd="1" destOrd="0" parTransId="{9E648EDE-A659-49EB-B3AC-C90C0DC73C56}" sibTransId="{C80561B3-1C48-4278-8322-8B1F21CBD71E}"/>
    <dgm:cxn modelId="{3B205EF9-BF3F-45BE-AC5D-97624E5278F4}" type="presOf" srcId="{D4CF4602-29B0-41CA-A603-5AF2A0B54B61}" destId="{FE63A83A-94B0-4117-A7D4-87B9B2B83E71}" srcOrd="1" destOrd="0" presId="urn:microsoft.com/office/officeart/2016/7/layout/RepeatingBendingProcessNew"/>
    <dgm:cxn modelId="{CAD9DA9C-C78C-45B7-A574-5A3465DC479B}" type="presParOf" srcId="{C311DCB9-DC62-4CFC-9ABB-8AFC4C8DE53F}" destId="{2296F1A6-1775-4E96-AFD3-43FBBF1E2455}" srcOrd="0" destOrd="0" presId="urn:microsoft.com/office/officeart/2016/7/layout/RepeatingBendingProcessNew"/>
    <dgm:cxn modelId="{4185E2C4-6BBF-40E5-B82A-2D40D653A7F1}" type="presParOf" srcId="{C311DCB9-DC62-4CFC-9ABB-8AFC4C8DE53F}" destId="{4F6D592C-345E-4FC7-8467-44CC2A200F4A}" srcOrd="1" destOrd="0" presId="urn:microsoft.com/office/officeart/2016/7/layout/RepeatingBendingProcessNew"/>
    <dgm:cxn modelId="{ABEC7CCF-9E5F-4A41-BADE-6541C6CF688C}" type="presParOf" srcId="{4F6D592C-345E-4FC7-8467-44CC2A200F4A}" destId="{DDC80CA6-3DD1-4B2C-8293-76E6698932F2}" srcOrd="0" destOrd="0" presId="urn:microsoft.com/office/officeart/2016/7/layout/RepeatingBendingProcessNew"/>
    <dgm:cxn modelId="{26A66D9B-5C7F-429B-A812-4140D0F6EA70}" type="presParOf" srcId="{C311DCB9-DC62-4CFC-9ABB-8AFC4C8DE53F}" destId="{F0D5C5BC-E504-43C1-8189-A4FA6B34A8B5}" srcOrd="2" destOrd="0" presId="urn:microsoft.com/office/officeart/2016/7/layout/RepeatingBendingProcessNew"/>
    <dgm:cxn modelId="{BA16A0AB-03B1-451F-ADB3-825C73C5F7DF}" type="presParOf" srcId="{C311DCB9-DC62-4CFC-9ABB-8AFC4C8DE53F}" destId="{F8F66DBC-DFF3-49E6-9970-BC36D5999502}" srcOrd="3" destOrd="0" presId="urn:microsoft.com/office/officeart/2016/7/layout/RepeatingBendingProcessNew"/>
    <dgm:cxn modelId="{CE58746D-94DF-4720-BFB0-65BDA5467C15}" type="presParOf" srcId="{F8F66DBC-DFF3-49E6-9970-BC36D5999502}" destId="{B4DD269A-6E48-4ED0-98AA-F84E417D8657}" srcOrd="0" destOrd="0" presId="urn:microsoft.com/office/officeart/2016/7/layout/RepeatingBendingProcessNew"/>
    <dgm:cxn modelId="{9B49D643-F0CF-4AC7-8E3C-AF2E780CC9AC}" type="presParOf" srcId="{C311DCB9-DC62-4CFC-9ABB-8AFC4C8DE53F}" destId="{152D6CDF-581B-4938-8EC3-CE6766CECC9E}" srcOrd="4" destOrd="0" presId="urn:microsoft.com/office/officeart/2016/7/layout/RepeatingBendingProcessNew"/>
    <dgm:cxn modelId="{28D9F074-0639-422D-9715-EEA5DD19C827}" type="presParOf" srcId="{C311DCB9-DC62-4CFC-9ABB-8AFC4C8DE53F}" destId="{AD7035C2-D669-44D3-AB5A-98E0C311E47D}" srcOrd="5" destOrd="0" presId="urn:microsoft.com/office/officeart/2016/7/layout/RepeatingBendingProcessNew"/>
    <dgm:cxn modelId="{C5D31D51-6021-429F-AF82-6F53D462CB00}" type="presParOf" srcId="{AD7035C2-D669-44D3-AB5A-98E0C311E47D}" destId="{FE63A83A-94B0-4117-A7D4-87B9B2B83E71}" srcOrd="0" destOrd="0" presId="urn:microsoft.com/office/officeart/2016/7/layout/RepeatingBendingProcessNew"/>
    <dgm:cxn modelId="{0F830177-B9F7-4B8F-A163-5AE2EB534475}" type="presParOf" srcId="{C311DCB9-DC62-4CFC-9ABB-8AFC4C8DE53F}" destId="{5AF25995-2906-4CD4-AFDD-C4A1E53D826E}" srcOrd="6" destOrd="0" presId="urn:microsoft.com/office/officeart/2016/7/layout/RepeatingBendingProcessNew"/>
    <dgm:cxn modelId="{65917231-3402-4B39-9021-CC73126B8DBF}" type="presParOf" srcId="{C311DCB9-DC62-4CFC-9ABB-8AFC4C8DE53F}" destId="{F8E69830-E54A-4F68-B245-9EF396961310}" srcOrd="7" destOrd="0" presId="urn:microsoft.com/office/officeart/2016/7/layout/RepeatingBendingProcessNew"/>
    <dgm:cxn modelId="{A571079D-BE5D-40D8-A00B-3AC791B1D703}" type="presParOf" srcId="{F8E69830-E54A-4F68-B245-9EF396961310}" destId="{D5628F62-2603-46A0-A9E3-3D9472312FED}" srcOrd="0" destOrd="0" presId="urn:microsoft.com/office/officeart/2016/7/layout/RepeatingBendingProcessNew"/>
    <dgm:cxn modelId="{1E03E9A6-7F4E-4291-893A-97C6D7E33025}" type="presParOf" srcId="{C311DCB9-DC62-4CFC-9ABB-8AFC4C8DE53F}" destId="{16DF1E8B-595E-4594-B5B5-593442A510C4}" srcOrd="8" destOrd="0" presId="urn:microsoft.com/office/officeart/2016/7/layout/RepeatingBendingProcessNew"/>
    <dgm:cxn modelId="{29EA9377-D241-4A4C-A4F6-E8B4739103DE}" type="presParOf" srcId="{C311DCB9-DC62-4CFC-9ABB-8AFC4C8DE53F}" destId="{6F8BE030-15FF-4E1C-B763-B049265414D4}" srcOrd="9" destOrd="0" presId="urn:microsoft.com/office/officeart/2016/7/layout/RepeatingBendingProcessNew"/>
    <dgm:cxn modelId="{F77438CF-16EF-4B64-8646-36AE49FF8D0F}" type="presParOf" srcId="{6F8BE030-15FF-4E1C-B763-B049265414D4}" destId="{04C17556-6391-4D76-9D2E-A318F8BC5735}" srcOrd="0" destOrd="0" presId="urn:microsoft.com/office/officeart/2016/7/layout/RepeatingBendingProcessNew"/>
    <dgm:cxn modelId="{B98DAEEB-B085-4495-B245-2C3368681726}" type="presParOf" srcId="{C311DCB9-DC62-4CFC-9ABB-8AFC4C8DE53F}" destId="{3BE7FDB8-2D78-4B4F-81BD-B67F868BDB84}" srcOrd="10" destOrd="0" presId="urn:microsoft.com/office/officeart/2016/7/layout/RepeatingBendingProcessNew"/>
    <dgm:cxn modelId="{AD8EBFEF-72B4-44BB-9EB9-7043A0E9E473}" type="presParOf" srcId="{C311DCB9-DC62-4CFC-9ABB-8AFC4C8DE53F}" destId="{CE08B6B2-32C4-4D1C-AC9E-9E0E92653AF0}" srcOrd="11" destOrd="0" presId="urn:microsoft.com/office/officeart/2016/7/layout/RepeatingBendingProcessNew"/>
    <dgm:cxn modelId="{8CF8F535-C662-4137-B464-5EAA4BE4802D}" type="presParOf" srcId="{CE08B6B2-32C4-4D1C-AC9E-9E0E92653AF0}" destId="{55039F27-A518-4114-9D6E-5A1403874964}" srcOrd="0" destOrd="0" presId="urn:microsoft.com/office/officeart/2016/7/layout/RepeatingBendingProcessNew"/>
    <dgm:cxn modelId="{FFC567EA-A096-4AEE-8C0D-85008D1A648B}" type="presParOf" srcId="{C311DCB9-DC62-4CFC-9ABB-8AFC4C8DE53F}" destId="{B65F287F-8EFD-4938-95F3-17CB60779F09}" srcOrd="12" destOrd="0" presId="urn:microsoft.com/office/officeart/2016/7/layout/RepeatingBendingProcessNew"/>
    <dgm:cxn modelId="{048EB6B9-37EE-49B5-81F4-21429E7D53DB}" type="presParOf" srcId="{C311DCB9-DC62-4CFC-9ABB-8AFC4C8DE53F}" destId="{0CD91F1E-8741-4D7B-8B79-0A3F2EF5D676}" srcOrd="13" destOrd="0" presId="urn:microsoft.com/office/officeart/2016/7/layout/RepeatingBendingProcessNew"/>
    <dgm:cxn modelId="{A8CACAC5-0CFE-49E8-900D-539503C5965D}" type="presParOf" srcId="{0CD91F1E-8741-4D7B-8B79-0A3F2EF5D676}" destId="{E1F08DB7-2530-4A8D-9AA2-40CDDE2D1CEF}" srcOrd="0" destOrd="0" presId="urn:microsoft.com/office/officeart/2016/7/layout/RepeatingBendingProcessNew"/>
    <dgm:cxn modelId="{4A4F56FE-3EC2-4CC6-98E6-0C6D99F36E5E}" type="presParOf" srcId="{C311DCB9-DC62-4CFC-9ABB-8AFC4C8DE53F}" destId="{FA322DDB-C24B-4B93-89C3-D5928151C2E4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C96D07-B0E0-4797-AFB9-47E0CA840D22}">
      <dsp:nvSpPr>
        <dsp:cNvPr id="0" name=""/>
        <dsp:cNvSpPr/>
      </dsp:nvSpPr>
      <dsp:spPr>
        <a:xfrm>
          <a:off x="0" y="0"/>
          <a:ext cx="64770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C3F594-13D9-47B9-9C01-F220A926A7B6}">
      <dsp:nvSpPr>
        <dsp:cNvPr id="0" name=""/>
        <dsp:cNvSpPr/>
      </dsp:nvSpPr>
      <dsp:spPr>
        <a:xfrm>
          <a:off x="0" y="0"/>
          <a:ext cx="6477000" cy="1433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b="1" i="0" kern="1200" dirty="0"/>
            <a:t>1. </a:t>
          </a:r>
          <a:r>
            <a:rPr lang="sl-SI" sz="2000" b="1" i="0" kern="1200" dirty="0"/>
            <a:t>Predbračno i bračno  </a:t>
          </a:r>
          <a:r>
            <a:rPr lang="sl-SI" sz="2000" b="1" kern="1200" dirty="0"/>
            <a:t>savjetovalište </a:t>
          </a:r>
          <a:r>
            <a:rPr lang="sl-SI" sz="2000" b="0" kern="1200" dirty="0"/>
            <a:t>(sociolog, psiholog, socijalni radnik, pravnik)</a:t>
          </a:r>
          <a:r>
            <a:rPr lang="sl-SI" sz="2000" b="0" i="1" kern="1200" dirty="0"/>
            <a:t> – </a:t>
          </a:r>
          <a:r>
            <a:rPr lang="sl-SI" sz="2000" b="0" kern="1200" dirty="0"/>
            <a:t>začeće zdravog ploda, osiguranje njegovog normalnog rasta i razvoja u skladnoj obitelji</a:t>
          </a:r>
          <a:endParaRPr lang="en-US" sz="2000" b="0" kern="1200" dirty="0"/>
        </a:p>
      </dsp:txBody>
      <dsp:txXfrm>
        <a:off x="0" y="0"/>
        <a:ext cx="6477000" cy="1433540"/>
      </dsp:txXfrm>
    </dsp:sp>
    <dsp:sp modelId="{75AFF00A-F147-4E9A-804E-EB02A457CCF9}">
      <dsp:nvSpPr>
        <dsp:cNvPr id="0" name=""/>
        <dsp:cNvSpPr/>
      </dsp:nvSpPr>
      <dsp:spPr>
        <a:xfrm>
          <a:off x="0" y="1433540"/>
          <a:ext cx="6477000" cy="0"/>
        </a:xfrm>
        <a:prstGeom prst="lin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0BF627-A103-47C6-9F74-D4AE90083A38}">
      <dsp:nvSpPr>
        <dsp:cNvPr id="0" name=""/>
        <dsp:cNvSpPr/>
      </dsp:nvSpPr>
      <dsp:spPr>
        <a:xfrm>
          <a:off x="0" y="1139005"/>
          <a:ext cx="6477000" cy="1433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b="1" i="1" kern="1200" dirty="0"/>
            <a:t>2</a:t>
          </a:r>
          <a:r>
            <a:rPr lang="sl-SI" sz="2000" b="1" i="1" kern="1200" dirty="0"/>
            <a:t>. </a:t>
          </a:r>
          <a:r>
            <a:rPr lang="sl-SI" sz="2000" b="1" kern="1200" dirty="0"/>
            <a:t>Dispanzer za žene </a:t>
          </a:r>
          <a:r>
            <a:rPr lang="sl-SI" sz="2000" b="0" kern="1200" dirty="0"/>
            <a:t>- zdravstvena zaštita u generativnoj dobi: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i="0" kern="1200" dirty="0"/>
            <a:t>- Savjetovalište za trudnice</a:t>
          </a:r>
          <a:r>
            <a:rPr lang="sl-SI" sz="2000" b="0" i="0" kern="1200" dirty="0"/>
            <a:t>–  kontrola i razvoj embrija i fetusa i uočavanje faktora koji bi mogli ometati taj rast i razvoj (kontrola TT, RR i urina na proteine)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i="1" kern="1200" dirty="0"/>
            <a:t>- </a:t>
          </a:r>
          <a:r>
            <a:rPr lang="sl-SI" sz="2000" b="1" i="0" kern="1200" dirty="0"/>
            <a:t>Ambulanta </a:t>
          </a:r>
          <a:r>
            <a:rPr lang="sl-SI" sz="2000" b="0" i="0" kern="1200" dirty="0"/>
            <a:t>– dijagnostika i liječenje, prevencija karcinoma</a:t>
          </a:r>
          <a:endParaRPr lang="en-US" sz="2000" b="0" i="0" kern="1200" dirty="0"/>
        </a:p>
      </dsp:txBody>
      <dsp:txXfrm>
        <a:off x="0" y="1139005"/>
        <a:ext cx="6477000" cy="1433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EA651-CE79-4992-AD6E-2FAE7F179740}">
      <dsp:nvSpPr>
        <dsp:cNvPr id="0" name=""/>
        <dsp:cNvSpPr/>
      </dsp:nvSpPr>
      <dsp:spPr>
        <a:xfrm>
          <a:off x="1424" y="154585"/>
          <a:ext cx="4385585" cy="2978315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b="1" kern="1200" dirty="0">
              <a:solidFill>
                <a:schemeClr val="tx1"/>
              </a:solidFill>
            </a:rPr>
            <a:t>- </a:t>
          </a:r>
          <a:r>
            <a:rPr lang="en-US" sz="1700" b="1" kern="1200" dirty="0" err="1">
              <a:solidFill>
                <a:schemeClr val="tx1"/>
              </a:solidFill>
            </a:rPr>
            <a:t>Savjetovalište</a:t>
          </a:r>
          <a:r>
            <a:rPr lang="en-US" sz="1700" b="1" kern="1200" dirty="0">
              <a:solidFill>
                <a:schemeClr val="tx1"/>
              </a:solidFill>
            </a:rPr>
            <a:t> za </a:t>
          </a:r>
          <a:r>
            <a:rPr lang="en-US" sz="1700" b="1" kern="1200" dirty="0" err="1">
              <a:solidFill>
                <a:schemeClr val="tx1"/>
              </a:solidFill>
            </a:rPr>
            <a:t>dojenčad</a:t>
          </a:r>
          <a:r>
            <a:rPr lang="en-US" sz="1700" b="1" kern="1200" dirty="0">
              <a:solidFill>
                <a:schemeClr val="tx1"/>
              </a:solidFill>
            </a:rPr>
            <a:t>, </a:t>
          </a:r>
          <a:r>
            <a:rPr lang="en-US" sz="1700" b="1" kern="1200" dirty="0" err="1">
              <a:solidFill>
                <a:schemeClr val="tx1"/>
              </a:solidFill>
            </a:rPr>
            <a:t>malu</a:t>
          </a:r>
          <a:r>
            <a:rPr lang="en-US" sz="1700" b="1" kern="1200" dirty="0">
              <a:solidFill>
                <a:schemeClr val="tx1"/>
              </a:solidFill>
            </a:rPr>
            <a:t> </a:t>
          </a:r>
          <a:r>
            <a:rPr lang="en-US" sz="1700" b="1" kern="1200" dirty="0" err="1">
              <a:solidFill>
                <a:schemeClr val="tx1"/>
              </a:solidFill>
            </a:rPr>
            <a:t>i</a:t>
          </a:r>
          <a:r>
            <a:rPr lang="en-US" sz="1700" b="1" kern="1200" dirty="0">
              <a:solidFill>
                <a:schemeClr val="tx1"/>
              </a:solidFill>
            </a:rPr>
            <a:t> </a:t>
          </a:r>
          <a:r>
            <a:rPr lang="en-US" sz="1700" b="1" kern="1200" dirty="0" err="1">
              <a:solidFill>
                <a:schemeClr val="tx1"/>
              </a:solidFill>
            </a:rPr>
            <a:t>predškolsku</a:t>
          </a:r>
          <a:r>
            <a:rPr lang="en-US" sz="1700" b="1" kern="1200" dirty="0">
              <a:solidFill>
                <a:schemeClr val="tx1"/>
              </a:solidFill>
            </a:rPr>
            <a:t> </a:t>
          </a:r>
          <a:r>
            <a:rPr lang="en-US" sz="1700" b="1" kern="1200" dirty="0" err="1">
              <a:solidFill>
                <a:schemeClr val="tx1"/>
              </a:solidFill>
            </a:rPr>
            <a:t>djecu</a:t>
          </a:r>
          <a:r>
            <a:rPr lang="en-US" sz="1700" b="1" kern="1200" dirty="0">
              <a:solidFill>
                <a:schemeClr val="tx1"/>
              </a:solidFill>
            </a:rPr>
            <a:t> </a:t>
          </a:r>
          <a:r>
            <a:rPr lang="hr-HR" sz="1700" kern="1200" dirty="0">
              <a:solidFill>
                <a:schemeClr val="tx1"/>
              </a:solidFill>
            </a:rPr>
            <a:t>(</a:t>
          </a:r>
          <a:r>
            <a:rPr lang="en-US" sz="1700" kern="1200" dirty="0" err="1">
              <a:solidFill>
                <a:schemeClr val="tx1"/>
              </a:solidFill>
            </a:rPr>
            <a:t>pedijatar</a:t>
          </a:r>
          <a:r>
            <a:rPr lang="en-US" sz="1700" kern="1200" dirty="0">
              <a:solidFill>
                <a:schemeClr val="tx1"/>
              </a:solidFill>
            </a:rPr>
            <a:t>, </a:t>
          </a:r>
          <a:r>
            <a:rPr lang="en-US" sz="1700" kern="1200" dirty="0" err="1">
              <a:solidFill>
                <a:schemeClr val="tx1"/>
              </a:solidFill>
            </a:rPr>
            <a:t>medicinska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sestra</a:t>
          </a:r>
          <a:r>
            <a:rPr lang="en-US" sz="1700" kern="1200" dirty="0">
              <a:solidFill>
                <a:schemeClr val="tx1"/>
              </a:solidFill>
            </a:rPr>
            <a:t>, </a:t>
          </a:r>
          <a:r>
            <a:rPr lang="en-US" sz="1700" kern="1200" dirty="0" err="1">
              <a:solidFill>
                <a:schemeClr val="tx1"/>
              </a:solidFill>
            </a:rPr>
            <a:t>psiholog</a:t>
          </a:r>
          <a:r>
            <a:rPr lang="en-US" sz="1700" kern="1200" dirty="0">
              <a:solidFill>
                <a:schemeClr val="tx1"/>
              </a:solidFill>
            </a:rPr>
            <a:t>, </a:t>
          </a:r>
          <a:r>
            <a:rPr lang="en-US" sz="1700" kern="1200" dirty="0" err="1">
              <a:solidFill>
                <a:schemeClr val="tx1"/>
              </a:solidFill>
            </a:rPr>
            <a:t>socijalni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radnik</a:t>
          </a:r>
          <a:r>
            <a:rPr lang="en-US" sz="1700" kern="1200" dirty="0">
              <a:solidFill>
                <a:schemeClr val="tx1"/>
              </a:solidFill>
            </a:rPr>
            <a:t> ):</a:t>
          </a:r>
          <a:endParaRPr lang="hr-HR" sz="1700" kern="1200" dirty="0">
            <a:solidFill>
              <a:schemeClr val="tx1"/>
            </a:solidFill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>
              <a:solidFill>
                <a:schemeClr val="tx1"/>
              </a:solidFill>
            </a:rPr>
            <a:t>- </a:t>
          </a:r>
          <a:r>
            <a:rPr lang="en-US" sz="1700" kern="1200" dirty="0" err="1">
              <a:solidFill>
                <a:schemeClr val="tx1"/>
              </a:solidFill>
            </a:rPr>
            <a:t>nadzor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nad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rastom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i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razvojem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djeteta</a:t>
          </a:r>
          <a:endParaRPr lang="en-US" sz="1700" kern="1200" dirty="0">
            <a:solidFill>
              <a:schemeClr val="tx1"/>
            </a:solidFill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>
              <a:solidFill>
                <a:schemeClr val="tx1"/>
              </a:solidFill>
            </a:rPr>
            <a:t>- </a:t>
          </a:r>
          <a:r>
            <a:rPr lang="en-US" sz="1700" kern="1200" dirty="0" err="1">
              <a:solidFill>
                <a:schemeClr val="tx1"/>
              </a:solidFill>
            </a:rPr>
            <a:t>edukacija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majke</a:t>
          </a:r>
          <a:r>
            <a:rPr lang="en-US" sz="1700" kern="1200" dirty="0">
              <a:solidFill>
                <a:schemeClr val="tx1"/>
              </a:solidFill>
            </a:rPr>
            <a:t> o </a:t>
          </a:r>
          <a:r>
            <a:rPr lang="en-US" sz="1700" kern="1200" dirty="0" err="1">
              <a:solidFill>
                <a:schemeClr val="tx1"/>
              </a:solidFill>
            </a:rPr>
            <a:t>prehrani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djeteta</a:t>
          </a:r>
          <a:endParaRPr lang="en-US" sz="1700" kern="1200" dirty="0">
            <a:solidFill>
              <a:schemeClr val="tx1"/>
            </a:solidFill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>
              <a:solidFill>
                <a:schemeClr val="tx1"/>
              </a:solidFill>
            </a:rPr>
            <a:t>- </a:t>
          </a:r>
          <a:r>
            <a:rPr lang="en-US" sz="1700" kern="1200" dirty="0" err="1">
              <a:solidFill>
                <a:schemeClr val="tx1"/>
              </a:solidFill>
            </a:rPr>
            <a:t>kontinuirano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cijepljenje</a:t>
          </a:r>
          <a:endParaRPr lang="en-US" sz="1700" kern="1200" dirty="0">
            <a:solidFill>
              <a:schemeClr val="tx1"/>
            </a:solidFill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>
              <a:solidFill>
                <a:schemeClr val="tx1"/>
              </a:solidFill>
            </a:rPr>
            <a:t>- </a:t>
          </a:r>
          <a:r>
            <a:rPr lang="en-US" sz="1700" kern="1200" dirty="0" err="1">
              <a:solidFill>
                <a:schemeClr val="tx1"/>
              </a:solidFill>
            </a:rPr>
            <a:t>prati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psihomotorni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razvoj</a:t>
          </a:r>
          <a:endParaRPr lang="en-US" sz="1700" kern="1200" dirty="0">
            <a:solidFill>
              <a:schemeClr val="tx1"/>
            </a:solidFill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>
              <a:solidFill>
                <a:schemeClr val="tx1"/>
              </a:solidFill>
            </a:rPr>
            <a:t>- </a:t>
          </a:r>
          <a:r>
            <a:rPr lang="en-US" sz="1700" kern="1200" dirty="0" err="1">
              <a:solidFill>
                <a:schemeClr val="tx1"/>
              </a:solidFill>
            </a:rPr>
            <a:t>zdravstveni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odgoj</a:t>
          </a:r>
          <a:endParaRPr lang="hr-HR" sz="1700" kern="1200" dirty="0">
            <a:solidFill>
              <a:schemeClr val="tx1"/>
            </a:solidFill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1424" y="154585"/>
        <a:ext cx="4385585" cy="2978315"/>
      </dsp:txXfrm>
    </dsp:sp>
    <dsp:sp modelId="{715AA56B-3E93-4EE5-BDB7-F47827381F69}">
      <dsp:nvSpPr>
        <dsp:cNvPr id="0" name=""/>
        <dsp:cNvSpPr/>
      </dsp:nvSpPr>
      <dsp:spPr>
        <a:xfrm>
          <a:off x="4587319" y="795614"/>
          <a:ext cx="2508741" cy="1696256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solidFill>
                <a:schemeClr val="tx1"/>
              </a:solidFill>
            </a:rPr>
            <a:t>Zdravstvena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iskaznica</a:t>
          </a:r>
          <a:r>
            <a:rPr lang="en-US" sz="1700" kern="1200" dirty="0">
              <a:solidFill>
                <a:schemeClr val="tx1"/>
              </a:solidFill>
            </a:rPr>
            <a:t>, </a:t>
          </a:r>
          <a:r>
            <a:rPr lang="en-US" sz="1700" kern="1200" dirty="0" err="1">
              <a:solidFill>
                <a:schemeClr val="tx1"/>
              </a:solidFill>
            </a:rPr>
            <a:t>cijepni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karton</a:t>
          </a:r>
          <a:r>
            <a:rPr lang="en-US" sz="1700" kern="1200" dirty="0">
              <a:solidFill>
                <a:schemeClr val="tx1"/>
              </a:solidFill>
            </a:rPr>
            <a:t>, </a:t>
          </a:r>
          <a:r>
            <a:rPr lang="en-US" sz="1700" kern="1200" dirty="0" err="1">
              <a:solidFill>
                <a:schemeClr val="tx1"/>
              </a:solidFill>
            </a:rPr>
            <a:t>zdravstveni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karton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4587319" y="795614"/>
        <a:ext cx="2508741" cy="16962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D592C-345E-4FC7-8467-44CC2A200F4A}">
      <dsp:nvSpPr>
        <dsp:cNvPr id="0" name=""/>
        <dsp:cNvSpPr/>
      </dsp:nvSpPr>
      <dsp:spPr>
        <a:xfrm>
          <a:off x="1430562" y="746167"/>
          <a:ext cx="2630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3053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1554748" y="790418"/>
        <a:ext cx="14682" cy="2939"/>
      </dsp:txXfrm>
    </dsp:sp>
    <dsp:sp modelId="{2296F1A6-1775-4E96-AFD3-43FBBF1E2455}">
      <dsp:nvSpPr>
        <dsp:cNvPr id="0" name=""/>
        <dsp:cNvSpPr/>
      </dsp:nvSpPr>
      <dsp:spPr>
        <a:xfrm>
          <a:off x="4300" y="312515"/>
          <a:ext cx="1428062" cy="95874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2562" tIns="65670" rIns="62562" bIns="65670" numCol="1" spcCol="1270" anchor="ctr" anchorCtr="0">
          <a:noAutofit/>
        </a:bodyPr>
        <a:lstStyle/>
        <a:p>
          <a:pPr marL="0" lvl="0" indent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b="1" kern="1200" dirty="0">
              <a:solidFill>
                <a:srgbClr val="FFFF00"/>
              </a:solidFill>
            </a:rPr>
            <a:t>Sistematski pregled</a:t>
          </a:r>
          <a:endParaRPr lang="en-US" sz="1800" kern="1200" dirty="0">
            <a:solidFill>
              <a:srgbClr val="FFFF00"/>
            </a:solidFill>
          </a:endParaRPr>
        </a:p>
      </dsp:txBody>
      <dsp:txXfrm>
        <a:off x="4300" y="312515"/>
        <a:ext cx="1428062" cy="958745"/>
      </dsp:txXfrm>
    </dsp:sp>
    <dsp:sp modelId="{F8F66DBC-DFF3-49E6-9970-BC36D5999502}">
      <dsp:nvSpPr>
        <dsp:cNvPr id="0" name=""/>
        <dsp:cNvSpPr/>
      </dsp:nvSpPr>
      <dsp:spPr>
        <a:xfrm>
          <a:off x="896508" y="1429611"/>
          <a:ext cx="2019199" cy="266588"/>
        </a:xfrm>
        <a:custGeom>
          <a:avLst/>
          <a:gdLst/>
          <a:ahLst/>
          <a:cxnLst/>
          <a:rect l="0" t="0" r="0" b="0"/>
          <a:pathLst>
            <a:path>
              <a:moveTo>
                <a:pt x="2019199" y="0"/>
              </a:moveTo>
              <a:lnTo>
                <a:pt x="2019199" y="150394"/>
              </a:lnTo>
              <a:lnTo>
                <a:pt x="0" y="150394"/>
              </a:lnTo>
              <a:lnTo>
                <a:pt x="0" y="266588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1855084" y="1561436"/>
        <a:ext cx="102047" cy="2939"/>
      </dsp:txXfrm>
    </dsp:sp>
    <dsp:sp modelId="{F0D5C5BC-E504-43C1-8189-A4FA6B34A8B5}">
      <dsp:nvSpPr>
        <dsp:cNvPr id="0" name=""/>
        <dsp:cNvSpPr/>
      </dsp:nvSpPr>
      <dsp:spPr>
        <a:xfrm>
          <a:off x="1726016" y="152364"/>
          <a:ext cx="2379385" cy="127904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2562" tIns="65670" rIns="62562" bIns="6567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b="1" kern="1200" dirty="0"/>
            <a:t>u 1. godini života 5- 6 X  (novorođenačka dob, 2 , 3, 6, 9, 12 mj starosti):</a:t>
          </a:r>
          <a:endParaRPr lang="en-US" sz="1800" kern="1200" dirty="0"/>
        </a:p>
      </dsp:txBody>
      <dsp:txXfrm>
        <a:off x="1726016" y="152364"/>
        <a:ext cx="2379385" cy="1279047"/>
      </dsp:txXfrm>
    </dsp:sp>
    <dsp:sp modelId="{AD7035C2-D669-44D3-AB5A-98E0C311E47D}">
      <dsp:nvSpPr>
        <dsp:cNvPr id="0" name=""/>
        <dsp:cNvSpPr/>
      </dsp:nvSpPr>
      <dsp:spPr>
        <a:xfrm>
          <a:off x="1786917" y="2065906"/>
          <a:ext cx="2630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3053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1911102" y="2110157"/>
        <a:ext cx="14682" cy="2939"/>
      </dsp:txXfrm>
    </dsp:sp>
    <dsp:sp modelId="{152D6CDF-581B-4938-8EC3-CE6766CECC9E}">
      <dsp:nvSpPr>
        <dsp:cNvPr id="0" name=""/>
        <dsp:cNvSpPr/>
      </dsp:nvSpPr>
      <dsp:spPr>
        <a:xfrm>
          <a:off x="4300" y="1728600"/>
          <a:ext cx="1784417" cy="76605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2562" tIns="65670" rIns="62562" bIns="6567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b="1" kern="1200" dirty="0"/>
            <a:t>antropometrijsko mjerenje </a:t>
          </a:r>
          <a:endParaRPr lang="en-US" sz="1800" kern="1200" dirty="0"/>
        </a:p>
      </dsp:txBody>
      <dsp:txXfrm>
        <a:off x="4300" y="1728600"/>
        <a:ext cx="1784417" cy="766052"/>
      </dsp:txXfrm>
    </dsp:sp>
    <dsp:sp modelId="{F8E69830-E54A-4F68-B245-9EF396961310}">
      <dsp:nvSpPr>
        <dsp:cNvPr id="0" name=""/>
        <dsp:cNvSpPr/>
      </dsp:nvSpPr>
      <dsp:spPr>
        <a:xfrm>
          <a:off x="1163478" y="2496388"/>
          <a:ext cx="1996026" cy="453701"/>
        </a:xfrm>
        <a:custGeom>
          <a:avLst/>
          <a:gdLst/>
          <a:ahLst/>
          <a:cxnLst/>
          <a:rect l="0" t="0" r="0" b="0"/>
          <a:pathLst>
            <a:path>
              <a:moveTo>
                <a:pt x="1996026" y="0"/>
              </a:moveTo>
              <a:lnTo>
                <a:pt x="1996026" y="243950"/>
              </a:lnTo>
              <a:lnTo>
                <a:pt x="0" y="243950"/>
              </a:lnTo>
              <a:lnTo>
                <a:pt x="0" y="453701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110143" y="2721769"/>
        <a:ext cx="102697" cy="2939"/>
      </dsp:txXfrm>
    </dsp:sp>
    <dsp:sp modelId="{5AF25995-2906-4CD4-AFDD-C4A1E53D826E}">
      <dsp:nvSpPr>
        <dsp:cNvPr id="0" name=""/>
        <dsp:cNvSpPr/>
      </dsp:nvSpPr>
      <dsp:spPr>
        <a:xfrm>
          <a:off x="2082371" y="1725065"/>
          <a:ext cx="2154267" cy="77312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2562" tIns="65670" rIns="62562" bIns="6567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b="1" kern="1200" dirty="0"/>
            <a:t>anamnestički podaci</a:t>
          </a:r>
          <a:endParaRPr lang="en-US" sz="1800" kern="1200" dirty="0"/>
        </a:p>
      </dsp:txBody>
      <dsp:txXfrm>
        <a:off x="2082371" y="1725065"/>
        <a:ext cx="2154267" cy="773123"/>
      </dsp:txXfrm>
    </dsp:sp>
    <dsp:sp modelId="{6F8BE030-15FF-4E1C-B763-B049265414D4}">
      <dsp:nvSpPr>
        <dsp:cNvPr id="0" name=""/>
        <dsp:cNvSpPr/>
      </dsp:nvSpPr>
      <dsp:spPr>
        <a:xfrm>
          <a:off x="2320856" y="3356217"/>
          <a:ext cx="2605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7350" y="45720"/>
              </a:lnTo>
              <a:lnTo>
                <a:pt x="147350" y="72179"/>
              </a:lnTo>
              <a:lnTo>
                <a:pt x="260500" y="72179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443798" y="3400468"/>
        <a:ext cx="14615" cy="2939"/>
      </dsp:txXfrm>
    </dsp:sp>
    <dsp:sp modelId="{16DF1E8B-595E-4594-B5B5-593442A510C4}">
      <dsp:nvSpPr>
        <dsp:cNvPr id="0" name=""/>
        <dsp:cNvSpPr/>
      </dsp:nvSpPr>
      <dsp:spPr>
        <a:xfrm>
          <a:off x="4300" y="2982489"/>
          <a:ext cx="2318356" cy="83889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2562" tIns="65670" rIns="62562" bIns="6567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b="1" kern="1200" dirty="0"/>
            <a:t>opći klinički pregled svih organa i sustava16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4300" y="2982489"/>
        <a:ext cx="2318356" cy="838896"/>
      </dsp:txXfrm>
    </dsp:sp>
    <dsp:sp modelId="{CE08B6B2-32C4-4D1C-AC9E-9E0E92653AF0}">
      <dsp:nvSpPr>
        <dsp:cNvPr id="0" name=""/>
        <dsp:cNvSpPr/>
      </dsp:nvSpPr>
      <dsp:spPr>
        <a:xfrm>
          <a:off x="705040" y="4036693"/>
          <a:ext cx="2739340" cy="297721"/>
        </a:xfrm>
        <a:custGeom>
          <a:avLst/>
          <a:gdLst/>
          <a:ahLst/>
          <a:cxnLst/>
          <a:rect l="0" t="0" r="0" b="0"/>
          <a:pathLst>
            <a:path>
              <a:moveTo>
                <a:pt x="2739340" y="0"/>
              </a:moveTo>
              <a:lnTo>
                <a:pt x="2739340" y="165960"/>
              </a:lnTo>
              <a:lnTo>
                <a:pt x="0" y="165960"/>
              </a:lnTo>
              <a:lnTo>
                <a:pt x="0" y="297721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005736" y="4184083"/>
        <a:ext cx="137947" cy="2939"/>
      </dsp:txXfrm>
    </dsp:sp>
    <dsp:sp modelId="{3BE7FDB8-2D78-4B4F-81BD-B67F868BDB84}">
      <dsp:nvSpPr>
        <dsp:cNvPr id="0" name=""/>
        <dsp:cNvSpPr/>
      </dsp:nvSpPr>
      <dsp:spPr>
        <a:xfrm>
          <a:off x="2613756" y="2818301"/>
          <a:ext cx="1661248" cy="122019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2562" tIns="65670" rIns="62562" bIns="6567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b="1" kern="1200" dirty="0"/>
            <a:t>ispitivanje psihomotornog razvoja</a:t>
          </a:r>
          <a:endParaRPr lang="en-US" sz="1800" kern="1200" dirty="0"/>
        </a:p>
      </dsp:txBody>
      <dsp:txXfrm>
        <a:off x="2613756" y="2818301"/>
        <a:ext cx="1661248" cy="1220191"/>
      </dsp:txXfrm>
    </dsp:sp>
    <dsp:sp modelId="{0CD91F1E-8741-4D7B-8B79-0A3F2EF5D676}">
      <dsp:nvSpPr>
        <dsp:cNvPr id="0" name=""/>
        <dsp:cNvSpPr/>
      </dsp:nvSpPr>
      <dsp:spPr>
        <a:xfrm>
          <a:off x="1403980" y="4820066"/>
          <a:ext cx="2630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3053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1528166" y="4864316"/>
        <a:ext cx="14682" cy="2939"/>
      </dsp:txXfrm>
    </dsp:sp>
    <dsp:sp modelId="{B65F287F-8EFD-4938-95F3-17CB60779F09}">
      <dsp:nvSpPr>
        <dsp:cNvPr id="0" name=""/>
        <dsp:cNvSpPr/>
      </dsp:nvSpPr>
      <dsp:spPr>
        <a:xfrm>
          <a:off x="4300" y="4366814"/>
          <a:ext cx="1401480" cy="99794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2562" tIns="65670" rIns="62562" bIns="65670" numCol="1" spcCol="1270" anchor="ctr" anchorCtr="0">
          <a:noAutofit/>
        </a:bodyPr>
        <a:lstStyle/>
        <a:p>
          <a:pPr marL="0" lvl="0" indent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b="1" kern="1200" dirty="0">
              <a:solidFill>
                <a:srgbClr val="FFFF00"/>
              </a:solidFill>
            </a:rPr>
            <a:t>Kontrolni pregled</a:t>
          </a:r>
          <a:endParaRPr lang="en-US" sz="1800" kern="1200" dirty="0">
            <a:solidFill>
              <a:srgbClr val="FFFF00"/>
            </a:solidFill>
          </a:endParaRPr>
        </a:p>
      </dsp:txBody>
      <dsp:txXfrm>
        <a:off x="4300" y="4366814"/>
        <a:ext cx="1401480" cy="997944"/>
      </dsp:txXfrm>
    </dsp:sp>
    <dsp:sp modelId="{FA322DDB-C24B-4B93-89C3-D5928151C2E4}">
      <dsp:nvSpPr>
        <dsp:cNvPr id="0" name=""/>
        <dsp:cNvSpPr/>
      </dsp:nvSpPr>
      <dsp:spPr>
        <a:xfrm>
          <a:off x="1699434" y="4305687"/>
          <a:ext cx="3029265" cy="112019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2562" tIns="65670" rIns="62562" bIns="6567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b="1" kern="1200" dirty="0"/>
            <a:t>kontrola stanja djeteta nađena pri sistematskom pregledu</a:t>
          </a:r>
          <a:endParaRPr lang="en-US" sz="1800" kern="1200" dirty="0"/>
        </a:p>
      </dsp:txBody>
      <dsp:txXfrm>
        <a:off x="1699434" y="4305687"/>
        <a:ext cx="3029265" cy="1120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3E439-FBFC-46E6-89E8-6C4089787FE1}" type="datetimeFigureOut">
              <a:rPr lang="hr-HR" smtClean="0"/>
              <a:t>11.1.2022.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6FA84-219D-4A9B-B171-35F70E4385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1213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93695-2B74-4CE2-9A84-E690974CA0EC}" type="datetime1">
              <a:rPr lang="hr-HR" smtClean="0"/>
              <a:t>11.1.2022.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Snežana Žaja, nastavnik-izvrstan savjetnik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E7801-9E06-41F9-92B7-C48B28DEC4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0510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F824-1CC0-4CC2-BE10-BFC11750DB3E}" type="datetime1">
              <a:rPr lang="hr-HR" smtClean="0"/>
              <a:t>11.1.2022.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Snežana Žaja, nastavnik-izvrstan savjetnik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E7801-9E06-41F9-92B7-C48B28DEC4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8959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9775-DE95-4F0D-9D14-033B4C523D9E}" type="datetime1">
              <a:rPr lang="hr-HR" smtClean="0"/>
              <a:t>11.1.2022.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Snežana Žaja, nastavnik-izvrstan savjetnik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E7801-9E06-41F9-92B7-C48B28DEC4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5375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1156-D2E2-4291-B020-3FDF782F8CA9}" type="datetime1">
              <a:rPr lang="hr-HR" smtClean="0"/>
              <a:t>11.1.2022.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Snežana Žaja, nastavnik-izvrstan savjetnik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E7801-9E06-41F9-92B7-C48B28DEC4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7190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005AB-457B-4C66-A8FA-97453AB77725}" type="datetime1">
              <a:rPr lang="hr-HR" smtClean="0"/>
              <a:t>11.1.2022.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Snežana Žaja, nastavnik-izvrstan savjetnik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E7801-9E06-41F9-92B7-C48B28DEC4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953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97C9-2E6B-449B-9F99-82998165EA85}" type="datetime1">
              <a:rPr lang="hr-HR" smtClean="0"/>
              <a:t>11.1.2022.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Snežana Žaja, nastavnik-izvrstan savjetnik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E7801-9E06-41F9-92B7-C48B28DEC4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248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B53C-0F1B-4721-AC2B-0ACA3EB3C89F}" type="datetime1">
              <a:rPr lang="hr-HR" smtClean="0"/>
              <a:t>11.1.2022.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Snežana Žaja, nastavnik-izvrstan savjetnik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E7801-9E06-41F9-92B7-C48B28DEC4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179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7BA4-5D24-4B68-9896-864A522A68C7}" type="datetime1">
              <a:rPr lang="hr-HR" smtClean="0"/>
              <a:t>11.1.2022.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Snežana Žaja, nastavnik-izvrstan savjetnik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E7801-9E06-41F9-92B7-C48B28DEC4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9303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F5FB-0D70-4334-B1BB-293588F8BD82}" type="datetime1">
              <a:rPr lang="hr-HR" smtClean="0"/>
              <a:t>11.1.2022.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Snežana Žaja, nastavnik-izvrstan savjetnik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E7801-9E06-41F9-92B7-C48B28DEC4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5577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F32D-898E-4195-8C8F-5B87B2A63C57}" type="datetime1">
              <a:rPr lang="hr-HR" smtClean="0"/>
              <a:t>11.1.2022.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Snežana Žaja, nastavnik-izvrstan savjetnik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E7801-9E06-41F9-92B7-C48B28DEC4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6181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1142-4D61-43DB-9ECF-6229D075C7EB}" type="datetime1">
              <a:rPr lang="hr-HR" smtClean="0"/>
              <a:t>11.1.2022.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Snežana Žaja, nastavnik-izvrstan savjetnik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E7801-9E06-41F9-92B7-C48B28DEC4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769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0EC1C-EBDB-4343-8DEA-FE45BF25F12B}" type="datetime1">
              <a:rPr lang="hr-HR" smtClean="0"/>
              <a:t>11.1.2022.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/>
              <a:t>Snežana Žaja, nastavnik-izvrstan savjetnik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E7801-9E06-41F9-92B7-C48B28DEC4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0617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247255" y="1290909"/>
            <a:ext cx="7277099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2838" y="2010741"/>
            <a:ext cx="5530453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8513" y="1780905"/>
            <a:ext cx="6026944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542347"/>
            <a:ext cx="7750968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6178751"/>
            <a:ext cx="378619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59376"/>
            <a:ext cx="8318896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1916"/>
            <a:ext cx="79295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-6705"/>
            <a:ext cx="446485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1916"/>
            <a:ext cx="267890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69950" y="-1916"/>
            <a:ext cx="4341019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926260" y="2872"/>
            <a:ext cx="2213372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DCD1F9FD-79BF-4A02-A761-99EF7C95EA5A}"/>
              </a:ext>
            </a:extLst>
          </p:cNvPr>
          <p:cNvSpPr txBox="1"/>
          <p:nvPr/>
        </p:nvSpPr>
        <p:spPr>
          <a:xfrm>
            <a:off x="6033291" y="2435298"/>
            <a:ext cx="2922196" cy="15149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defTabSz="9144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dirty="0" err="1">
                <a:ea typeface="+mj-ea"/>
                <a:cs typeface="+mj-cs"/>
              </a:rPr>
              <a:t>Ustanove</a:t>
            </a:r>
            <a:r>
              <a:rPr lang="en-US" sz="3500" b="1" dirty="0">
                <a:ea typeface="+mj-ea"/>
                <a:cs typeface="+mj-cs"/>
              </a:rPr>
              <a:t> za </a:t>
            </a:r>
            <a:r>
              <a:rPr lang="en-US" sz="3500" b="1" dirty="0" err="1">
                <a:ea typeface="+mj-ea"/>
                <a:cs typeface="+mj-cs"/>
              </a:rPr>
              <a:t>zaštitu</a:t>
            </a:r>
            <a:r>
              <a:rPr lang="en-US" sz="3500" b="1" dirty="0">
                <a:ea typeface="+mj-ea"/>
                <a:cs typeface="+mj-cs"/>
              </a:rPr>
              <a:t> </a:t>
            </a:r>
            <a:r>
              <a:rPr lang="en-US" sz="3500" b="1" dirty="0" err="1">
                <a:ea typeface="+mj-ea"/>
                <a:cs typeface="+mj-cs"/>
              </a:rPr>
              <a:t>djece</a:t>
            </a:r>
            <a:endParaRPr lang="en-US" sz="3500" b="1" dirty="0">
              <a:ea typeface="+mj-ea"/>
              <a:cs typeface="+mj-cs"/>
            </a:endParaRP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42F4AF7-59B1-4861-967B-9587725847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0AC791A0-576C-4820-ADA8-F6CF162F4E09}" type="datetime1">
              <a:rPr lang="hr-HR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11.1.2022.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93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5619" y="-1916"/>
            <a:ext cx="1624013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68119" y="-1916"/>
            <a:ext cx="671513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564058" y="2218040"/>
            <a:ext cx="3314068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1026" name="Picture 2" descr="Upisi u vrtić za 2020./2021. pedagošku godinu - Općina Dicmo">
            <a:extLst>
              <a:ext uri="{FF2B5EF4-FFF2-40B4-BE49-F238E27FC236}">
                <a16:creationId xmlns:a16="http://schemas.microsoft.com/office/drawing/2014/main" id="{3A48717A-F26B-41B9-ABB1-D7B8DB1257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2" r="19694" b="1"/>
          <a:stretch/>
        </p:blipFill>
        <p:spPr bwMode="auto">
          <a:xfrm>
            <a:off x="691432" y="465243"/>
            <a:ext cx="5219925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0EE61B9-DA97-429A-996A-9FCE30700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Snežana Žaja, nastavnik-izvrstan savjetnik</a:t>
            </a:r>
          </a:p>
        </p:txBody>
      </p:sp>
    </p:spTree>
    <p:extLst>
      <p:ext uri="{BB962C8B-B14F-4D97-AF65-F5344CB8AC3E}">
        <p14:creationId xmlns:p14="http://schemas.microsoft.com/office/powerpoint/2010/main" val="3448827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332" name="Rectangle 4">
            <a:extLst>
              <a:ext uri="{FF2B5EF4-FFF2-40B4-BE49-F238E27FC236}">
                <a16:creationId xmlns:a16="http://schemas.microsoft.com/office/drawing/2014/main" id="{B13DB7ED-2BB3-459C-B721-0C027AF091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1580" y="2214034"/>
            <a:ext cx="3574461" cy="3353476"/>
          </a:xfrm>
        </p:spPr>
        <p:txBody>
          <a:bodyPr anchor="t">
            <a:normAutofit/>
          </a:bodyPr>
          <a:lstStyle/>
          <a:p>
            <a:pPr eaLnBrk="1" hangingPunct="1">
              <a:buFontTx/>
              <a:buNone/>
            </a:pPr>
            <a:endParaRPr lang="hr-HR" altLang="sr-Latn-RS" sz="1600" dirty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endParaRPr lang="hr-HR" altLang="sr-Latn-RS" sz="1600" dirty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r>
              <a:rPr lang="hr-HR" altLang="sr-Latn-RS" sz="3200" b="1" dirty="0">
                <a:solidFill>
                  <a:schemeClr val="tx2"/>
                </a:solidFill>
              </a:rPr>
              <a:t>Socijalne ustanove</a:t>
            </a:r>
            <a:endParaRPr lang="en-US" altLang="sr-Latn-RS" sz="3200" b="1" dirty="0">
              <a:solidFill>
                <a:schemeClr val="tx2"/>
              </a:solidFill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63680" y="-16714"/>
            <a:ext cx="4780320" cy="6874714"/>
            <a:chOff x="5818240" y="-1"/>
            <a:chExt cx="6373761" cy="6874714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 descr="Upisi u vrtić za 2020./2021. pedagošku godinu - Općina Dicmo">
            <a:extLst>
              <a:ext uri="{FF2B5EF4-FFF2-40B4-BE49-F238E27FC236}">
                <a16:creationId xmlns:a16="http://schemas.microsoft.com/office/drawing/2014/main" id="{503CEAAE-76D1-41CF-96E0-E0720B195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1294" y="3001657"/>
            <a:ext cx="3106674" cy="177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CABC4372-1FDE-4CB3-ADCA-7B2CFB63D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F019-AE83-40A6-9C63-48ED4649264A}" type="datetime1">
              <a:rPr lang="hr-HR" smtClean="0"/>
              <a:t>11.1.2022.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C2076B45-4E91-49D3-97F5-EAE005C63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Snežana Žaja, nastavnik-izvrstan savjetnik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7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3" name="Slika 2" descr="Slika na kojoj se prikazuje na otvorenom, tlo, osoba, dijete&#10;&#10;Opis je automatski generiran">
            <a:extLst>
              <a:ext uri="{FF2B5EF4-FFF2-40B4-BE49-F238E27FC236}">
                <a16:creationId xmlns:a16="http://schemas.microsoft.com/office/drawing/2014/main" id="{2E85B255-5EB5-4DB7-B5CF-233196ADB1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3" r="22477" b="-1"/>
          <a:stretch/>
        </p:blipFill>
        <p:spPr>
          <a:xfrm>
            <a:off x="0" y="1296327"/>
            <a:ext cx="4180350" cy="4375387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44066" name="Rectangle 2">
            <a:extLst>
              <a:ext uri="{FF2B5EF4-FFF2-40B4-BE49-F238E27FC236}">
                <a16:creationId xmlns:a16="http://schemas.microsoft.com/office/drawing/2014/main" id="{32F47E96-7E60-477C-AD60-69D4435421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80371" y="1351210"/>
            <a:ext cx="4963630" cy="2729467"/>
          </a:xfrm>
        </p:spPr>
        <p:txBody>
          <a:bodyPr anchor="ctr">
            <a:noAutofit/>
          </a:bodyPr>
          <a:lstStyle/>
          <a:p>
            <a:pPr marL="0" indent="0" eaLnBrk="1" hangingPunct="1">
              <a:buClr>
                <a:schemeClr val="tx1"/>
              </a:buClr>
              <a:buNone/>
            </a:pPr>
            <a:r>
              <a:rPr lang="hr-HR" altLang="sr-Latn-RS" sz="2400" b="1" dirty="0">
                <a:solidFill>
                  <a:srgbClr val="000000"/>
                </a:solidFill>
              </a:rPr>
              <a:t>                         1. Jaslice</a:t>
            </a:r>
          </a:p>
          <a:p>
            <a:pPr eaLnBrk="1" hangingPunct="1">
              <a:buClr>
                <a:schemeClr val="tx1"/>
              </a:buClr>
            </a:pPr>
            <a:endParaRPr lang="hr-HR" altLang="sr-Latn-RS" sz="24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r>
              <a:rPr lang="hr-HR" altLang="sr-Latn-RS" sz="2000" b="1" dirty="0">
                <a:solidFill>
                  <a:srgbClr val="000000"/>
                </a:solidFill>
              </a:rPr>
              <a:t>prve jaslice otvorene su 1770. u Francuskoj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r>
              <a:rPr lang="hr-HR" altLang="sr-Latn-RS" sz="2000" b="1" dirty="0">
                <a:solidFill>
                  <a:srgbClr val="000000"/>
                </a:solidFill>
              </a:rPr>
              <a:t>to je oblik organizirane brige o djeci do 3. godine života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r>
              <a:rPr lang="hr-HR" altLang="sr-Latn-RS" sz="2000" b="1" dirty="0">
                <a:solidFill>
                  <a:srgbClr val="000000"/>
                </a:solidFill>
              </a:rPr>
              <a:t>Cilj = unapređivanje psihofizičkog, emocionalnog i društvenog razvoja djeteta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r>
              <a:rPr lang="hr-HR" altLang="sr-Latn-RS" sz="2000" b="1" dirty="0">
                <a:solidFill>
                  <a:srgbClr val="000000"/>
                </a:solidFill>
              </a:rPr>
              <a:t>djeci je osigurana stručna njega, pravilna ishrana i pedagoški rad</a:t>
            </a:r>
            <a:endParaRPr lang="en-US" altLang="sr-Latn-RS" sz="2000" b="1" dirty="0">
              <a:solidFill>
                <a:srgbClr val="000000"/>
              </a:solidFill>
            </a:endParaRPr>
          </a:p>
        </p:txBody>
      </p:sp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FD315920-287B-46F3-9E05-067630AB7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8B3A5-0EF2-4DE1-B9F2-6389B15E23B6}" type="datetime1">
              <a:rPr lang="hr-HR" smtClean="0"/>
              <a:t>11.1.2022.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930B6A66-599C-4D7D-A927-71EB9B6B2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Snežana Žaja, nastavnik-izvrstan savjetnik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7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3" name="Slika 2" descr="Slika na kojoj se prikazuje osoba, dječak, dijete, na zatvorenom&#10;&#10;Opis je automatski generiran">
            <a:extLst>
              <a:ext uri="{FF2B5EF4-FFF2-40B4-BE49-F238E27FC236}">
                <a16:creationId xmlns:a16="http://schemas.microsoft.com/office/drawing/2014/main" id="{DBCF5EF8-15CF-4F2C-8AF9-13D179D575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3" r="19563" b="-1"/>
          <a:stretch/>
        </p:blipFill>
        <p:spPr>
          <a:xfrm>
            <a:off x="20" y="1351210"/>
            <a:ext cx="4180350" cy="4375387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210946" name="Rectangle 2">
            <a:extLst>
              <a:ext uri="{FF2B5EF4-FFF2-40B4-BE49-F238E27FC236}">
                <a16:creationId xmlns:a16="http://schemas.microsoft.com/office/drawing/2014/main" id="{81DD213A-92CB-4AA3-A260-F14CA4A841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62559" y="2031609"/>
            <a:ext cx="4851602" cy="2551278"/>
          </a:xfrm>
        </p:spPr>
        <p:txBody>
          <a:bodyPr anchor="ctr">
            <a:noAutofit/>
          </a:bodyPr>
          <a:lstStyle/>
          <a:p>
            <a:pPr marL="0" indent="0" algn="ctr" eaLnBrk="1" hangingPunct="1">
              <a:lnSpc>
                <a:spcPct val="100000"/>
              </a:lnSpc>
              <a:buClr>
                <a:schemeClr val="tx1"/>
              </a:buClr>
              <a:buNone/>
            </a:pPr>
            <a:r>
              <a:rPr lang="hr-HR" altLang="sr-Latn-RS" sz="2600" b="1" dirty="0">
                <a:solidFill>
                  <a:srgbClr val="000000"/>
                </a:solidFill>
              </a:rPr>
              <a:t>Tipovi jaslica</a:t>
            </a:r>
          </a:p>
          <a:p>
            <a:pPr algn="ctr" eaLnBrk="1" hangingPunct="1">
              <a:lnSpc>
                <a:spcPct val="100000"/>
              </a:lnSpc>
              <a:buClr>
                <a:schemeClr val="tx1"/>
              </a:buClr>
            </a:pPr>
            <a:r>
              <a:rPr lang="hr-HR" altLang="sr-Latn-RS" sz="2400" b="1" dirty="0">
                <a:solidFill>
                  <a:schemeClr val="accent2">
                    <a:lumMod val="75000"/>
                  </a:schemeClr>
                </a:solidFill>
              </a:rPr>
              <a:t>Dnevni tip jaslica </a:t>
            </a:r>
          </a:p>
          <a:p>
            <a:pPr marL="0" indent="0" eaLnBrk="1" hangingPunct="1">
              <a:lnSpc>
                <a:spcPct val="100000"/>
              </a:lnSpc>
              <a:buClr>
                <a:schemeClr val="tx1"/>
              </a:buClr>
              <a:buNone/>
            </a:pPr>
            <a:r>
              <a:rPr lang="hr-HR" altLang="sr-Latn-RS" sz="2000" b="1" dirty="0">
                <a:solidFill>
                  <a:srgbClr val="000000"/>
                </a:solidFill>
              </a:rPr>
              <a:t>– obuhvaćaju njegu, odgoj i zaštitu djece za vrijeme dok su roditelji na poslu</a:t>
            </a:r>
          </a:p>
          <a:p>
            <a:pPr algn="ctr" eaLnBrk="1" hangingPunct="1">
              <a:lnSpc>
                <a:spcPct val="100000"/>
              </a:lnSpc>
              <a:buClr>
                <a:schemeClr val="tx1"/>
              </a:buClr>
            </a:pPr>
            <a:r>
              <a:rPr lang="hr-HR" altLang="sr-Latn-RS" sz="2400" b="1" dirty="0">
                <a:solidFill>
                  <a:schemeClr val="accent2">
                    <a:lumMod val="75000"/>
                  </a:schemeClr>
                </a:solidFill>
              </a:rPr>
              <a:t>Noćne jaslice </a:t>
            </a:r>
          </a:p>
          <a:p>
            <a:pPr marL="0" indent="0" eaLnBrk="1" hangingPunct="1">
              <a:lnSpc>
                <a:spcPct val="100000"/>
              </a:lnSpc>
              <a:buClr>
                <a:schemeClr val="tx1"/>
              </a:buClr>
              <a:buNone/>
            </a:pPr>
            <a:r>
              <a:rPr lang="hr-HR" altLang="sr-Latn-RS" sz="2000" b="1" dirty="0">
                <a:solidFill>
                  <a:srgbClr val="000000"/>
                </a:solidFill>
              </a:rPr>
              <a:t>– za smještaj djece čiji roditelji rade u noćnim smjenama</a:t>
            </a:r>
          </a:p>
          <a:p>
            <a:pPr algn="ctr" eaLnBrk="1" hangingPunct="1">
              <a:lnSpc>
                <a:spcPct val="100000"/>
              </a:lnSpc>
              <a:buClr>
                <a:schemeClr val="tx1"/>
              </a:buClr>
            </a:pPr>
            <a:r>
              <a:rPr lang="hr-HR" altLang="sr-Latn-RS" sz="2400" b="1" dirty="0">
                <a:solidFill>
                  <a:schemeClr val="accent2">
                    <a:lumMod val="75000"/>
                  </a:schemeClr>
                </a:solidFill>
              </a:rPr>
              <a:t>Sezonske jaslice   </a:t>
            </a:r>
          </a:p>
          <a:p>
            <a:pPr marL="0" indent="0" eaLnBrk="1" hangingPunct="1">
              <a:lnSpc>
                <a:spcPct val="100000"/>
              </a:lnSpc>
              <a:buClr>
                <a:schemeClr val="tx1"/>
              </a:buClr>
              <a:buNone/>
            </a:pPr>
            <a:r>
              <a:rPr lang="hr-HR" altLang="sr-Latn-RS" sz="2000" b="1" dirty="0">
                <a:solidFill>
                  <a:srgbClr val="000000"/>
                </a:solidFill>
              </a:rPr>
              <a:t>- za smještaj djece tijekom ljetnih mjeseci</a:t>
            </a:r>
          </a:p>
          <a:p>
            <a:pPr marL="0" indent="0" algn="ctr" eaLnBrk="1" hangingPunct="1">
              <a:lnSpc>
                <a:spcPct val="100000"/>
              </a:lnSpc>
              <a:buClr>
                <a:schemeClr val="tx1"/>
              </a:buClr>
              <a:buNone/>
            </a:pPr>
            <a:r>
              <a:rPr lang="hr-HR" altLang="sr-Latn-RS" sz="2200" b="1" dirty="0">
                <a:solidFill>
                  <a:schemeClr val="accent2">
                    <a:lumMod val="75000"/>
                  </a:schemeClr>
                </a:solidFill>
              </a:rPr>
              <a:t>Osoblje u jaslicama: </a:t>
            </a:r>
          </a:p>
          <a:p>
            <a:pPr marL="0" indent="0" eaLnBrk="1" hangingPunct="1">
              <a:lnSpc>
                <a:spcPct val="100000"/>
              </a:lnSpc>
              <a:buClr>
                <a:schemeClr val="tx1"/>
              </a:buClr>
              <a:buNone/>
            </a:pPr>
            <a:r>
              <a:rPr lang="hr-HR" altLang="sr-Latn-RS" sz="2000" b="1" dirty="0">
                <a:solidFill>
                  <a:srgbClr val="000000"/>
                </a:solidFill>
              </a:rPr>
              <a:t>- medicinska sestra, njegovateljica, odgajatelj, pedagog, psiholog, liječnik</a:t>
            </a:r>
          </a:p>
          <a:p>
            <a:pPr eaLnBrk="1" hangingPunct="1">
              <a:buClr>
                <a:schemeClr val="tx1"/>
              </a:buClr>
            </a:pPr>
            <a:endParaRPr lang="en-US" altLang="sr-Latn-RS" sz="2000" b="1" dirty="0">
              <a:solidFill>
                <a:srgbClr val="000000"/>
              </a:solidFill>
            </a:endParaRPr>
          </a:p>
        </p:txBody>
      </p:sp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AEBD4A70-81E9-4CC5-8001-DDFF3B8B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E27D-D87B-40A7-8AF8-94C66D860405}" type="datetime1">
              <a:rPr lang="hr-HR" smtClean="0"/>
              <a:t>11.1.2022.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A6737635-3A45-448E-A94A-B49542291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Snežana Žaja, nastavnik-izvrstan savjetnik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498" name="Rectangle 2">
            <a:extLst>
              <a:ext uri="{FF2B5EF4-FFF2-40B4-BE49-F238E27FC236}">
                <a16:creationId xmlns:a16="http://schemas.microsoft.com/office/drawing/2014/main" id="{BF6EC454-2FE3-4DEA-A05B-4808CB8F82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0629" y="445638"/>
            <a:ext cx="5266664" cy="5432648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None/>
            </a:pPr>
            <a:r>
              <a:rPr lang="hr-HR" altLang="sr-Latn-RS" sz="2600" b="1" dirty="0"/>
              <a:t>2. Dječji vrtić</a:t>
            </a:r>
          </a:p>
          <a:p>
            <a:pPr eaLnBrk="1" hangingPunct="1">
              <a:lnSpc>
                <a:spcPct val="150000"/>
              </a:lnSpc>
            </a:pPr>
            <a:r>
              <a:rPr lang="hr-HR" altLang="sr-Latn-RS" sz="2000" b="1" dirty="0"/>
              <a:t>prvi vrtić je osnovan 1837.</a:t>
            </a:r>
          </a:p>
          <a:p>
            <a:pPr eaLnBrk="1" hangingPunct="1">
              <a:lnSpc>
                <a:spcPct val="150000"/>
              </a:lnSpc>
            </a:pPr>
            <a:r>
              <a:rPr lang="hr-HR" altLang="sr-Latn-RS" sz="2000" b="1" dirty="0"/>
              <a:t>predškolska je ustanova za smještaj djece od 3. do 7. godine (5 – 10 h!)</a:t>
            </a:r>
          </a:p>
          <a:p>
            <a:pPr eaLnBrk="1" hangingPunct="1">
              <a:lnSpc>
                <a:spcPct val="150000"/>
              </a:lnSpc>
            </a:pPr>
            <a:r>
              <a:rPr lang="hr-HR" altLang="sr-Latn-RS" sz="2000" b="1" dirty="0"/>
              <a:t>djeci je osigurana njega, odgoj, obrazovanje, socijalna i zdravstvena zaštita</a:t>
            </a:r>
          </a:p>
          <a:p>
            <a:pPr eaLnBrk="1" hangingPunct="1">
              <a:lnSpc>
                <a:spcPct val="150000"/>
              </a:lnSpc>
            </a:pPr>
            <a:r>
              <a:rPr lang="hr-HR" altLang="sr-Latn-RS" sz="2000" b="1" dirty="0"/>
              <a:t> Cilj = kroz različite programe provoditi prosvjetno – odgojni rad, unaprijediti zdravlje djeteta, te provoditi habilitaciju i rehabilitaciju (vrtići za djecu s poteškoćama u razvoju i klasični vrtići)</a:t>
            </a:r>
            <a:endParaRPr lang="en-US" altLang="sr-Latn-RS" sz="2000" b="1" dirty="0"/>
          </a:p>
        </p:txBody>
      </p:sp>
      <p:pic>
        <p:nvPicPr>
          <p:cNvPr id="3" name="Slika 2" descr="Slika na kojoj se prikazuje tekst, pod, na zatvorenom, stol&#10;&#10;Opis je automatski generiran">
            <a:extLst>
              <a:ext uri="{FF2B5EF4-FFF2-40B4-BE49-F238E27FC236}">
                <a16:creationId xmlns:a16="http://schemas.microsoft.com/office/drawing/2014/main" id="{31413F9A-93B3-460B-B093-0B6F4832F6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9" r="16753" b="1"/>
          <a:stretch/>
        </p:blipFill>
        <p:spPr>
          <a:xfrm>
            <a:off x="5399580" y="10"/>
            <a:ext cx="3744420" cy="6857990"/>
          </a:xfrm>
          <a:prstGeom prst="rect">
            <a:avLst/>
          </a:prstGeom>
          <a:effectLst/>
        </p:spPr>
      </p:pic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A93C9AFE-E7DE-41CE-8224-D1BBA6844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6AD6-1AA7-45BD-A427-B17F61878BC6}" type="datetime1">
              <a:rPr lang="hr-HR" smtClean="0"/>
              <a:t>11.1.2022.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A1257462-FD6D-416A-9FC7-537846DF2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Snežana Žaja, nastavnik-izvrstan savjetnik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>
            <a:extLst>
              <a:ext uri="{FF2B5EF4-FFF2-40B4-BE49-F238E27FC236}">
                <a16:creationId xmlns:a16="http://schemas.microsoft.com/office/drawing/2014/main" id="{E7A4ED0F-EDA4-4D9F-B781-12AC788B50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67616" y="413657"/>
            <a:ext cx="5245756" cy="3785419"/>
          </a:xfrm>
        </p:spPr>
        <p:txBody>
          <a:bodyPr>
            <a:noAutofit/>
          </a:bodyPr>
          <a:lstStyle/>
          <a:p>
            <a:pPr marL="609600" indent="-76200" algn="ctr" eaLnBrk="1" hangingPunct="1">
              <a:buFontTx/>
              <a:buAutoNum type="arabicPeriod" startAt="3"/>
            </a:pPr>
            <a:r>
              <a:rPr lang="hr-HR" altLang="sr-Latn-RS" sz="2200" b="1" dirty="0"/>
              <a:t> Dječji dom</a:t>
            </a:r>
          </a:p>
          <a:p>
            <a:pPr marL="174625" indent="-174625" eaLnBrk="1" hangingPunct="1">
              <a:lnSpc>
                <a:spcPct val="150000"/>
              </a:lnSpc>
              <a:buFontTx/>
              <a:buChar char="-"/>
            </a:pPr>
            <a:r>
              <a:rPr lang="hr-HR" altLang="sr-Latn-RS" sz="1800" b="1" dirty="0"/>
              <a:t>Ustanova za djecu zatvorenog tipa (dijete raste i odgaja se van svoje obitelji)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hr-HR" altLang="sr-Latn-RS" sz="2000" b="1" dirty="0"/>
              <a:t>Prema namjeni može biti :</a:t>
            </a:r>
          </a:p>
          <a:p>
            <a:pPr marL="174625" indent="-174625" eaLnBrk="1" hangingPunct="1">
              <a:lnSpc>
                <a:spcPct val="150000"/>
              </a:lnSpc>
              <a:buFontTx/>
              <a:buChar char="-"/>
            </a:pPr>
            <a:r>
              <a:rPr lang="hr-HR" altLang="sr-Latn-RS" sz="1800" b="1" dirty="0"/>
              <a:t>opći  (zdrava djeca)</a:t>
            </a:r>
          </a:p>
          <a:p>
            <a:pPr marL="174625" indent="-174625" eaLnBrk="1" hangingPunct="1">
              <a:lnSpc>
                <a:spcPct val="150000"/>
              </a:lnSpc>
              <a:buFontTx/>
              <a:buChar char="-"/>
            </a:pPr>
            <a:r>
              <a:rPr lang="hr-HR" altLang="sr-Latn-RS" sz="1800" b="1" dirty="0"/>
              <a:t>specijalni (djeca s poteškoćama u rastu i razvoju)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hr-HR" altLang="sr-Latn-RS" sz="2000" b="1" dirty="0"/>
              <a:t>Razlozi za smještaj u dom mogu biti:</a:t>
            </a:r>
          </a:p>
          <a:p>
            <a:pPr marL="174625" indent="-174625" eaLnBrk="1" hangingPunct="1">
              <a:lnSpc>
                <a:spcPct val="150000"/>
              </a:lnSpc>
              <a:buFontTx/>
              <a:buChar char="-"/>
            </a:pPr>
            <a:r>
              <a:rPr lang="hr-HR" altLang="sr-Latn-RS" sz="1800" b="1" dirty="0"/>
              <a:t>medicinski – zbog bolesti majke (aktivna TBC, </a:t>
            </a:r>
            <a:r>
              <a:rPr lang="hr-HR" altLang="sr-Latn-RS" sz="1800" b="1" dirty="0" err="1"/>
              <a:t>postpartalna</a:t>
            </a:r>
            <a:r>
              <a:rPr lang="hr-HR" altLang="sr-Latn-RS" sz="1800" b="1" dirty="0"/>
              <a:t> psihoza)</a:t>
            </a:r>
          </a:p>
          <a:p>
            <a:pPr marL="174625" indent="-174625" eaLnBrk="1" hangingPunct="1">
              <a:lnSpc>
                <a:spcPct val="150000"/>
              </a:lnSpc>
              <a:buFontTx/>
              <a:buChar char="-"/>
            </a:pPr>
            <a:r>
              <a:rPr lang="hr-HR" altLang="sr-Latn-RS" sz="1800" b="1" dirty="0"/>
              <a:t>socijalni (napušteno dijete, neželjeno dijete, dijete iz razorene obitelji, dijete duševno retardirane majke)</a:t>
            </a:r>
            <a:endParaRPr lang="en-US" altLang="sr-Latn-RS" sz="1800" dirty="0"/>
          </a:p>
        </p:txBody>
      </p:sp>
      <p:pic>
        <p:nvPicPr>
          <p:cNvPr id="3" name="Slika 2" descr="Slika na kojoj se prikazuje pod, osoba, dijete, dječak&#10;&#10;Opis je automatski generiran">
            <a:extLst>
              <a:ext uri="{FF2B5EF4-FFF2-40B4-BE49-F238E27FC236}">
                <a16:creationId xmlns:a16="http://schemas.microsoft.com/office/drawing/2014/main" id="{738ECF6D-5DFF-41F0-91DF-3B2181849C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6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46148C8-54FA-490C-9A2D-0BC607B88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C48D-3376-4543-B99F-0470711CA6AE}" type="datetime1">
              <a:rPr lang="hr-HR" smtClean="0"/>
              <a:t>11.1.2022.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C2F17F73-F5B1-43F3-8859-F6C82FEED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Snežana Žaja, nastavnik-izvrstan savjetnik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7A203437-703A-4E00-A8C0-91D328D6C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33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Faktor | Sigurna kuća u Tuzli: Pandemija je vrijeme nasilja, sve više žena  i djece mora napustiti svoj dom">
            <a:extLst>
              <a:ext uri="{FF2B5EF4-FFF2-40B4-BE49-F238E27FC236}">
                <a16:creationId xmlns:a16="http://schemas.microsoft.com/office/drawing/2014/main" id="{AF4ABED5-FE9E-4E71-8A76-7493DBB9AA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49" r="-1" b="9253"/>
          <a:stretch/>
        </p:blipFill>
        <p:spPr bwMode="auto">
          <a:xfrm>
            <a:off x="3416427" y="6"/>
            <a:ext cx="5727572" cy="276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2729"/>
            <a:ext cx="9144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3" name="Slika 2" descr="Slika na kojoj se prikazuje zid, na zatvorenom, krevet, osoba&#10;&#10;Opis je automatski generiran">
            <a:extLst>
              <a:ext uri="{FF2B5EF4-FFF2-40B4-BE49-F238E27FC236}">
                <a16:creationId xmlns:a16="http://schemas.microsoft.com/office/drawing/2014/main" id="{F9EBF793-18D8-452A-9844-CAB0639174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6" r="16603" b="2"/>
          <a:stretch/>
        </p:blipFill>
        <p:spPr>
          <a:xfrm>
            <a:off x="0" y="2804103"/>
            <a:ext cx="3424313" cy="4031263"/>
          </a:xfrm>
          <a:prstGeom prst="rect">
            <a:avLst/>
          </a:prstGeom>
        </p:spPr>
      </p:pic>
      <p:sp>
        <p:nvSpPr>
          <p:cNvPr id="346114" name="Rectangle 2">
            <a:extLst>
              <a:ext uri="{FF2B5EF4-FFF2-40B4-BE49-F238E27FC236}">
                <a16:creationId xmlns:a16="http://schemas.microsoft.com/office/drawing/2014/main" id="{2EF0973B-1B3A-4BD7-9668-D1A0A84FC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6595" y="3158981"/>
            <a:ext cx="4980576" cy="3448648"/>
          </a:xfrm>
        </p:spPr>
        <p:txBody>
          <a:bodyPr anchor="ctr">
            <a:normAutofit/>
          </a:bodyPr>
          <a:lstStyle/>
          <a:p>
            <a:pPr marL="609600" indent="-609600" eaLnBrk="1" hangingPunct="1">
              <a:buFontTx/>
              <a:buAutoNum type="arabicPeriod" startAt="4"/>
            </a:pPr>
            <a:endParaRPr lang="hr-HR" altLang="sr-Latn-RS" sz="1700" b="1" dirty="0"/>
          </a:p>
          <a:p>
            <a:pPr marL="174625" indent="-174625" eaLnBrk="1" hangingPunct="1">
              <a:lnSpc>
                <a:spcPct val="150000"/>
              </a:lnSpc>
              <a:buFontTx/>
              <a:buChar char="-"/>
            </a:pPr>
            <a:r>
              <a:rPr lang="hr-HR" altLang="sr-Latn-RS" sz="2200" b="1" dirty="0"/>
              <a:t>Ustanova za smještaj majki i djece</a:t>
            </a:r>
          </a:p>
          <a:p>
            <a:pPr marL="174625" indent="-174625" eaLnBrk="1" hangingPunct="1">
              <a:lnSpc>
                <a:spcPct val="150000"/>
              </a:lnSpc>
              <a:buFontTx/>
              <a:buChar char="-"/>
            </a:pPr>
            <a:r>
              <a:rPr lang="hr-HR" altLang="sr-Latn-RS" sz="2200" b="1" dirty="0"/>
              <a:t>Smještaju se žene potkraj trudnoće i u vrijeme dojenačke dobi radi medicinskih ili socijalnih razloga</a:t>
            </a:r>
          </a:p>
          <a:p>
            <a:pPr marL="609600" indent="-609600" eaLnBrk="1" hangingPunct="1">
              <a:buFontTx/>
              <a:buAutoNum type="arabicPeriod" startAt="4"/>
            </a:pPr>
            <a:endParaRPr lang="en-US" altLang="sr-Latn-RS" sz="1700" b="1" i="1" dirty="0">
              <a:latin typeface="Georgia" panose="02040502050405020303" pitchFamily="18" charset="0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429" y="3404996"/>
            <a:ext cx="6858002" cy="4800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D43CC9C0-0571-416C-9E55-5680CACCD59A}"/>
              </a:ext>
            </a:extLst>
          </p:cNvPr>
          <p:cNvSpPr txBox="1"/>
          <p:nvPr/>
        </p:nvSpPr>
        <p:spPr>
          <a:xfrm>
            <a:off x="0" y="727321"/>
            <a:ext cx="336841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0" indent="-163513" eaLnBrk="1" hangingPunct="1">
              <a:buFontTx/>
              <a:buAutoNum type="arabicPeriod" startAt="4"/>
            </a:pPr>
            <a:r>
              <a:rPr lang="hr-HR" altLang="sr-Latn-RS" sz="2600" b="1" dirty="0"/>
              <a:t>Materinski dom -           „sigurna kuća”   </a:t>
            </a:r>
          </a:p>
        </p:txBody>
      </p:sp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F5C67CDF-C520-43E6-8B79-4EEFA56DB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2318-CDA9-4147-BF48-67FD8D8D2DF4}" type="datetime1">
              <a:rPr lang="hr-HR" smtClean="0"/>
              <a:t>11.1.2022.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2EB26362-505C-461F-A1C2-158AA2B91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Snežana Žaja, nastavnik-izvrstan savjetnik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7140" name="Rectangle 134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na zatvorenom, zid, prljavo, kamen&#10;&#10;Opis je automatski generiran">
            <a:extLst>
              <a:ext uri="{FF2B5EF4-FFF2-40B4-BE49-F238E27FC236}">
                <a16:creationId xmlns:a16="http://schemas.microsoft.com/office/drawing/2014/main" id="{B0E23CCE-3379-4522-AF18-F1A4C95F6E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7" r="-2" b="-2"/>
          <a:stretch/>
        </p:blipFill>
        <p:spPr>
          <a:xfrm>
            <a:off x="4426740" y="10"/>
            <a:ext cx="4717260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7" name="Slika 6" descr="Slika na kojoj se prikazuje tlo, staro, na otvorenom, grupa&#10;&#10;Opis je automatski generiran">
            <a:extLst>
              <a:ext uri="{FF2B5EF4-FFF2-40B4-BE49-F238E27FC236}">
                <a16:creationId xmlns:a16="http://schemas.microsoft.com/office/drawing/2014/main" id="{FE399365-609B-4A90-8EC1-758182E8C9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7" r="-2" b="-2"/>
          <a:stretch/>
        </p:blipFill>
        <p:spPr>
          <a:xfrm>
            <a:off x="4426740" y="3493008"/>
            <a:ext cx="4717260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347141" name="Freeform: Shape 136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47142" name="Freeform: Shape 138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7138" name="Rectangle 2">
            <a:extLst>
              <a:ext uri="{FF2B5EF4-FFF2-40B4-BE49-F238E27FC236}">
                <a16:creationId xmlns:a16="http://schemas.microsoft.com/office/drawing/2014/main" id="{CC960D2D-AEBB-4ED5-A7FF-4CAE6BB92A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85355" y="630220"/>
            <a:ext cx="5223412" cy="5725575"/>
          </a:xfrm>
        </p:spPr>
        <p:txBody>
          <a:bodyPr>
            <a:normAutofit fontScale="55000" lnSpcReduction="20000"/>
          </a:bodyPr>
          <a:lstStyle/>
          <a:p>
            <a:pPr marL="719138" indent="-360363" algn="ctr" eaLnBrk="1" hangingPunct="1">
              <a:buFontTx/>
              <a:buAutoNum type="arabicPeriod" startAt="5"/>
            </a:pPr>
            <a:r>
              <a:rPr lang="hr-HR" altLang="sr-Latn-RS" sz="4700" b="1" dirty="0"/>
              <a:t>Dječje selo</a:t>
            </a:r>
          </a:p>
          <a:p>
            <a:pPr marL="174625" indent="-174625" eaLnBrk="1" hangingPunct="1">
              <a:lnSpc>
                <a:spcPct val="150000"/>
              </a:lnSpc>
              <a:buFontTx/>
              <a:buChar char="-"/>
              <a:tabLst>
                <a:tab pos="271463" algn="l"/>
              </a:tabLst>
            </a:pPr>
            <a:r>
              <a:rPr lang="hr-HR" altLang="sr-Latn-RS" sz="3300" b="1" dirty="0"/>
              <a:t>Nekad su postojala pokretna vrata s udubljenjem za dojenče – „TURNIKET” – „OBRTALJKA”</a:t>
            </a:r>
          </a:p>
          <a:p>
            <a:pPr marL="174625" indent="-174625" eaLnBrk="1" hangingPunct="1">
              <a:lnSpc>
                <a:spcPct val="150000"/>
              </a:lnSpc>
              <a:buFontTx/>
              <a:buChar char="-"/>
              <a:tabLst>
                <a:tab pos="271463" algn="l"/>
              </a:tabLst>
            </a:pPr>
            <a:r>
              <a:rPr lang="hr-HR" altLang="sr-Latn-RS" sz="3300" b="1" dirty="0"/>
              <a:t>Majke bi neželjeno dijete ostavljale u „vrata”, pokucale i otišle i nikad se za njih nije pitalo</a:t>
            </a:r>
          </a:p>
          <a:p>
            <a:pPr marL="174625" indent="-174625" eaLnBrk="1" hangingPunct="1">
              <a:lnSpc>
                <a:spcPct val="150000"/>
              </a:lnSpc>
              <a:buFontTx/>
              <a:buChar char="-"/>
              <a:tabLst>
                <a:tab pos="271463" algn="l"/>
              </a:tabLst>
            </a:pPr>
            <a:r>
              <a:rPr lang="hr-HR" altLang="sr-Latn-RS" sz="3300" b="1" dirty="0"/>
              <a:t>Dijete bi odmah bilo prihvaćeno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altLang="sr-Latn-RS" sz="3300" b="1" dirty="0"/>
              <a:t>Josip II. ih je ukinuo</a:t>
            </a:r>
          </a:p>
          <a:p>
            <a:pPr>
              <a:lnSpc>
                <a:spcPct val="170000"/>
              </a:lnSpc>
              <a:buFontTx/>
              <a:buChar char="-"/>
            </a:pPr>
            <a:r>
              <a:rPr lang="hr-HR" sz="3300" b="1" dirty="0"/>
              <a:t>9. veljače 1432. Vlada Dubrovačke Republike osnovala je </a:t>
            </a:r>
            <a:r>
              <a:rPr lang="hr-HR" sz="3300" b="1" dirty="0" err="1"/>
              <a:t>nahodište</a:t>
            </a:r>
            <a:r>
              <a:rPr lang="hr-HR" sz="3300" b="1" dirty="0"/>
              <a:t> za djecu pod imenom „OSPEDALE DELLA MISERICORDIA” kao preteča </a:t>
            </a:r>
            <a:r>
              <a:rPr lang="hr-HR" altLang="sr-Latn-RS" sz="3300" b="1" dirty="0"/>
              <a:t>DJEČJEG SELA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altLang="sr-Latn-RS" sz="3300" b="1" dirty="0"/>
              <a:t>CILJ JE: Smještaj i briga za napuštenu i ostavljenu djecu</a:t>
            </a:r>
          </a:p>
          <a:p>
            <a:pPr marL="609600" indent="-609600" eaLnBrk="1" hangingPunct="1">
              <a:lnSpc>
                <a:spcPct val="150000"/>
              </a:lnSpc>
              <a:buFontTx/>
              <a:buChar char="-"/>
            </a:pPr>
            <a:endParaRPr lang="hr-HR" altLang="sr-Latn-RS" sz="2900" b="1" dirty="0"/>
          </a:p>
          <a:p>
            <a:pPr marL="609600" indent="-609600" eaLnBrk="1" hangingPunct="1">
              <a:buFontTx/>
              <a:buNone/>
            </a:pPr>
            <a:endParaRPr lang="en-US" altLang="sr-Latn-RS" sz="1400" b="1" i="1" dirty="0">
              <a:latin typeface="Georgia" panose="02040502050405020303" pitchFamily="18" charset="0"/>
            </a:endParaRPr>
          </a:p>
          <a:p>
            <a:pPr marL="609600" indent="-609600" eaLnBrk="1" hangingPunct="1"/>
            <a:endParaRPr lang="en-US" altLang="sr-Latn-RS" sz="1400" dirty="0"/>
          </a:p>
        </p:txBody>
      </p:sp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CCA547E2-E649-4361-8799-6B2336199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75FCE-DF34-491F-916F-F881733D399C}" type="datetime1">
              <a:rPr lang="hr-HR" smtClean="0"/>
              <a:t>11.1.2022.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CF56DC11-B89C-416C-A5E0-CD20F4D3A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Snežana Žaja, nastavnik-izvrstan savjetnik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Slika na kojoj se prikazuje trava, polje, na otvorenom, priroda&#10;&#10;Opis je automatski generiran">
            <a:extLst>
              <a:ext uri="{FF2B5EF4-FFF2-40B4-BE49-F238E27FC236}">
                <a16:creationId xmlns:a16="http://schemas.microsoft.com/office/drawing/2014/main" id="{518D0E15-FFA4-47CC-96D6-6A9968937A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44" b="20663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F166C309-FB52-454D-A962-B2EFAC94F26F}"/>
              </a:ext>
            </a:extLst>
          </p:cNvPr>
          <p:cNvSpPr txBox="1"/>
          <p:nvPr/>
        </p:nvSpPr>
        <p:spPr>
          <a:xfrm>
            <a:off x="360759" y="3589564"/>
            <a:ext cx="8674384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150000"/>
              </a:lnSpc>
              <a:spcAft>
                <a:spcPts val="600"/>
              </a:spcAft>
            </a:pPr>
            <a:r>
              <a:rPr lang="en-US" altLang="sr-Latn-RS" sz="2400" b="1" dirty="0"/>
              <a:t>LEKENIK</a:t>
            </a:r>
            <a:r>
              <a:rPr lang="hr-HR" altLang="sr-Latn-RS" sz="2400" b="1" dirty="0"/>
              <a:t> - </a:t>
            </a:r>
            <a:r>
              <a:rPr lang="en-US" altLang="sr-Latn-RS" sz="2400" b="1" dirty="0" err="1"/>
              <a:t>dječje</a:t>
            </a:r>
            <a:r>
              <a:rPr lang="en-US" altLang="sr-Latn-RS" sz="2400" b="1" dirty="0"/>
              <a:t> </a:t>
            </a:r>
            <a:r>
              <a:rPr lang="en-US" altLang="sr-Latn-RS" sz="2400" b="1" dirty="0" err="1"/>
              <a:t>selo</a:t>
            </a:r>
            <a:r>
              <a:rPr lang="en-US" altLang="sr-Latn-RS" sz="2400" b="1" dirty="0"/>
              <a:t> u RH u </a:t>
            </a:r>
            <a:r>
              <a:rPr lang="en-US" altLang="sr-Latn-RS" sz="2400" b="1" dirty="0" err="1"/>
              <a:t>kojem</a:t>
            </a:r>
            <a:r>
              <a:rPr lang="en-US" altLang="sr-Latn-RS" sz="2400" b="1" dirty="0"/>
              <a:t> </a:t>
            </a:r>
            <a:r>
              <a:rPr lang="en-US" altLang="sr-Latn-RS" sz="2400" b="1" dirty="0" err="1"/>
              <a:t>su</a:t>
            </a:r>
            <a:r>
              <a:rPr lang="en-US" altLang="sr-Latn-RS" sz="2400" b="1" dirty="0"/>
              <a:t> </a:t>
            </a:r>
            <a:r>
              <a:rPr lang="en-US" altLang="sr-Latn-RS" sz="2400" b="1" dirty="0" err="1"/>
              <a:t>smještena</a:t>
            </a:r>
            <a:r>
              <a:rPr lang="en-US" altLang="sr-Latn-RS" sz="2400" b="1" dirty="0"/>
              <a:t> </a:t>
            </a:r>
            <a:r>
              <a:rPr lang="en-US" altLang="sr-Latn-RS" sz="2400" b="1" dirty="0" err="1"/>
              <a:t>djeca</a:t>
            </a:r>
            <a:r>
              <a:rPr lang="en-US" altLang="sr-Latn-RS" sz="2400" b="1" dirty="0"/>
              <a:t> </a:t>
            </a:r>
            <a:r>
              <a:rPr lang="en-US" altLang="sr-Latn-RS" sz="2400" b="1" dirty="0" err="1"/>
              <a:t>koja</a:t>
            </a:r>
            <a:r>
              <a:rPr lang="en-US" altLang="sr-Latn-RS" sz="2400" b="1" dirty="0"/>
              <a:t> </a:t>
            </a:r>
            <a:r>
              <a:rPr lang="en-US" altLang="sr-Latn-RS" sz="2400" b="1" dirty="0" err="1"/>
              <a:t>su</a:t>
            </a:r>
            <a:r>
              <a:rPr lang="en-US" altLang="sr-Latn-RS" sz="2400" b="1" dirty="0"/>
              <a:t> </a:t>
            </a:r>
            <a:r>
              <a:rPr lang="en-US" altLang="sr-Latn-RS" sz="2400" b="1" dirty="0" err="1"/>
              <a:t>ostala</a:t>
            </a:r>
            <a:r>
              <a:rPr lang="en-US" altLang="sr-Latn-RS" sz="2400" b="1" dirty="0"/>
              <a:t> bez </a:t>
            </a:r>
            <a:r>
              <a:rPr lang="en-US" altLang="sr-Latn-RS" sz="2400" b="1" dirty="0" err="1"/>
              <a:t>oba</a:t>
            </a:r>
            <a:r>
              <a:rPr lang="en-US" altLang="sr-Latn-RS" sz="2400" b="1" dirty="0"/>
              <a:t> </a:t>
            </a:r>
            <a:r>
              <a:rPr lang="en-US" altLang="sr-Latn-RS" sz="2400" b="1" dirty="0" err="1"/>
              <a:t>roditelja</a:t>
            </a:r>
            <a:r>
              <a:rPr lang="en-US" altLang="sr-Latn-RS" sz="2400" b="1" dirty="0"/>
              <a:t> za </a:t>
            </a:r>
            <a:r>
              <a:rPr lang="en-US" altLang="sr-Latn-RS" sz="2400" b="1" dirty="0" err="1"/>
              <a:t>vrijeme</a:t>
            </a:r>
            <a:r>
              <a:rPr lang="en-US" altLang="sr-Latn-RS" sz="2400" b="1" dirty="0"/>
              <a:t> </a:t>
            </a:r>
            <a:r>
              <a:rPr lang="en-US" altLang="sr-Latn-RS" sz="2400" b="1" dirty="0" err="1"/>
              <a:t>Domovinskog</a:t>
            </a:r>
            <a:r>
              <a:rPr lang="en-US" altLang="sr-Latn-RS" sz="2400" b="1" dirty="0"/>
              <a:t> rata</a:t>
            </a:r>
            <a:r>
              <a:rPr lang="hr-HR" altLang="sr-Latn-RS" sz="2400" b="1" dirty="0"/>
              <a:t>. B</a:t>
            </a:r>
            <a:r>
              <a:rPr lang="en-US" altLang="sr-Latn-RS" sz="2400" b="1" dirty="0" err="1"/>
              <a:t>rigu</a:t>
            </a:r>
            <a:r>
              <a:rPr lang="en-US" altLang="sr-Latn-RS" sz="2400" b="1" dirty="0"/>
              <a:t> o </a:t>
            </a:r>
            <a:r>
              <a:rPr lang="en-US" altLang="sr-Latn-RS" sz="2400" b="1" dirty="0" err="1"/>
              <a:t>djeci</a:t>
            </a:r>
            <a:r>
              <a:rPr lang="en-US" altLang="sr-Latn-RS" sz="2400" b="1" dirty="0"/>
              <a:t> </a:t>
            </a:r>
            <a:r>
              <a:rPr lang="en-US" altLang="sr-Latn-RS" sz="2400" b="1" dirty="0" err="1"/>
              <a:t>vodi</a:t>
            </a:r>
            <a:r>
              <a:rPr lang="en-US" altLang="sr-Latn-RS" sz="2400" b="1" dirty="0"/>
              <a:t> </a:t>
            </a:r>
            <a:r>
              <a:rPr lang="hr-HR" altLang="sr-Latn-RS" sz="2400" b="1" dirty="0"/>
              <a:t>„</a:t>
            </a:r>
            <a:r>
              <a:rPr lang="en-US" altLang="sr-Latn-RS" sz="2400" b="1" dirty="0" err="1"/>
              <a:t>majka</a:t>
            </a:r>
            <a:r>
              <a:rPr lang="hr-HR" altLang="sr-Latn-RS" sz="2400" b="1" dirty="0"/>
              <a:t>”</a:t>
            </a:r>
            <a:r>
              <a:rPr lang="en-US" altLang="sr-Latn-RS" sz="2400" b="1" dirty="0"/>
              <a:t> po </a:t>
            </a:r>
            <a:r>
              <a:rPr lang="en-US" altLang="sr-Latn-RS" sz="2400" b="1" dirty="0" err="1"/>
              <a:t>zanimanju</a:t>
            </a:r>
            <a:endParaRPr lang="en-US" altLang="sr-Latn-RS" sz="2400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44D5744-D012-4B26-B079-4D9DC714F1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0759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CF3AF5C8-57F7-4328-B29E-7F8D86519B50}" type="datetime1">
              <a:rPr lang="hr-HR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rPr>
              <a:t>11.1.2022.</a:t>
            </a:fld>
            <a:endParaRPr lang="en-US" sz="100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BE3C643-5568-4808-B9EA-097714E36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+mn-ea"/>
                <a:cs typeface="+mn-cs"/>
              </a:rPr>
              <a:t>Snežana Žaja, nastavnik-izvrstan savjetnik</a:t>
            </a:r>
          </a:p>
        </p:txBody>
      </p:sp>
    </p:spTree>
    <p:extLst>
      <p:ext uri="{BB962C8B-B14F-4D97-AF65-F5344CB8AC3E}">
        <p14:creationId xmlns:p14="http://schemas.microsoft.com/office/powerpoint/2010/main" val="40925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 descr="Slika na kojoj se prikazuje trava, stablo, na otvorenom, dijete&#10;&#10;Opis je automatski generiran">
            <a:extLst>
              <a:ext uri="{FF2B5EF4-FFF2-40B4-BE49-F238E27FC236}">
                <a16:creationId xmlns:a16="http://schemas.microsoft.com/office/drawing/2014/main" id="{CABD6A14-56D9-40D8-AAF7-32A3DE5365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9" r="19389"/>
          <a:stretch/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E510548-F3EE-433B-BFFA-60245E731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706" y="365125"/>
            <a:ext cx="3353779" cy="1899912"/>
          </a:xfrm>
        </p:spPr>
        <p:txBody>
          <a:bodyPr>
            <a:normAutofit/>
          </a:bodyPr>
          <a:lstStyle/>
          <a:p>
            <a:r>
              <a:rPr lang="hr-HR" sz="3200" b="1" dirty="0">
                <a:latin typeface="+mn-lt"/>
              </a:rPr>
              <a:t>6. Dječji kampovi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BC16551-CD54-4F67-AEF9-868B03F97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8" y="1770173"/>
            <a:ext cx="3701142" cy="3742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r-HR" sz="2000" dirty="0"/>
              <a:t>Kampovi se otvaraju za kronično bolesnu djecu (dijabetes, epilepsija, hemofilija, bronhalna astma)</a:t>
            </a:r>
          </a:p>
          <a:p>
            <a:pPr>
              <a:lnSpc>
                <a:spcPct val="150000"/>
              </a:lnSpc>
            </a:pPr>
            <a:r>
              <a:rPr lang="hr-HR" sz="2000" dirty="0"/>
              <a:t>CILJ: uz rekreaciju pomoći djetetu u njegovom liječenju i da dijete nauči živjeti sa svojom bolešću tako da se ne umanjuje kvaliteta njegova života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9E272E4-B017-42CA-8E97-F9907106C2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38DACEE-2069-4FD1-B8D9-276F4BA2B76C}" type="datetime1">
              <a:rPr lang="hr-HR" smtClean="0">
                <a:solidFill>
                  <a:srgbClr val="FFFFFF"/>
                </a:solidFill>
              </a:rPr>
              <a:t>11.1.2022.</a:t>
            </a:fld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1EBD2E2-BD41-4F07-A206-EA69B7575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>
                <a:solidFill>
                  <a:srgbClr val="FFFFFF"/>
                </a:solidFill>
              </a:rPr>
              <a:t>Snežana Žaja, nastavnik-izvrstan savjetnik</a:t>
            </a:r>
          </a:p>
        </p:txBody>
      </p:sp>
    </p:spTree>
    <p:extLst>
      <p:ext uri="{BB962C8B-B14F-4D97-AF65-F5344CB8AC3E}">
        <p14:creationId xmlns:p14="http://schemas.microsoft.com/office/powerpoint/2010/main" val="325204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A29398BB-6F62-472B-88B2-8D942FEB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6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3C0D298-47AC-4912-8022-B969E5732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4827" y="626107"/>
            <a:ext cx="846288" cy="847206"/>
            <a:chOff x="5307830" y="325570"/>
            <a:chExt cx="1128382" cy="847206"/>
          </a:xfrm>
        </p:grpSpPr>
        <p:sp>
          <p:nvSpPr>
            <p:cNvPr id="140" name="Freeform 5">
              <a:extLst>
                <a:ext uri="{FF2B5EF4-FFF2-40B4-BE49-F238E27FC236}">
                  <a16:creationId xmlns:a16="http://schemas.microsoft.com/office/drawing/2014/main" id="{F8ED9F95-2ADE-4C89-BD97-AF7DB8DB3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5">
              <a:extLst>
                <a:ext uri="{FF2B5EF4-FFF2-40B4-BE49-F238E27FC236}">
                  <a16:creationId xmlns:a16="http://schemas.microsoft.com/office/drawing/2014/main" id="{1DD52534-E915-42C0-890A-5B19A15B5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3" name="Freeform 5">
            <a:extLst>
              <a:ext uri="{FF2B5EF4-FFF2-40B4-BE49-F238E27FC236}">
                <a16:creationId xmlns:a16="http://schemas.microsoft.com/office/drawing/2014/main" id="{01F1CEA4-5DA0-41E1-A743-4F227AE62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219108" y="1645694"/>
            <a:ext cx="351693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07D1A722-B699-4DA0-B7AC-F06CC81AD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9626" y="626107"/>
            <a:ext cx="2366002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9252" name="WordArt 4">
            <a:extLst>
              <a:ext uri="{FF2B5EF4-FFF2-40B4-BE49-F238E27FC236}">
                <a16:creationId xmlns:a16="http://schemas.microsoft.com/office/drawing/2014/main" id="{EABD93B8-85FA-44AE-8FE9-25B2E18F31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24822" y="3450865"/>
            <a:ext cx="4505148" cy="156640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lIns="91440" tIns="45720" rIns="91440" bIns="45720" rtlCol="0" fromWordArt="1" anchor="b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dirty="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ea typeface="+mj-ea"/>
                <a:cs typeface="+mj-cs"/>
              </a:rPr>
              <a:t>ZA DANAS DOVOLJNO!</a:t>
            </a:r>
            <a:endParaRPr lang="en-US" sz="4700"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Slika 4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id="{FFFB1FC7-F84A-4B19-941F-65E81F24D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200" y="1553278"/>
            <a:ext cx="1384853" cy="941903"/>
          </a:xfrm>
          <a:prstGeom prst="rect">
            <a:avLst/>
          </a:prstGeom>
        </p:spPr>
      </p:pic>
      <p:pic>
        <p:nvPicPr>
          <p:cNvPr id="309251" name="Picture 3" descr="1887018i">
            <a:extLst>
              <a:ext uri="{FF2B5EF4-FFF2-40B4-BE49-F238E27FC236}">
                <a16:creationId xmlns:a16="http://schemas.microsoft.com/office/drawing/2014/main" id="{6F8C37A5-1B8E-49F4-8C01-34B99BB57F2B}"/>
              </a:ext>
            </a:extLst>
          </p:cNvPr>
          <p:cNvPicPr>
            <a:picLocks noGrp="1" noChangeAspect="1" noChangeArrowheads="1" noCrop="1"/>
          </p:cNvPicPr>
          <p:nvPr>
            <p:ph type="ctr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006" y="2502477"/>
            <a:ext cx="2035134" cy="2401458"/>
          </a:xfrm>
          <a:prstGeom prst="rect">
            <a:avLst/>
          </a:prstGeom>
          <a:noFill/>
        </p:spPr>
      </p:pic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A48A2E98-51B6-4FB8-AC84-7E880E3E1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269F2-EA1D-4C74-A1CF-EC71BC09542D}" type="datetime1">
              <a:rPr lang="hr-HR" smtClean="0"/>
              <a:t>11.1.2022.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C248F77-79B4-4920-96F2-DDB85916B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Snežana Žaja, nastavnik-izvrstan savjetnik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 na kojoj se prikazuje tekst, na zatvorenom, oslikano&#10;&#10;Opis je automatski generiran">
            <a:extLst>
              <a:ext uri="{FF2B5EF4-FFF2-40B4-BE49-F238E27FC236}">
                <a16:creationId xmlns:a16="http://schemas.microsoft.com/office/drawing/2014/main" id="{F31D3F1F-979E-43F8-9881-C44D095CD5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9" r="48719" b="-2"/>
          <a:stretch/>
        </p:blipFill>
        <p:spPr>
          <a:xfrm>
            <a:off x="1" y="1587"/>
            <a:ext cx="4571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EC2F256-8FC4-47F7-8922-907305D675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3091" y="6356350"/>
            <a:ext cx="189476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2806C7A-B58C-4694-B3B1-97791ECD94B3}" type="datetime1">
              <a:rPr lang="hr-HR" sz="1000" smtClean="0">
                <a:solidFill>
                  <a:srgbClr val="FFFFFF"/>
                </a:solidFill>
              </a:rPr>
              <a:t>11.1.2022.</a:t>
            </a:fld>
            <a:endParaRPr lang="hr-HR" sz="1000">
              <a:solidFill>
                <a:srgbClr val="FFFFFF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BBB5C80-CE5C-4B14-9890-E1FD70A66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568097"/>
            <a:ext cx="4419600" cy="37528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200" dirty="0"/>
              <a:t>Osnovni smisao i ciljevi zdravstvene zaštite djece su:</a:t>
            </a:r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r>
              <a:rPr lang="hr-HR" sz="2200" dirty="0"/>
              <a:t>1. Unapređenje i očuvanje zdravlja</a:t>
            </a:r>
          </a:p>
          <a:p>
            <a:pPr marL="358775" indent="-358775">
              <a:buAutoNum type="alphaLcParenR"/>
            </a:pPr>
            <a:r>
              <a:rPr lang="hr-HR" sz="1800" dirty="0"/>
              <a:t>osiguravanje i praćenje pravilnog rasta i razvoja</a:t>
            </a:r>
          </a:p>
          <a:p>
            <a:pPr marL="358775" indent="-358775">
              <a:buAutoNum type="alphaLcParenR"/>
            </a:pPr>
            <a:r>
              <a:rPr lang="hr-HR" sz="1800" dirty="0"/>
              <a:t>sprečavanje bolesti i oštećenja</a:t>
            </a:r>
          </a:p>
          <a:p>
            <a:pPr marL="358775" indent="-358775">
              <a:buAutoNum type="alphaLcParenR"/>
            </a:pPr>
            <a:r>
              <a:rPr lang="hr-HR" sz="1800" dirty="0"/>
              <a:t>liječenje i rehabilitacija</a:t>
            </a:r>
          </a:p>
          <a:p>
            <a:pPr marL="358775" indent="-358775">
              <a:buAutoNum type="alphaLcParenR"/>
            </a:pPr>
            <a:r>
              <a:rPr lang="hr-HR" sz="1800" dirty="0"/>
              <a:t>zdravstveni odgoj roditelja o njezi i prehrani</a:t>
            </a:r>
          </a:p>
          <a:p>
            <a:pPr marL="0" indent="0">
              <a:buNone/>
            </a:pPr>
            <a:r>
              <a:rPr lang="hr-HR" sz="2200" dirty="0"/>
              <a:t>2. Osiguravanje biološke reprodukcije društva s tjelesno i duševno zdravom generacijom (multidisciplinarni pristup)</a:t>
            </a:r>
          </a:p>
          <a:p>
            <a:pPr marL="0" indent="0">
              <a:buNone/>
            </a:pPr>
            <a:endParaRPr lang="hr-HR" sz="2200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3B0F905-0578-46D6-83EF-153D86567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13299" y="6356350"/>
            <a:ext cx="3968751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hr-HR" sz="1000">
                <a:solidFill>
                  <a:schemeClr val="tx1">
                    <a:lumMod val="75000"/>
                    <a:lumOff val="25000"/>
                  </a:schemeClr>
                </a:solidFill>
              </a:rPr>
              <a:t>Snežana Žaja, nastavnik-izvrstan savjetnik</a:t>
            </a:r>
          </a:p>
        </p:txBody>
      </p:sp>
    </p:spTree>
    <p:extLst>
      <p:ext uri="{BB962C8B-B14F-4D97-AF65-F5344CB8AC3E}">
        <p14:creationId xmlns:p14="http://schemas.microsoft.com/office/powerpoint/2010/main" val="1336523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9BC837-4F55-44CC-9D9A-96440D599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68087"/>
            <a:ext cx="7772400" cy="751114"/>
          </a:xfrm>
        </p:spPr>
        <p:txBody>
          <a:bodyPr>
            <a:normAutofit/>
          </a:bodyPr>
          <a:lstStyle/>
          <a:p>
            <a:r>
              <a:rPr lang="hr-HR" sz="3600" b="1" dirty="0">
                <a:latin typeface="+mn-lt"/>
              </a:rPr>
              <a:t>Zdravstvena zaštita djeteta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F7C831-8414-4289-9275-9ACC8BFD7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F757-3404-495E-A097-802AE87CC16E}" type="datetime1">
              <a:rPr lang="hr-HR" smtClean="0"/>
              <a:t>11.1.2022.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5C6E4C7-C61C-4079-BE8E-739942D5F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Snežana Žaja, nastavnik-izvrstan savjetnik</a:t>
            </a:r>
          </a:p>
        </p:txBody>
      </p:sp>
      <p:pic>
        <p:nvPicPr>
          <p:cNvPr id="6" name="Picture 4" descr="P6180060">
            <a:extLst>
              <a:ext uri="{FF2B5EF4-FFF2-40B4-BE49-F238E27FC236}">
                <a16:creationId xmlns:a16="http://schemas.microsoft.com/office/drawing/2014/main" id="{4E0CE152-BCBE-4DD3-9C17-2971E861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2" y="2052638"/>
            <a:ext cx="5976937" cy="408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EFA47448-2797-40BA-B33A-464FA3DC17CB}"/>
              </a:ext>
            </a:extLst>
          </p:cNvPr>
          <p:cNvSpPr txBox="1"/>
          <p:nvPr/>
        </p:nvSpPr>
        <p:spPr>
          <a:xfrm>
            <a:off x="1812130" y="1466498"/>
            <a:ext cx="5715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altLang="sr-Latn-RS" sz="2600" b="1" dirty="0">
                <a:effectLst/>
              </a:rPr>
              <a:t>Dijete nije čovjek u malom!</a:t>
            </a:r>
            <a:endParaRPr lang="hr-HR" sz="2600" dirty="0"/>
          </a:p>
        </p:txBody>
      </p:sp>
    </p:spTree>
    <p:extLst>
      <p:ext uri="{BB962C8B-B14F-4D97-AF65-F5344CB8AC3E}">
        <p14:creationId xmlns:p14="http://schemas.microsoft.com/office/powerpoint/2010/main" val="148359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U Pedijatrijska ambulanta &quot;Dr Slavica Damjanović&quot; - Početna | Facebook">
            <a:extLst>
              <a:ext uri="{FF2B5EF4-FFF2-40B4-BE49-F238E27FC236}">
                <a16:creationId xmlns:a16="http://schemas.microsoft.com/office/drawing/2014/main" id="{AFE7B8FB-3CB6-4D70-95B0-35A7431AED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0" r="15548"/>
          <a:stretch/>
        </p:blipFill>
        <p:spPr bwMode="auto">
          <a:xfrm>
            <a:off x="1" y="1587"/>
            <a:ext cx="4571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56C3202-D1D5-4BB6-940E-5EA21D39F6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3091" y="6356350"/>
            <a:ext cx="189476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686A737-75EE-4D19-AEE0-2AF0B7DBA33C}" type="datetime1">
              <a:rPr lang="hr-HR" sz="1000" smtClean="0">
                <a:solidFill>
                  <a:srgbClr val="FFFFFF"/>
                </a:solidFill>
              </a:rPr>
              <a:t>11.1.2022.</a:t>
            </a:fld>
            <a:endParaRPr lang="hr-HR" sz="1000">
              <a:solidFill>
                <a:srgbClr val="FFFFFF"/>
              </a:solidFill>
            </a:endParaRPr>
          </a:p>
        </p:txBody>
      </p:sp>
      <p:sp>
        <p:nvSpPr>
          <p:cNvPr id="349187" name="Rectangle 3">
            <a:extLst>
              <a:ext uri="{FF2B5EF4-FFF2-40B4-BE49-F238E27FC236}">
                <a16:creationId xmlns:a16="http://schemas.microsoft.com/office/drawing/2014/main" id="{33715721-24BC-4596-B9FE-C5A85CD19F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80658" y="785812"/>
            <a:ext cx="6063342" cy="3752849"/>
          </a:xfrm>
        </p:spPr>
        <p:txBody>
          <a:bodyPr>
            <a:noAutofit/>
          </a:bodyPr>
          <a:lstStyle/>
          <a:p>
            <a:pPr algn="ctr" eaLnBrk="1" hangingPunct="1"/>
            <a:r>
              <a:rPr lang="sl-SI" altLang="sr-Latn-RS" sz="2400" b="1" dirty="0">
                <a:solidFill>
                  <a:schemeClr val="accent2">
                    <a:lumMod val="75000"/>
                  </a:schemeClr>
                </a:solidFill>
              </a:rPr>
              <a:t>Primarna zdravstvena zaštita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sl-SI" altLang="sr-Latn-RS" sz="2400" dirty="0"/>
              <a:t>- obiteljska medicina, djelatnost za zaštitu dojenčadi i male djece, stomatološka djelatnost, hitna medicinska pomoć</a:t>
            </a:r>
          </a:p>
          <a:p>
            <a:pPr algn="ctr" eaLnBrk="1" hangingPunct="1"/>
            <a:r>
              <a:rPr lang="sl-SI" altLang="sr-Latn-RS" sz="2400" b="1" dirty="0">
                <a:solidFill>
                  <a:schemeClr val="accent2">
                    <a:lumMod val="75000"/>
                  </a:schemeClr>
                </a:solidFill>
              </a:rPr>
              <a:t>Sekundarna zdravstvena zaštita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sl-SI" altLang="sr-Latn-RS" sz="2400" dirty="0"/>
              <a:t>- poliklinika,bolnica, specijalna bolnica, liječilišta </a:t>
            </a:r>
          </a:p>
          <a:p>
            <a:pPr algn="ctr" eaLnBrk="1" hangingPunct="1"/>
            <a:r>
              <a:rPr lang="sl-SI" altLang="sr-Latn-RS" sz="2400" b="1" dirty="0">
                <a:solidFill>
                  <a:schemeClr val="accent2">
                    <a:lumMod val="75000"/>
                  </a:schemeClr>
                </a:solidFill>
              </a:rPr>
              <a:t>Tercijalna zdravstvena zaštita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sl-SI" altLang="sr-Latn-RS" sz="2400" dirty="0"/>
              <a:t>- klinika, kliničke bolnice, klinički bolnički centri, državni zdravstveni zavodi</a:t>
            </a: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1646EC9-C04D-4B62-B2A7-72ED36383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13299" y="6356350"/>
            <a:ext cx="3968751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hr-HR" sz="1000">
                <a:solidFill>
                  <a:schemeClr val="tx1">
                    <a:lumMod val="75000"/>
                    <a:lumOff val="25000"/>
                  </a:schemeClr>
                </a:solidFill>
              </a:rPr>
              <a:t>Snežana Žaja, nastavnik-izvrstan savjetnik</a:t>
            </a:r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2" name="Rectangle 4">
            <a:extLst>
              <a:ext uri="{FF2B5EF4-FFF2-40B4-BE49-F238E27FC236}">
                <a16:creationId xmlns:a16="http://schemas.microsoft.com/office/drawing/2014/main" id="{D2B6F139-97DD-4AF1-88DA-186ADB78F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759" y="3752849"/>
            <a:ext cx="2468166" cy="24526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sr-Latn-RS" sz="3100" i="0" dirty="0" err="1">
                <a:latin typeface="+mj-lt"/>
                <a:ea typeface="+mj-ea"/>
                <a:cs typeface="+mj-cs"/>
              </a:rPr>
              <a:t>Primarna</a:t>
            </a:r>
            <a:r>
              <a:rPr lang="en-US" altLang="sr-Latn-RS" sz="3100" i="0" dirty="0">
                <a:latin typeface="+mj-lt"/>
                <a:ea typeface="+mj-ea"/>
                <a:cs typeface="+mj-cs"/>
              </a:rPr>
              <a:t> </a:t>
            </a:r>
            <a:r>
              <a:rPr lang="en-US" altLang="sr-Latn-RS" sz="3100" i="0" dirty="0" err="1">
                <a:latin typeface="+mj-lt"/>
                <a:ea typeface="+mj-ea"/>
                <a:cs typeface="+mj-cs"/>
              </a:rPr>
              <a:t>zdravstvena</a:t>
            </a:r>
            <a:r>
              <a:rPr lang="en-US" altLang="sr-Latn-RS" sz="3100" i="0" dirty="0">
                <a:latin typeface="+mj-lt"/>
                <a:ea typeface="+mj-ea"/>
                <a:cs typeface="+mj-cs"/>
              </a:rPr>
              <a:t> </a:t>
            </a:r>
            <a:r>
              <a:rPr lang="en-US" altLang="sr-Latn-RS" sz="3100" i="0" dirty="0" err="1">
                <a:latin typeface="+mj-lt"/>
                <a:ea typeface="+mj-ea"/>
                <a:cs typeface="+mj-cs"/>
              </a:rPr>
              <a:t>zaštita</a:t>
            </a:r>
            <a:endParaRPr lang="en-US" altLang="sr-Latn-RS" sz="3100" i="0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Slika 2" descr="Slika na kojoj se prikazuje prozor, na zatvorenom, pod&#10;&#10;Opis je automatski generiran">
            <a:extLst>
              <a:ext uri="{FF2B5EF4-FFF2-40B4-BE49-F238E27FC236}">
                <a16:creationId xmlns:a16="http://schemas.microsoft.com/office/drawing/2014/main" id="{28F66EB4-192F-4235-8EA6-14D0E89DF1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99" b="6507"/>
          <a:stretch/>
        </p:blipFill>
        <p:spPr>
          <a:xfrm>
            <a:off x="20" y="11"/>
            <a:ext cx="9143980" cy="3505190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graphicFrame>
        <p:nvGraphicFramePr>
          <p:cNvPr id="350216" name="Rectangle 3">
            <a:extLst>
              <a:ext uri="{FF2B5EF4-FFF2-40B4-BE49-F238E27FC236}">
                <a16:creationId xmlns:a16="http://schemas.microsoft.com/office/drawing/2014/main" id="{0B893641-6827-4ADE-8866-AD1D651655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3248589"/>
              </p:ext>
            </p:extLst>
          </p:nvPr>
        </p:nvGraphicFramePr>
        <p:xfrm>
          <a:off x="2449286" y="3338455"/>
          <a:ext cx="6477000" cy="2867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46C96189-0760-4BB5-A9BF-77750A247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0383-233C-45A6-9497-F58838AFD289}" type="datetime1">
              <a:rPr lang="hr-HR" smtClean="0"/>
              <a:t>11.1.2022.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6EF50777-AC06-427D-95C2-1CD0F90EB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Snežana Žaja, nastavnik-izvrstan savjetnik</a:t>
            </a:r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7" name="Rectangle 5">
            <a:extLst>
              <a:ext uri="{FF2B5EF4-FFF2-40B4-BE49-F238E27FC236}">
                <a16:creationId xmlns:a16="http://schemas.microsoft.com/office/drawing/2014/main" id="{957440C6-FF7F-4236-A2A7-6677FA3BF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13363"/>
            <a:ext cx="2468166" cy="24526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sr-Latn-RS" i="0" dirty="0">
                <a:latin typeface="+mn-lt"/>
                <a:ea typeface="+mj-ea"/>
                <a:cs typeface="+mj-cs"/>
              </a:rPr>
              <a:t>3. </a:t>
            </a:r>
            <a:r>
              <a:rPr lang="en-US" altLang="sr-Latn-RS" i="0" dirty="0" err="1">
                <a:latin typeface="+mn-lt"/>
                <a:ea typeface="+mj-ea"/>
                <a:cs typeface="+mj-cs"/>
              </a:rPr>
              <a:t>Dječji</a:t>
            </a:r>
            <a:endParaRPr lang="en-US" altLang="sr-Latn-RS" i="0" dirty="0">
              <a:latin typeface="+mn-lt"/>
              <a:ea typeface="+mj-ea"/>
              <a:cs typeface="+mj-cs"/>
            </a:endParaRPr>
          </a:p>
          <a:p>
            <a:pPr defTabSz="9144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sr-Latn-RS" i="0" dirty="0">
                <a:latin typeface="+mn-lt"/>
                <a:ea typeface="+mj-ea"/>
                <a:cs typeface="+mj-cs"/>
              </a:rPr>
              <a:t> </a:t>
            </a:r>
            <a:r>
              <a:rPr lang="en-US" altLang="sr-Latn-RS" i="0" dirty="0" err="1">
                <a:latin typeface="+mn-lt"/>
                <a:ea typeface="+mj-ea"/>
                <a:cs typeface="+mj-cs"/>
              </a:rPr>
              <a:t>dispanzer</a:t>
            </a:r>
            <a:endParaRPr lang="hr-HR" altLang="sr-Latn-RS" i="0" dirty="0">
              <a:latin typeface="+mn-lt"/>
              <a:ea typeface="+mj-ea"/>
              <a:cs typeface="+mj-cs"/>
            </a:endParaRPr>
          </a:p>
          <a:p>
            <a:pPr defTabSz="9144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r-HR" altLang="sr-Latn-RS" i="0" dirty="0">
                <a:latin typeface="+mn-lt"/>
                <a:ea typeface="+mj-ea"/>
                <a:cs typeface="+mj-cs"/>
              </a:rPr>
              <a:t>(0 - 6 godina)</a:t>
            </a:r>
            <a:endParaRPr lang="en-US" altLang="sr-Latn-RS" i="0" dirty="0">
              <a:latin typeface="+mn-lt"/>
              <a:ea typeface="+mj-ea"/>
              <a:cs typeface="+mj-cs"/>
            </a:endParaRPr>
          </a:p>
        </p:txBody>
      </p:sp>
      <p:pic>
        <p:nvPicPr>
          <p:cNvPr id="5" name="Slika 4" descr="Slika na kojoj se prikazuje na zatvorenom&#10;&#10;Opis je automatski generiran">
            <a:extLst>
              <a:ext uri="{FF2B5EF4-FFF2-40B4-BE49-F238E27FC236}">
                <a16:creationId xmlns:a16="http://schemas.microsoft.com/office/drawing/2014/main" id="{8E2D0EC6-5A59-45F1-A8C2-9DFB4249E2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0" b="31195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graphicFrame>
        <p:nvGraphicFramePr>
          <p:cNvPr id="351241" name="Rectangle 3">
            <a:extLst>
              <a:ext uri="{FF2B5EF4-FFF2-40B4-BE49-F238E27FC236}">
                <a16:creationId xmlns:a16="http://schemas.microsoft.com/office/drawing/2014/main" id="{6BBB55E0-2E1E-4A2C-A8B7-B042FB118A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1271839"/>
              </p:ext>
            </p:extLst>
          </p:nvPr>
        </p:nvGraphicFramePr>
        <p:xfrm>
          <a:off x="2046514" y="3429000"/>
          <a:ext cx="7097486" cy="3287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8EB7E61F-DD3C-4A70-B883-FE74D9B0B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7069-48E8-426E-BCDE-A7D43BC5BDAC}" type="datetime1">
              <a:rPr lang="hr-HR" smtClean="0"/>
              <a:t>11.1.2022.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E9A98435-DB11-42CA-9DD2-BC08102E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Snežana Žaja, nastavnik-izvrstan savjetnik</a:t>
            </a:r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Slika na kojoj se prikazuje osoba&#10;&#10;Opis je automatski generiran">
            <a:extLst>
              <a:ext uri="{FF2B5EF4-FFF2-40B4-BE49-F238E27FC236}">
                <a16:creationId xmlns:a16="http://schemas.microsoft.com/office/drawing/2014/main" id="{AA11526C-6A66-41A9-A23B-5943838C0B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1" r="19812"/>
          <a:stretch/>
        </p:blipFill>
        <p:spPr>
          <a:xfrm>
            <a:off x="10886" y="0"/>
            <a:ext cx="5083609" cy="6858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52274" name="Rectangle 3">
            <a:extLst>
              <a:ext uri="{FF2B5EF4-FFF2-40B4-BE49-F238E27FC236}">
                <a16:creationId xmlns:a16="http://schemas.microsoft.com/office/drawing/2014/main" id="{B5E0816E-8675-4D0C-8DCF-69373C5936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3632337"/>
              </p:ext>
            </p:extLst>
          </p:nvPr>
        </p:nvGraphicFramePr>
        <p:xfrm>
          <a:off x="4408715" y="598714"/>
          <a:ext cx="4733000" cy="55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7F7EE5E-BF50-4094-B0C2-6957B9716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B4EB7-4E35-460D-A37C-8BD3EBE03807}" type="datetime1">
              <a:rPr lang="hr-HR" smtClean="0"/>
              <a:t>11.1.2022.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A72B3952-29F2-4054-AEB3-FB891D8BD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Snežana Žaja, nastavnik-izvrstan savjetnik</a:t>
            </a:r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pod, na zatvorenom, žuto&#10;&#10;Opis je automatski generiran">
            <a:extLst>
              <a:ext uri="{FF2B5EF4-FFF2-40B4-BE49-F238E27FC236}">
                <a16:creationId xmlns:a16="http://schemas.microsoft.com/office/drawing/2014/main" id="{5C5F2188-280E-4A4E-B608-33B9C9E939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7256" b="1"/>
          <a:stretch/>
        </p:blipFill>
        <p:spPr>
          <a:xfrm>
            <a:off x="4348157" y="10"/>
            <a:ext cx="4795614" cy="5143490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5143500"/>
          </a:xfrm>
          <a:prstGeom prst="rect">
            <a:avLst/>
          </a:prstGeom>
        </p:spPr>
      </p:pic>
      <p:sp>
        <p:nvSpPr>
          <p:cNvPr id="353283" name="Rectangle 3">
            <a:extLst>
              <a:ext uri="{FF2B5EF4-FFF2-40B4-BE49-F238E27FC236}">
                <a16:creationId xmlns:a16="http://schemas.microsoft.com/office/drawing/2014/main" id="{5AB5B609-1361-480C-ACC2-C676BD9239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1513" y="174171"/>
            <a:ext cx="5595258" cy="6368143"/>
          </a:xfrm>
        </p:spPr>
        <p:txBody>
          <a:bodyPr anchor="ctr">
            <a:normAutofit fontScale="92500" lnSpcReduction="20000"/>
          </a:bodyPr>
          <a:lstStyle/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sl-SI" altLang="sr-Latn-RS" sz="2400" b="1" dirty="0">
                <a:solidFill>
                  <a:srgbClr val="000000"/>
                </a:solidFill>
              </a:rPr>
              <a:t>4.. Služba u ZZ učenika osnovnih i srednjih škola (6-19 godina)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sl-SI" altLang="sr-Latn-RS" sz="2000" b="1" dirty="0">
                <a:solidFill>
                  <a:srgbClr val="000000"/>
                </a:solidFill>
              </a:rPr>
              <a:t>A. AMBULANTA ZA BOLESNO DIJETE </a:t>
            </a:r>
          </a:p>
          <a:p>
            <a:pPr marL="271463" indent="-271463" eaLnBrk="1" hangingPunct="1">
              <a:lnSpc>
                <a:spcPct val="150000"/>
              </a:lnSpc>
              <a:buFont typeface="Garamond" panose="02020404030301010803" pitchFamily="18" charset="0"/>
              <a:buChar char="-"/>
            </a:pPr>
            <a:r>
              <a:rPr lang="sl-SI" altLang="sr-Latn-RS" sz="2000" b="1" dirty="0">
                <a:solidFill>
                  <a:srgbClr val="000000"/>
                </a:solidFill>
              </a:rPr>
              <a:t>poduzima mjere za rano otkrivanje i liječenje bolesne djece</a:t>
            </a:r>
          </a:p>
          <a:p>
            <a:pPr marL="271463" indent="-271463" eaLnBrk="1" hangingPunct="1">
              <a:lnSpc>
                <a:spcPct val="150000"/>
              </a:lnSpc>
              <a:buFont typeface="Garamond" panose="02020404030301010803" pitchFamily="18" charset="0"/>
              <a:buChar char="-"/>
            </a:pPr>
            <a:r>
              <a:rPr lang="sl-SI" altLang="sr-Latn-RS" sz="2000" b="1" dirty="0">
                <a:solidFill>
                  <a:srgbClr val="000000"/>
                </a:solidFill>
              </a:rPr>
              <a:t>sprečava invalidnost ranom rehabilitacijom</a:t>
            </a:r>
          </a:p>
          <a:p>
            <a:pPr marL="271463" indent="-271463" eaLnBrk="1" hangingPunct="1">
              <a:lnSpc>
                <a:spcPct val="150000"/>
              </a:lnSpc>
              <a:buFont typeface="Garamond" panose="02020404030301010803" pitchFamily="18" charset="0"/>
              <a:buChar char="-"/>
            </a:pPr>
            <a:r>
              <a:rPr lang="sl-SI" altLang="sr-Latn-RS" sz="2000" b="1" dirty="0">
                <a:solidFill>
                  <a:srgbClr val="000000"/>
                </a:solidFill>
              </a:rPr>
              <a:t>provodi profilaksu i prevenciju TBC, rahitisa, anemije i reumatske groznice</a:t>
            </a:r>
          </a:p>
          <a:p>
            <a:pPr marL="457200" indent="-457200" eaLnBrk="1" hangingPunct="1">
              <a:lnSpc>
                <a:spcPct val="150000"/>
              </a:lnSpc>
              <a:buSzPct val="110000"/>
              <a:buFont typeface="+mj-lt"/>
              <a:buAutoNum type="alphaUcPeriod" startAt="2"/>
            </a:pPr>
            <a:r>
              <a:rPr lang="sl-SI" altLang="sr-Latn-RS" sz="2000" b="1" dirty="0">
                <a:solidFill>
                  <a:srgbClr val="000000"/>
                </a:solidFill>
              </a:rPr>
              <a:t> ŠKOLSKI DISPANZER</a:t>
            </a:r>
          </a:p>
          <a:p>
            <a:pPr marL="271463" indent="-271463" eaLnBrk="1" hangingPunct="1">
              <a:lnSpc>
                <a:spcPct val="150000"/>
              </a:lnSpc>
              <a:buFontTx/>
              <a:buChar char="-"/>
            </a:pPr>
            <a:r>
              <a:rPr lang="sl-SI" altLang="sr-Latn-RS" sz="2000" b="1" dirty="0">
                <a:solidFill>
                  <a:srgbClr val="000000"/>
                </a:solidFill>
              </a:rPr>
              <a:t>savjetovalište (praćenje razvoja, cijepljenje, nadzor nad školama i drugim ustanovama gdje borave djeca)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sl-SI" altLang="sr-Latn-RS" sz="2400" b="1" dirty="0">
                <a:solidFill>
                  <a:srgbClr val="000000"/>
                </a:solidFill>
              </a:rPr>
              <a:t>ZZ provodi obiteljski liječnik PZZ-a</a:t>
            </a:r>
          </a:p>
        </p:txBody>
      </p:sp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8E8376DB-D520-46AA-A53D-A55556262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CFFC-6051-4E17-841C-C674AB3B8D24}" type="datetime1">
              <a:rPr lang="hr-HR" smtClean="0"/>
              <a:t>11.1.2022.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9128433-2622-462B-BC32-304835D05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Snežana Žaja, nastavnik-izvrstan savjetnik</a:t>
            </a:r>
          </a:p>
        </p:txBody>
      </p: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4310" name="Rectangle 13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Slika na kojoj se prikazuje osoba, zid, na zatvorenom&#10;&#10;Opis je automatski generiran">
            <a:extLst>
              <a:ext uri="{FF2B5EF4-FFF2-40B4-BE49-F238E27FC236}">
                <a16:creationId xmlns:a16="http://schemas.microsoft.com/office/drawing/2014/main" id="{9FABD4F6-69DA-4715-B057-4D5E446DFE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5" r="2395"/>
          <a:stretch/>
        </p:blipFill>
        <p:spPr>
          <a:xfrm>
            <a:off x="0" y="10"/>
            <a:ext cx="6324580" cy="6857990"/>
          </a:xfrm>
          <a:prstGeom prst="rect">
            <a:avLst/>
          </a:prstGeom>
        </p:spPr>
      </p:pic>
      <p:sp>
        <p:nvSpPr>
          <p:cNvPr id="354311" name="Rectangle 13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4308" name="Rectangle 4">
            <a:extLst>
              <a:ext uri="{FF2B5EF4-FFF2-40B4-BE49-F238E27FC236}">
                <a16:creationId xmlns:a16="http://schemas.microsoft.com/office/drawing/2014/main" id="{93432AD9-D014-41B1-950F-C0A133C53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087" y="267145"/>
            <a:ext cx="3790949" cy="18999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r-HR" altLang="sr-Latn-RS" sz="3200" i="0" dirty="0">
                <a:latin typeface="+mn-lt"/>
                <a:ea typeface="+mj-ea"/>
                <a:cs typeface="+mj-cs"/>
              </a:rPr>
              <a:t>5. </a:t>
            </a:r>
            <a:r>
              <a:rPr lang="en-US" altLang="sr-Latn-RS" sz="3200" i="0" dirty="0" err="1">
                <a:latin typeface="+mn-lt"/>
                <a:ea typeface="+mj-ea"/>
                <a:cs typeface="+mj-cs"/>
              </a:rPr>
              <a:t>Patronažna</a:t>
            </a:r>
            <a:r>
              <a:rPr lang="en-US" altLang="sr-Latn-RS" sz="3200" i="0" dirty="0">
                <a:latin typeface="+mn-lt"/>
                <a:ea typeface="+mj-ea"/>
                <a:cs typeface="+mj-cs"/>
              </a:rPr>
              <a:t> </a:t>
            </a:r>
            <a:r>
              <a:rPr lang="en-US" altLang="sr-Latn-RS" sz="3200" i="0" dirty="0" err="1">
                <a:latin typeface="+mn-lt"/>
                <a:ea typeface="+mj-ea"/>
                <a:cs typeface="+mj-cs"/>
              </a:rPr>
              <a:t>služba</a:t>
            </a:r>
            <a:endParaRPr lang="en-US" altLang="sr-Latn-RS" sz="3200" i="0" dirty="0">
              <a:latin typeface="+mn-lt"/>
              <a:ea typeface="+mj-ea"/>
              <a:cs typeface="+mj-cs"/>
            </a:endParaRPr>
          </a:p>
        </p:txBody>
      </p:sp>
      <p:sp>
        <p:nvSpPr>
          <p:cNvPr id="354307" name="Rectangle 3">
            <a:extLst>
              <a:ext uri="{FF2B5EF4-FFF2-40B4-BE49-F238E27FC236}">
                <a16:creationId xmlns:a16="http://schemas.microsoft.com/office/drawing/2014/main" id="{F3C547D0-1D28-4ED9-BA2F-D382C88419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35761" y="1889915"/>
            <a:ext cx="419959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marL="174625" indent="-174625">
              <a:lnSpc>
                <a:spcPct val="150000"/>
              </a:lnSpc>
            </a:pPr>
            <a:r>
              <a:rPr lang="en-US" altLang="sr-Latn-RS" sz="2400" dirty="0" err="1"/>
              <a:t>Monovalentna</a:t>
            </a:r>
            <a:r>
              <a:rPr lang="en-US" altLang="sr-Latn-RS" sz="2400" dirty="0"/>
              <a:t>  </a:t>
            </a:r>
            <a:r>
              <a:rPr lang="en-US" altLang="sr-Latn-RS" sz="2400" dirty="0" err="1"/>
              <a:t>služba</a:t>
            </a:r>
            <a:r>
              <a:rPr lang="en-US" altLang="sr-Latn-RS" sz="2400" dirty="0"/>
              <a:t> – brine </a:t>
            </a:r>
            <a:r>
              <a:rPr lang="en-US" altLang="sr-Latn-RS" sz="2400" dirty="0" err="1"/>
              <a:t>samo</a:t>
            </a:r>
            <a:r>
              <a:rPr lang="en-US" altLang="sr-Latn-RS" sz="2400" dirty="0"/>
              <a:t> o </a:t>
            </a:r>
            <a:r>
              <a:rPr lang="en-US" altLang="sr-Latn-RS" sz="2400" dirty="0" err="1"/>
              <a:t>jednoj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grupi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stanovništva</a:t>
            </a:r>
            <a:r>
              <a:rPr lang="en-US" altLang="sr-Latn-RS" sz="2400" dirty="0"/>
              <a:t> (</a:t>
            </a:r>
            <a:r>
              <a:rPr lang="en-US" altLang="sr-Latn-RS" sz="2400" dirty="0" err="1"/>
              <a:t>djeca</a:t>
            </a:r>
            <a:r>
              <a:rPr lang="en-US" altLang="sr-Latn-RS" sz="2400" dirty="0"/>
              <a:t>, </a:t>
            </a:r>
            <a:r>
              <a:rPr lang="en-US" altLang="sr-Latn-RS" sz="2400" dirty="0" err="1"/>
              <a:t>trudnice</a:t>
            </a:r>
            <a:r>
              <a:rPr lang="en-US" altLang="sr-Latn-RS" sz="2400" dirty="0"/>
              <a:t>, </a:t>
            </a:r>
            <a:r>
              <a:rPr lang="en-US" altLang="sr-Latn-RS" sz="2400" dirty="0" err="1"/>
              <a:t>kronični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bolesnici</a:t>
            </a:r>
            <a:r>
              <a:rPr lang="en-US" altLang="sr-Latn-RS" sz="2400" dirty="0"/>
              <a:t>)</a:t>
            </a:r>
          </a:p>
          <a:p>
            <a:pPr marL="174625" indent="-174625">
              <a:lnSpc>
                <a:spcPct val="150000"/>
              </a:lnSpc>
            </a:pPr>
            <a:r>
              <a:rPr lang="en-US" altLang="sr-Latn-RS" sz="2400" dirty="0"/>
              <a:t> </a:t>
            </a:r>
            <a:r>
              <a:rPr lang="en-US" altLang="sr-Latn-RS" sz="2400" dirty="0" err="1"/>
              <a:t>Polivalentna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služba</a:t>
            </a:r>
            <a:r>
              <a:rPr lang="en-US" altLang="sr-Latn-RS" sz="2400" dirty="0"/>
              <a:t> – brine o </a:t>
            </a:r>
            <a:r>
              <a:rPr lang="en-US" altLang="sr-Latn-RS" sz="2400" dirty="0" err="1"/>
              <a:t>cijeloj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obitelji</a:t>
            </a:r>
            <a:endParaRPr lang="en-US" altLang="sr-Latn-RS" sz="2400" dirty="0"/>
          </a:p>
        </p:txBody>
      </p:sp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097A4D27-2C99-4343-9BD1-C0FACECC0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5E57-B864-423B-954A-5000EFD16DD4}" type="datetime1">
              <a:rPr lang="hr-HR" smtClean="0"/>
              <a:t>11.1.2022.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D74516F-38F3-46CB-B4F4-7308086C8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Snežana Žaja, nastavnik-izvrstan savjetnik</a:t>
            </a:r>
          </a:p>
        </p:txBody>
      </p:sp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Tema sustava Offic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398</TotalTime>
  <Words>974</Words>
  <Application>Microsoft Office PowerPoint</Application>
  <PresentationFormat>Prikaz na zaslonu (4:3)</PresentationFormat>
  <Paragraphs>138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Garamond</vt:lpstr>
      <vt:lpstr>Georgia</vt:lpstr>
      <vt:lpstr>Rockwell</vt:lpstr>
      <vt:lpstr>Tema sustava Office</vt:lpstr>
      <vt:lpstr>PowerPoint prezentacija</vt:lpstr>
      <vt:lpstr>PowerPoint prezentacija</vt:lpstr>
      <vt:lpstr>Zdravstvena zaštita djeteta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6. Dječji kampovi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Snežana Žaja</dc:creator>
  <cp:lastModifiedBy>Snežana Žaja</cp:lastModifiedBy>
  <cp:revision>2</cp:revision>
  <dcterms:created xsi:type="dcterms:W3CDTF">2022-01-08T14:25:26Z</dcterms:created>
  <dcterms:modified xsi:type="dcterms:W3CDTF">2022-01-11T11:24:29Z</dcterms:modified>
</cp:coreProperties>
</file>