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sldIdLst>
    <p:sldId id="256" r:id="rId2"/>
    <p:sldId id="271" r:id="rId3"/>
    <p:sldId id="280" r:id="rId4"/>
    <p:sldId id="279" r:id="rId5"/>
    <p:sldId id="273" r:id="rId6"/>
    <p:sldId id="281" r:id="rId7"/>
    <p:sldId id="275" r:id="rId8"/>
    <p:sldId id="282" r:id="rId9"/>
    <p:sldId id="257" r:id="rId10"/>
    <p:sldId id="283" r:id="rId11"/>
    <p:sldId id="258" r:id="rId12"/>
    <p:sldId id="284" r:id="rId13"/>
    <p:sldId id="277" r:id="rId14"/>
    <p:sldId id="285" r:id="rId15"/>
    <p:sldId id="262" r:id="rId16"/>
    <p:sldId id="263" r:id="rId17"/>
    <p:sldId id="286" r:id="rId18"/>
    <p:sldId id="287" r:id="rId19"/>
    <p:sldId id="288" r:id="rId20"/>
    <p:sldId id="265" r:id="rId21"/>
    <p:sldId id="289" r:id="rId22"/>
    <p:sldId id="269" r:id="rId23"/>
    <p:sldId id="267" r:id="rId24"/>
    <p:sldId id="290" r:id="rId25"/>
    <p:sldId id="278" r:id="rId2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r-HR"/>
              <a:t>Uredite stil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89EAA73-FD42-447E-997D-F84EFB2FD78E}" type="datetimeFigureOut">
              <a:rPr lang="hr-HR" smtClean="0"/>
              <a:t>25.9.2022.</a:t>
            </a:fld>
            <a:endParaRPr lang="hr-HR"/>
          </a:p>
        </p:txBody>
      </p:sp>
      <p:sp>
        <p:nvSpPr>
          <p:cNvPr id="5" name="Footer Placeholder 4"/>
          <p:cNvSpPr>
            <a:spLocks noGrp="1"/>
          </p:cNvSpPr>
          <p:nvPr>
            <p:ph type="ftr" sz="quarter" idx="11"/>
          </p:nvPr>
        </p:nvSpPr>
        <p:spPr>
          <a:xfrm>
            <a:off x="1371600" y="4323845"/>
            <a:ext cx="6400800" cy="365125"/>
          </a:xfrm>
        </p:spPr>
        <p:txBody>
          <a:bodyPr/>
          <a:lstStyle/>
          <a:p>
            <a:endParaRPr lang="hr-HR"/>
          </a:p>
        </p:txBody>
      </p:sp>
      <p:sp>
        <p:nvSpPr>
          <p:cNvPr id="6" name="Slide Number Placeholder 5"/>
          <p:cNvSpPr>
            <a:spLocks noGrp="1"/>
          </p:cNvSpPr>
          <p:nvPr>
            <p:ph type="sldNum" sz="quarter" idx="12"/>
          </p:nvPr>
        </p:nvSpPr>
        <p:spPr>
          <a:xfrm>
            <a:off x="8077200" y="1430866"/>
            <a:ext cx="2743200" cy="365125"/>
          </a:xfrm>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93295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r-HR"/>
              <a:t>Uredite stil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EAA73-FD42-447E-997D-F84EFB2FD78E}" type="datetimeFigureOut">
              <a:rPr lang="hr-HR" smtClean="0"/>
              <a:t>25.9.2022.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31293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r-HR"/>
              <a:t>Uredite stil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89EAA73-FD42-447E-997D-F84EFB2FD78E}" type="datetimeFigureOut">
              <a:rPr lang="hr-HR" smtClean="0"/>
              <a:t>25.9.2022.</a:t>
            </a:fld>
            <a:endParaRPr lang="hr-HR"/>
          </a:p>
        </p:txBody>
      </p:sp>
      <p:sp>
        <p:nvSpPr>
          <p:cNvPr id="6" name="Footer Placeholder 5"/>
          <p:cNvSpPr>
            <a:spLocks noGrp="1"/>
          </p:cNvSpPr>
          <p:nvPr>
            <p:ph type="ftr" sz="quarter" idx="11"/>
          </p:nvPr>
        </p:nvSpPr>
        <p:spPr>
          <a:xfrm>
            <a:off x="685800" y="379941"/>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88186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s opiso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r-HR"/>
              <a:t>Uredite stil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89EAA73-FD42-447E-997D-F84EFB2FD78E}" type="datetimeFigureOut">
              <a:rPr lang="hr-HR" smtClean="0"/>
              <a:t>25.9.2022.</a:t>
            </a:fld>
            <a:endParaRPr lang="hr-HR"/>
          </a:p>
        </p:txBody>
      </p:sp>
      <p:sp>
        <p:nvSpPr>
          <p:cNvPr id="6" name="Footer Placeholder 5"/>
          <p:cNvSpPr>
            <a:spLocks noGrp="1"/>
          </p:cNvSpPr>
          <p:nvPr>
            <p:ph type="ftr" sz="quarter" idx="11"/>
          </p:nvPr>
        </p:nvSpPr>
        <p:spPr>
          <a:xfrm>
            <a:off x="685800" y="379941"/>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5F54D770-47A2-4796-A911-91668868804A}" type="slidenum">
              <a:rPr lang="hr-HR" smtClean="0"/>
              <a:t>‹#›</a:t>
            </a:fld>
            <a:endParaRPr lang="hr-H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672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r-HR"/>
              <a:t>Uredite stil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89EAA73-FD42-447E-997D-F84EFB2FD78E}" type="datetimeFigureOut">
              <a:rPr lang="hr-HR" smtClean="0"/>
              <a:t>25.9.2022.</a:t>
            </a:fld>
            <a:endParaRPr lang="hr-HR"/>
          </a:p>
        </p:txBody>
      </p:sp>
      <p:sp>
        <p:nvSpPr>
          <p:cNvPr id="6" name="Footer Placeholder 5"/>
          <p:cNvSpPr>
            <a:spLocks noGrp="1"/>
          </p:cNvSpPr>
          <p:nvPr>
            <p:ph type="ftr" sz="quarter" idx="11"/>
          </p:nvPr>
        </p:nvSpPr>
        <p:spPr>
          <a:xfrm>
            <a:off x="685800" y="378883"/>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4084891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r-HR"/>
              <a:t>Uredite stil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F89EAA73-FD42-447E-997D-F84EFB2FD78E}" type="datetimeFigureOut">
              <a:rPr lang="hr-HR" smtClean="0"/>
              <a:t>25.9.2022.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315940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r-HR"/>
              <a:t>Uredite stil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F89EAA73-FD42-447E-997D-F84EFB2FD78E}" type="datetimeFigureOut">
              <a:rPr lang="hr-HR" smtClean="0"/>
              <a:t>25.9.2022.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295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F89EAA73-FD42-447E-997D-F84EFB2FD78E}" type="datetimeFigureOut">
              <a:rPr lang="hr-HR" smtClean="0"/>
              <a:t>25.9.2022.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246977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r-HR"/>
              <a:t>Uredite stil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89EAA73-FD42-447E-997D-F84EFB2FD78E}" type="datetimeFigureOut">
              <a:rPr lang="hr-HR" smtClean="0"/>
              <a:t>25.9.2022.</a:t>
            </a:fld>
            <a:endParaRPr lang="hr-HR"/>
          </a:p>
        </p:txBody>
      </p:sp>
      <p:sp>
        <p:nvSpPr>
          <p:cNvPr id="5" name="Footer Placeholder 4"/>
          <p:cNvSpPr>
            <a:spLocks noGrp="1"/>
          </p:cNvSpPr>
          <p:nvPr>
            <p:ph type="ftr" sz="quarter" idx="11"/>
          </p:nvPr>
        </p:nvSpPr>
        <p:spPr>
          <a:xfrm>
            <a:off x="685800" y="381000"/>
            <a:ext cx="6991492" cy="365125"/>
          </a:xfrm>
        </p:spPr>
        <p:txBody>
          <a:bodyPr/>
          <a:lstStyle/>
          <a:p>
            <a:endParaRPr lang="hr-HR"/>
          </a:p>
        </p:txBody>
      </p:sp>
      <p:sp>
        <p:nvSpPr>
          <p:cNvPr id="6" name="Slide Number Placeholder 5"/>
          <p:cNvSpPr>
            <a:spLocks noGrp="1"/>
          </p:cNvSpPr>
          <p:nvPr>
            <p:ph type="sldNum" sz="quarter" idx="12"/>
          </p:nvPr>
        </p:nvSpPr>
        <p:spPr>
          <a:xfrm>
            <a:off x="10862452" y="381000"/>
            <a:ext cx="643748" cy="365125"/>
          </a:xfrm>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428039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F89EAA73-FD42-447E-997D-F84EFB2FD78E}" type="datetimeFigureOut">
              <a:rPr lang="hr-HR" smtClean="0"/>
              <a:t>25.9.2022.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398593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r-HR"/>
              <a:t>Uredite stil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89EAA73-FD42-447E-997D-F84EFB2FD78E}" type="datetimeFigureOut">
              <a:rPr lang="hr-HR" smtClean="0"/>
              <a:t>25.9.2022.</a:t>
            </a:fld>
            <a:endParaRPr lang="hr-HR"/>
          </a:p>
        </p:txBody>
      </p:sp>
      <p:sp>
        <p:nvSpPr>
          <p:cNvPr id="5" name="Footer Placeholder 4"/>
          <p:cNvSpPr>
            <a:spLocks noGrp="1"/>
          </p:cNvSpPr>
          <p:nvPr>
            <p:ph type="ftr" sz="quarter" idx="11"/>
          </p:nvPr>
        </p:nvSpPr>
        <p:spPr>
          <a:xfrm>
            <a:off x="685800" y="381001"/>
            <a:ext cx="6991492" cy="364065"/>
          </a:xfrm>
        </p:spPr>
        <p:txBody>
          <a:bodyPr/>
          <a:lstStyle/>
          <a:p>
            <a:endParaRPr lang="hr-HR"/>
          </a:p>
        </p:txBody>
      </p:sp>
      <p:sp>
        <p:nvSpPr>
          <p:cNvPr id="6" name="Slide Number Placeholder 5"/>
          <p:cNvSpPr>
            <a:spLocks noGrp="1"/>
          </p:cNvSpPr>
          <p:nvPr>
            <p:ph type="sldNum" sz="quarter" idx="12"/>
          </p:nvPr>
        </p:nvSpPr>
        <p:spPr>
          <a:xfrm>
            <a:off x="10862452" y="381000"/>
            <a:ext cx="643748" cy="365125"/>
          </a:xfrm>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39670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F89EAA73-FD42-447E-997D-F84EFB2FD78E}" type="datetimeFigureOut">
              <a:rPr lang="hr-HR" smtClean="0"/>
              <a:t>25.9.2022.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90479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r-HR"/>
              <a:t>Uredite stil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685800" y="3132666"/>
            <a:ext cx="5311775" cy="308601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172200" y="3132666"/>
            <a:ext cx="5334000" cy="308601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F89EAA73-FD42-447E-997D-F84EFB2FD78E}" type="datetimeFigureOut">
              <a:rPr lang="hr-HR" smtClean="0"/>
              <a:t>25.9.2022.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33354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F89EAA73-FD42-447E-997D-F84EFB2FD78E}" type="datetimeFigureOut">
              <a:rPr lang="hr-HR" smtClean="0"/>
              <a:t>25.9.2022.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304588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EAA73-FD42-447E-997D-F84EFB2FD78E}" type="datetimeFigureOut">
              <a:rPr lang="hr-HR" smtClean="0"/>
              <a:t>25.9.2022.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84136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r-HR"/>
              <a:t>Uredite stil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EAA73-FD42-447E-997D-F84EFB2FD78E}" type="datetimeFigureOut">
              <a:rPr lang="hr-HR" smtClean="0"/>
              <a:t>25.9.2022.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264449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r-HR"/>
              <a:t>Uredite stil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89EAA73-FD42-447E-997D-F84EFB2FD78E}" type="datetimeFigureOut">
              <a:rPr lang="hr-HR" smtClean="0"/>
              <a:t>25.9.2022.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54D770-47A2-4796-A911-91668868804A}" type="slidenum">
              <a:rPr lang="hr-HR" smtClean="0"/>
              <a:t>‹#›</a:t>
            </a:fld>
            <a:endParaRPr lang="hr-HR"/>
          </a:p>
        </p:txBody>
      </p:sp>
    </p:spTree>
    <p:extLst>
      <p:ext uri="{BB962C8B-B14F-4D97-AF65-F5344CB8AC3E}">
        <p14:creationId xmlns:p14="http://schemas.microsoft.com/office/powerpoint/2010/main" val="256082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r-HR"/>
              <a:t>Uredite stil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9EAA73-FD42-447E-997D-F84EFB2FD78E}" type="datetimeFigureOut">
              <a:rPr lang="hr-HR" smtClean="0"/>
              <a:t>25.9.2022.</a:t>
            </a:fld>
            <a:endParaRPr lang="hr-H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F54D770-47A2-4796-A911-91668868804A}" type="slidenum">
              <a:rPr lang="hr-HR" smtClean="0"/>
              <a:t>‹#›</a:t>
            </a:fld>
            <a:endParaRPr lang="hr-HR"/>
          </a:p>
        </p:txBody>
      </p:sp>
    </p:spTree>
    <p:extLst>
      <p:ext uri="{BB962C8B-B14F-4D97-AF65-F5344CB8AC3E}">
        <p14:creationId xmlns:p14="http://schemas.microsoft.com/office/powerpoint/2010/main" val="154116619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ites.google.com/site/venividididici/prica-o-eneji/od-romula-i-rema/LUPA.jpg?attredirects=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hyperlink" Target="https://hr.wikipedia.org/w/index.php?title=Eskvilin&amp;action=edit&amp;redlink=1" TargetMode="External"/><Relationship Id="rId3" Type="http://schemas.openxmlformats.org/officeDocument/2006/relationships/hyperlink" Target="https://hr.wikipedia.org/wiki/Aventin" TargetMode="External"/><Relationship Id="rId7" Type="http://schemas.openxmlformats.org/officeDocument/2006/relationships/hyperlink" Target="https://hr.wikipedia.org/wiki/Kvirinal" TargetMode="External"/><Relationship Id="rId2" Type="http://schemas.openxmlformats.org/officeDocument/2006/relationships/hyperlink" Target="https://hr.wikipedia.org/wiki/Palatin_(bre%C5%BEuljak)" TargetMode="External"/><Relationship Id="rId1" Type="http://schemas.openxmlformats.org/officeDocument/2006/relationships/slideLayout" Target="../slideLayouts/slideLayout2.xml"/><Relationship Id="rId6" Type="http://schemas.openxmlformats.org/officeDocument/2006/relationships/hyperlink" Target="https://hr.wikipedia.org/w/index.php?title=Viminal&amp;action=edit&amp;redlink=1" TargetMode="External"/><Relationship Id="rId5" Type="http://schemas.openxmlformats.org/officeDocument/2006/relationships/hyperlink" Target="https://hr.wikipedia.org/w/index.php?title=Celij&amp;action=edit&amp;redlink=1" TargetMode="External"/><Relationship Id="rId4" Type="http://schemas.openxmlformats.org/officeDocument/2006/relationships/hyperlink" Target="https://hr.wikipedia.org/wiki/Kapitol_(Rim)" TargetMode="External"/><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hr-HR" dirty="0"/>
              <a:t>Legenda o osnutku grada Rima</a:t>
            </a:r>
          </a:p>
        </p:txBody>
      </p:sp>
      <p:sp>
        <p:nvSpPr>
          <p:cNvPr id="3" name="Podnaslov 2"/>
          <p:cNvSpPr>
            <a:spLocks noGrp="1"/>
          </p:cNvSpPr>
          <p:nvPr>
            <p:ph type="subTitle" idx="1"/>
          </p:nvPr>
        </p:nvSpPr>
        <p:spPr>
          <a:xfrm>
            <a:off x="4401519" y="4924697"/>
            <a:ext cx="6266481" cy="692331"/>
          </a:xfrm>
        </p:spPr>
        <p:txBody>
          <a:bodyPr>
            <a:noAutofit/>
          </a:bodyPr>
          <a:lstStyle/>
          <a:p>
            <a:r>
              <a:rPr lang="hr-HR" sz="2800" b="1" dirty="0"/>
              <a:t>Deana </a:t>
            </a:r>
            <a:r>
              <a:rPr lang="hr-HR" sz="2800" b="1" dirty="0" err="1"/>
              <a:t>Karađole</a:t>
            </a:r>
            <a:r>
              <a:rPr lang="hr-HR" sz="2800" b="1" dirty="0"/>
              <a:t> Radovčić, prof.</a:t>
            </a:r>
          </a:p>
        </p:txBody>
      </p:sp>
    </p:spTree>
    <p:extLst>
      <p:ext uri="{BB962C8B-B14F-4D97-AF65-F5344CB8AC3E}">
        <p14:creationId xmlns:p14="http://schemas.microsoft.com/office/powerpoint/2010/main" val="388976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13954" y="509452"/>
            <a:ext cx="10711543" cy="5709234"/>
          </a:xfrm>
        </p:spPr>
        <p:txBody>
          <a:bodyPr>
            <a:noAutofit/>
          </a:bodyPr>
          <a:lstStyle/>
          <a:p>
            <a:pPr marL="342900" indent="-342900" fontAlgn="t">
              <a:lnSpc>
                <a:spcPct val="100000"/>
              </a:lnSpc>
              <a:spcBef>
                <a:spcPts val="0"/>
              </a:spcBef>
              <a:defRPr/>
            </a:pPr>
            <a:r>
              <a:rPr lang="hr-HR" sz="3200" b="1" dirty="0">
                <a:solidFill>
                  <a:srgbClr val="FFFF00"/>
                </a:solidFill>
              </a:rPr>
              <a:t>Trojanski junak Eneja uspio je pobjeći iz zapaljenje Troje zajedno s ocem </a:t>
            </a:r>
            <a:r>
              <a:rPr lang="hr-HR" sz="3200" b="1" dirty="0" err="1">
                <a:solidFill>
                  <a:srgbClr val="FFFF00"/>
                </a:solidFill>
              </a:rPr>
              <a:t>Anhizom</a:t>
            </a:r>
            <a:r>
              <a:rPr lang="hr-HR" sz="3200" b="1" dirty="0">
                <a:solidFill>
                  <a:srgbClr val="FFFF00"/>
                </a:solidFill>
              </a:rPr>
              <a:t> i sinom </a:t>
            </a:r>
            <a:r>
              <a:rPr lang="hr-HR" sz="3200" b="1" dirty="0" err="1">
                <a:solidFill>
                  <a:srgbClr val="FFFF00"/>
                </a:solidFill>
              </a:rPr>
              <a:t>Askanijom</a:t>
            </a:r>
            <a:r>
              <a:rPr lang="hr-HR" sz="3200" b="1" dirty="0">
                <a:solidFill>
                  <a:srgbClr val="FFFF00"/>
                </a:solidFill>
              </a:rPr>
              <a:t> Julom. </a:t>
            </a:r>
          </a:p>
          <a:p>
            <a:pPr marL="342900" indent="-342900" fontAlgn="t">
              <a:lnSpc>
                <a:spcPct val="100000"/>
              </a:lnSpc>
              <a:spcBef>
                <a:spcPts val="0"/>
              </a:spcBef>
              <a:defRPr/>
            </a:pPr>
            <a:r>
              <a:rPr lang="hr-HR" sz="3200" b="1" dirty="0">
                <a:solidFill>
                  <a:srgbClr val="FFFF00"/>
                </a:solidFill>
              </a:rPr>
              <a:t>Eneja je vođen voljom bogova koji su mu odredili da pronađe novu domovinu Trojancima i bude praot</a:t>
            </a:r>
            <a:r>
              <a:rPr lang="hr-HR" sz="2800" b="1" dirty="0">
                <a:solidFill>
                  <a:srgbClr val="FFFF00"/>
                </a:solidFill>
              </a:rPr>
              <a:t>ac RIMLJANA</a:t>
            </a:r>
            <a:r>
              <a:rPr lang="hr-HR" sz="3200" b="1" dirty="0">
                <a:solidFill>
                  <a:srgbClr val="FFFF00"/>
                </a:solidFill>
              </a:rPr>
              <a:t>.    </a:t>
            </a:r>
          </a:p>
          <a:p>
            <a:pPr marL="342900" indent="-342900" algn="just" fontAlgn="t"/>
            <a:r>
              <a:rPr lang="hr-HR" sz="3200" b="1" dirty="0">
                <a:solidFill>
                  <a:srgbClr val="FFFF00"/>
                </a:solidFill>
              </a:rPr>
              <a:t>Njegova lutanja opjevao je rimski pjesnik </a:t>
            </a:r>
            <a:r>
              <a:rPr lang="hr-HR" sz="3200" b="1" dirty="0" err="1">
                <a:solidFill>
                  <a:srgbClr val="FFFF00"/>
                </a:solidFill>
              </a:rPr>
              <a:t>Vergilije</a:t>
            </a:r>
            <a:r>
              <a:rPr lang="hr-HR" sz="3200" b="1" dirty="0">
                <a:solidFill>
                  <a:srgbClr val="FFFF00"/>
                </a:solidFill>
              </a:rPr>
              <a:t> u epu '</a:t>
            </a:r>
            <a:r>
              <a:rPr lang="hr-HR" sz="3200" b="1" dirty="0" err="1">
                <a:solidFill>
                  <a:srgbClr val="FFFF00"/>
                </a:solidFill>
              </a:rPr>
              <a:t>Eneida</a:t>
            </a:r>
            <a:r>
              <a:rPr lang="hr-HR" sz="3200" b="1" dirty="0">
                <a:solidFill>
                  <a:srgbClr val="FFFF00"/>
                </a:solidFill>
              </a:rPr>
              <a:t>. </a:t>
            </a:r>
          </a:p>
          <a:p>
            <a:pPr marL="285750" indent="-285750">
              <a:lnSpc>
                <a:spcPct val="100000"/>
              </a:lnSpc>
              <a:spcBef>
                <a:spcPts val="0"/>
              </a:spcBef>
              <a:defRPr/>
            </a:pPr>
            <a:r>
              <a:rPr lang="hr-HR" sz="3200" b="1" dirty="0">
                <a:solidFill>
                  <a:srgbClr val="FFFF00"/>
                </a:solidFill>
              </a:rPr>
              <a:t> On luta Mediteranom od Troje preko otoka </a:t>
            </a:r>
            <a:r>
              <a:rPr lang="hr-HR" sz="3200" b="1" dirty="0" err="1">
                <a:solidFill>
                  <a:srgbClr val="FFFF00"/>
                </a:solidFill>
              </a:rPr>
              <a:t>Dela</a:t>
            </a:r>
            <a:r>
              <a:rPr lang="hr-HR" sz="3200" b="1" dirty="0">
                <a:solidFill>
                  <a:srgbClr val="FFFF00"/>
                </a:solidFill>
              </a:rPr>
              <a:t>, Krete, Grčke, Sicilije, Kartage pa sve do pokrajine Lacij.</a:t>
            </a:r>
          </a:p>
          <a:p>
            <a:endParaRPr lang="hr-HR" sz="2800" dirty="0">
              <a:solidFill>
                <a:srgbClr val="FFFF00"/>
              </a:solidFill>
            </a:endParaRPr>
          </a:p>
        </p:txBody>
      </p:sp>
    </p:spTree>
    <p:extLst>
      <p:ext uri="{BB962C8B-B14F-4D97-AF65-F5344CB8AC3E}">
        <p14:creationId xmlns:p14="http://schemas.microsoft.com/office/powerpoint/2010/main" val="84951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35131" y="4123563"/>
            <a:ext cx="11612879" cy="2420928"/>
          </a:xfrm>
        </p:spPr>
        <p:txBody>
          <a:bodyPr>
            <a:normAutofit fontScale="47500" lnSpcReduction="20000"/>
          </a:bodyPr>
          <a:lstStyle/>
          <a:p>
            <a:pPr marL="285750" indent="-285750"/>
            <a:endParaRPr lang="hr-HR" sz="2400" dirty="0"/>
          </a:p>
          <a:p>
            <a:pPr marL="285750" indent="-285750"/>
            <a:endParaRPr lang="hr-HR" sz="2400" dirty="0"/>
          </a:p>
          <a:p>
            <a:pPr marL="342900" indent="-342900"/>
            <a:r>
              <a:rPr lang="hr-HR" sz="5100" b="1" dirty="0"/>
              <a:t>Oluja Eneju baca na obalu Kartage, gdje je vladala kraljica </a:t>
            </a:r>
            <a:r>
              <a:rPr lang="hr-HR" sz="5100" b="1" dirty="0" err="1"/>
              <a:t>Didona</a:t>
            </a:r>
            <a:r>
              <a:rPr lang="hr-HR" sz="5100" b="1" dirty="0"/>
              <a:t>, </a:t>
            </a:r>
          </a:p>
          <a:p>
            <a:pPr marL="342900" indent="-342900"/>
            <a:endParaRPr lang="hr-HR" sz="5100" b="1" dirty="0"/>
          </a:p>
          <a:p>
            <a:pPr marL="285750" indent="-285750"/>
            <a:r>
              <a:rPr lang="hr-HR" sz="5100" b="1" dirty="0"/>
              <a:t> Eneja i </a:t>
            </a:r>
            <a:r>
              <a:rPr lang="hr-HR" sz="5100" b="1" dirty="0" err="1"/>
              <a:t>Didona</a:t>
            </a:r>
            <a:r>
              <a:rPr lang="hr-HR" sz="5100" b="1" dirty="0"/>
              <a:t> se zaljube.</a:t>
            </a:r>
          </a:p>
          <a:p>
            <a:pPr marL="0" indent="0">
              <a:buNone/>
            </a:pPr>
            <a:r>
              <a:rPr lang="hr-HR" sz="12600" b="1" dirty="0"/>
              <a:t> </a:t>
            </a:r>
            <a:endParaRPr lang="hr-HR" sz="13900" b="1" dirty="0"/>
          </a:p>
        </p:txBody>
      </p:sp>
      <p:pic>
        <p:nvPicPr>
          <p:cNvPr id="1026" name="Picture 2" descr="https://upload.wikimedia.org/wikipedia/commons/thumb/e/e0/Gu%C3%A9rin_%C3%89n%C3%A9e_racontant_%C3%A0_Didon_les_malheurs_de_la_ville_de_Troie_Louvre_5184.jpg/800px-Gu%C3%A9rin_%C3%89n%C3%A9e_racontant_%C3%A0_Didon_les_malheurs_de_la_ville_de_Troie_Louvre_51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490" y="232388"/>
            <a:ext cx="5348692" cy="389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9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22514" y="535578"/>
            <a:ext cx="10983686" cy="5683108"/>
          </a:xfrm>
        </p:spPr>
        <p:txBody>
          <a:bodyPr>
            <a:normAutofit fontScale="92500" lnSpcReduction="10000"/>
          </a:bodyPr>
          <a:lstStyle/>
          <a:p>
            <a:pPr marL="285750" indent="-285750"/>
            <a:r>
              <a:rPr lang="hr-HR" sz="2800" b="1" dirty="0"/>
              <a:t>Zeus šalje </a:t>
            </a:r>
            <a:r>
              <a:rPr lang="hr-HR" sz="2800" b="1" dirty="0" err="1"/>
              <a:t>Merkurija</a:t>
            </a:r>
            <a:r>
              <a:rPr lang="hr-HR" sz="2800" b="1" dirty="0"/>
              <a:t>, glasnika bogova, da  opomene Eneju na njegovu zadaću. </a:t>
            </a:r>
          </a:p>
          <a:p>
            <a:pPr marL="285750" indent="-285750"/>
            <a:endParaRPr lang="hr-HR" sz="2800" b="1" dirty="0"/>
          </a:p>
          <a:p>
            <a:pPr marL="285750" indent="-285750"/>
            <a:r>
              <a:rPr lang="hr-HR" sz="2800" b="1" dirty="0"/>
              <a:t> Eneja na kraju odabire svoju dužnost i odlazi u Lacij gdje će njegovi potomci osnovati Rim. </a:t>
            </a:r>
          </a:p>
          <a:p>
            <a:pPr marL="285750" indent="-285750"/>
            <a:endParaRPr lang="hr-HR" sz="2800" b="1" dirty="0"/>
          </a:p>
          <a:p>
            <a:pPr marL="285750" indent="-285750"/>
            <a:r>
              <a:rPr lang="hr-HR" sz="2800" b="1" dirty="0"/>
              <a:t> </a:t>
            </a:r>
            <a:r>
              <a:rPr lang="hr-HR" sz="2800" b="1" dirty="0" err="1"/>
              <a:t>Didona</a:t>
            </a:r>
            <a:r>
              <a:rPr lang="hr-HR" sz="2800" b="1" dirty="0"/>
              <a:t> je ostavljena i izvršava samoubojstvo. Njene posljednje riječi su kletva temeljem koje će Kartaga biti vječni neprijatelj Rima sve do uništenja tog grada u PUNSKIM </a:t>
            </a:r>
            <a:r>
              <a:rPr lang="hr-HR" sz="2800" b="1" dirty="0" err="1"/>
              <a:t>RATOVIMA</a:t>
            </a:r>
            <a:r>
              <a:rPr lang="hr-HR" sz="2800" b="1" dirty="0" err="1">
                <a:solidFill>
                  <a:schemeClr val="bg1"/>
                </a:solidFill>
              </a:rPr>
              <a:t>s</a:t>
            </a:r>
            <a:endParaRPr lang="hr-HR" sz="2800" b="1" dirty="0">
              <a:solidFill>
                <a:schemeClr val="bg1"/>
              </a:solidFill>
            </a:endParaRPr>
          </a:p>
          <a:p>
            <a:pPr marL="285750" indent="-285750"/>
            <a:endParaRPr lang="hr-HR" sz="2800" b="1" dirty="0">
              <a:solidFill>
                <a:schemeClr val="bg1"/>
              </a:solidFill>
            </a:endParaRPr>
          </a:p>
          <a:p>
            <a:r>
              <a:rPr lang="hr-HR" sz="2800" b="1" dirty="0"/>
              <a:t> Nakon dugih lutanja Mediteranom, Eneja i Trojanci stižu do ušća rijeke </a:t>
            </a:r>
            <a:r>
              <a:rPr lang="hr-HR" sz="2800" b="1" dirty="0" err="1"/>
              <a:t>Tiber</a:t>
            </a:r>
            <a:r>
              <a:rPr lang="hr-HR" sz="2800" b="1" dirty="0"/>
              <a:t> i pristanu u Lacij. Tamo ih dočeka kralj Latin koji mu ubrzo daje svoj kćer </a:t>
            </a:r>
            <a:r>
              <a:rPr lang="hr-HR" sz="2800" b="1" dirty="0" err="1"/>
              <a:t>Laviniju</a:t>
            </a:r>
            <a:r>
              <a:rPr lang="hr-HR" sz="2800" b="1" dirty="0"/>
              <a:t> </a:t>
            </a:r>
            <a:r>
              <a:rPr lang="hr-HR" sz="3000" b="1" dirty="0"/>
              <a:t>za ženu. </a:t>
            </a:r>
            <a:endParaRPr lang="hr-HR" sz="3900" b="1" dirty="0"/>
          </a:p>
          <a:p>
            <a:pPr marL="0" indent="0">
              <a:buNone/>
            </a:pPr>
            <a:r>
              <a:rPr lang="hr-HR" sz="3200" b="1" dirty="0"/>
              <a:t> </a:t>
            </a:r>
          </a:p>
        </p:txBody>
      </p:sp>
    </p:spTree>
    <p:extLst>
      <p:ext uri="{BB962C8B-B14F-4D97-AF65-F5344CB8AC3E}">
        <p14:creationId xmlns:p14="http://schemas.microsoft.com/office/powerpoint/2010/main" val="165829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1703" y="764373"/>
            <a:ext cx="10944497" cy="842358"/>
          </a:xfrm>
        </p:spPr>
        <p:txBody>
          <a:bodyPr/>
          <a:lstStyle/>
          <a:p>
            <a:pPr algn="l"/>
            <a:r>
              <a:rPr lang="hr-HR" b="1" dirty="0">
                <a:solidFill>
                  <a:srgbClr val="FF0000"/>
                </a:solidFill>
              </a:rPr>
              <a:t>UBOJSTVO ENEJINIH POTOMAKA</a:t>
            </a:r>
          </a:p>
        </p:txBody>
      </p:sp>
      <p:sp>
        <p:nvSpPr>
          <p:cNvPr id="6" name="Rezervirano mjesto sadržaja 5"/>
          <p:cNvSpPr>
            <a:spLocks noGrp="1"/>
          </p:cNvSpPr>
          <p:nvPr>
            <p:ph sz="half" idx="2"/>
          </p:nvPr>
        </p:nvSpPr>
        <p:spPr>
          <a:xfrm>
            <a:off x="561703" y="1900104"/>
            <a:ext cx="11456126" cy="4611953"/>
          </a:xfrm>
        </p:spPr>
        <p:txBody>
          <a:bodyPr>
            <a:normAutofit/>
          </a:bodyPr>
          <a:lstStyle/>
          <a:p>
            <a:r>
              <a:rPr lang="hr-HR" sz="3600" b="1" dirty="0"/>
              <a:t>Enejin sin </a:t>
            </a:r>
            <a:r>
              <a:rPr lang="hr-HR" sz="3600" b="1" dirty="0" err="1"/>
              <a:t>Askanije</a:t>
            </a:r>
            <a:r>
              <a:rPr lang="hr-HR" sz="3600" b="1" dirty="0"/>
              <a:t> JUL osniva mali gradić </a:t>
            </a:r>
          </a:p>
          <a:p>
            <a:pPr marL="0" indent="0">
              <a:buNone/>
            </a:pPr>
            <a:r>
              <a:rPr lang="hr-HR" sz="3600" b="1" dirty="0"/>
              <a:t>  ALBA LONGU. </a:t>
            </a:r>
          </a:p>
          <a:p>
            <a:r>
              <a:rPr lang="hr-HR" sz="3600" b="1" dirty="0"/>
              <a:t>13 pokoljenja nakon Eneje </a:t>
            </a:r>
            <a:r>
              <a:rPr lang="hr-HR" sz="3600" b="1" dirty="0" err="1"/>
              <a:t>Alba</a:t>
            </a:r>
            <a:r>
              <a:rPr lang="hr-HR" sz="3600" b="1" dirty="0"/>
              <a:t> </a:t>
            </a:r>
            <a:r>
              <a:rPr lang="hr-HR" sz="3600" b="1" dirty="0" err="1"/>
              <a:t>Longom</a:t>
            </a:r>
            <a:r>
              <a:rPr lang="hr-HR" sz="3600" b="1" dirty="0"/>
              <a:t> vlada kralj PROKA koji ima dva sina </a:t>
            </a:r>
            <a:r>
              <a:rPr lang="hr-HR" sz="3600" b="1" dirty="0" err="1"/>
              <a:t>Numitora</a:t>
            </a:r>
            <a:r>
              <a:rPr lang="hr-HR" sz="3600" b="1" dirty="0"/>
              <a:t> i </a:t>
            </a:r>
            <a:r>
              <a:rPr lang="hr-HR" sz="3600" b="1" dirty="0" err="1"/>
              <a:t>Amulija</a:t>
            </a:r>
            <a:r>
              <a:rPr lang="hr-HR" sz="3600" b="1" dirty="0"/>
              <a:t>. Dobri </a:t>
            </a:r>
            <a:r>
              <a:rPr lang="hr-HR" sz="3600" b="1" dirty="0" err="1"/>
              <a:t>Numitor</a:t>
            </a:r>
            <a:r>
              <a:rPr lang="hr-HR" sz="3600" b="1" dirty="0"/>
              <a:t> uzima kraljevstvo a pohlepni </a:t>
            </a:r>
            <a:r>
              <a:rPr lang="hr-HR" sz="3600" b="1" dirty="0" err="1"/>
              <a:t>Amulije</a:t>
            </a:r>
            <a:r>
              <a:rPr lang="hr-HR" sz="3600" b="1" dirty="0"/>
              <a:t> bogatstvo.</a:t>
            </a:r>
          </a:p>
          <a:p>
            <a:r>
              <a:rPr lang="hr-HR" sz="3600" b="1" dirty="0"/>
              <a:t>Kralja </a:t>
            </a:r>
            <a:r>
              <a:rPr lang="hr-HR" sz="3600" b="1" dirty="0" err="1"/>
              <a:t>Numitora</a:t>
            </a:r>
            <a:r>
              <a:rPr lang="hr-HR" sz="3600" b="1" dirty="0"/>
              <a:t>, s prijestolja  svrgava brat </a:t>
            </a:r>
            <a:r>
              <a:rPr lang="hr-HR" sz="3600" b="1" dirty="0" err="1"/>
              <a:t>Amulije</a:t>
            </a:r>
            <a:r>
              <a:rPr lang="hr-HR" sz="3600" b="1" dirty="0"/>
              <a:t>.</a:t>
            </a:r>
          </a:p>
        </p:txBody>
      </p:sp>
    </p:spTree>
    <p:extLst>
      <p:ext uri="{BB962C8B-B14F-4D97-AF65-F5344CB8AC3E}">
        <p14:creationId xmlns:p14="http://schemas.microsoft.com/office/powerpoint/2010/main" val="259596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sz="half" idx="2"/>
          </p:nvPr>
        </p:nvSpPr>
        <p:spPr>
          <a:xfrm>
            <a:off x="6322422" y="1149531"/>
            <a:ext cx="5183777" cy="5069153"/>
          </a:xfrm>
        </p:spPr>
        <p:txBody>
          <a:bodyPr>
            <a:normAutofit/>
          </a:bodyPr>
          <a:lstStyle/>
          <a:p>
            <a:r>
              <a:rPr lang="hr-HR" sz="2800" b="1" dirty="0"/>
              <a:t>Zločesti </a:t>
            </a:r>
            <a:r>
              <a:rPr lang="hr-HR" sz="2800" b="1" dirty="0" err="1"/>
              <a:t>Amulije</a:t>
            </a:r>
            <a:r>
              <a:rPr lang="hr-HR" sz="2800" b="1" dirty="0"/>
              <a:t> dao je pogubiti njegovog sina, a kćer Reu Silviju učini svećenicom Veste, boginje kućnog ognjišta. To je učinio jer je znao da se vestalke ne smiju udavati, pa je vjerovao da će tako </a:t>
            </a:r>
            <a:r>
              <a:rPr lang="hr-HR" sz="2800" b="1" dirty="0" err="1"/>
              <a:t>Numitor</a:t>
            </a:r>
            <a:r>
              <a:rPr lang="hr-HR" sz="2800" b="1" dirty="0"/>
              <a:t> ostati bez potomstva koje bi jednom moglo zatražiti pravo na prijestolje</a:t>
            </a:r>
            <a:r>
              <a:rPr lang="hr-HR" sz="2800" dirty="0"/>
              <a:t>.</a:t>
            </a:r>
          </a:p>
          <a:p>
            <a:endParaRPr lang="hr-HR" sz="2800" dirty="0"/>
          </a:p>
        </p:txBody>
      </p:sp>
      <p:pic>
        <p:nvPicPr>
          <p:cNvPr id="5" name="Picture 2"/>
          <p:cNvPicPr>
            <a:picLocks noGrp="1" noChangeAspect="1" noChangeArrowheads="1"/>
          </p:cNvPicPr>
          <p:nvPr>
            <p:ph sz="half" idx="1"/>
          </p:nvPr>
        </p:nvPicPr>
        <p:blipFill>
          <a:blip r:embed="rId2"/>
          <a:stretch>
            <a:fillRect/>
          </a:stretch>
        </p:blipFill>
        <p:spPr bwMode="auto">
          <a:xfrm>
            <a:off x="260868" y="1023166"/>
            <a:ext cx="5835132" cy="4811667"/>
          </a:xfrm>
          <a:prstGeom prst="rect">
            <a:avLst/>
          </a:prstGeom>
          <a:ln>
            <a:noFill/>
          </a:ln>
          <a:effectLst>
            <a:softEdge rad="112500"/>
          </a:effectLst>
        </p:spPr>
      </p:pic>
    </p:spTree>
    <p:extLst>
      <p:ext uri="{BB962C8B-B14F-4D97-AF65-F5344CB8AC3E}">
        <p14:creationId xmlns:p14="http://schemas.microsoft.com/office/powerpoint/2010/main" val="267761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5050" y="365760"/>
            <a:ext cx="5071796" cy="1084217"/>
          </a:xfrm>
        </p:spPr>
        <p:txBody>
          <a:bodyPr>
            <a:normAutofit/>
          </a:bodyPr>
          <a:lstStyle/>
          <a:p>
            <a:pPr algn="ctr"/>
            <a:r>
              <a:rPr lang="hr-HR" b="1" dirty="0"/>
              <a:t>                  VESTALKE</a:t>
            </a:r>
          </a:p>
        </p:txBody>
      </p:sp>
      <p:sp>
        <p:nvSpPr>
          <p:cNvPr id="6" name="Rezervirano mjesto sadržaja 5"/>
          <p:cNvSpPr>
            <a:spLocks noGrp="1"/>
          </p:cNvSpPr>
          <p:nvPr>
            <p:ph sz="half" idx="2"/>
          </p:nvPr>
        </p:nvSpPr>
        <p:spPr>
          <a:xfrm>
            <a:off x="6172200" y="274320"/>
            <a:ext cx="5334000" cy="6583679"/>
          </a:xfrm>
        </p:spPr>
        <p:txBody>
          <a:bodyPr>
            <a:normAutofit fontScale="92500" lnSpcReduction="10000"/>
          </a:bodyPr>
          <a:lstStyle/>
          <a:p>
            <a:r>
              <a:rPr lang="hr-HR" sz="3200" b="1" dirty="0">
                <a:solidFill>
                  <a:srgbClr val="00B050"/>
                </a:solidFill>
              </a:rPr>
              <a:t>VESTALKE</a:t>
            </a:r>
            <a:r>
              <a:rPr lang="hr-HR" sz="3200" b="1" dirty="0"/>
              <a:t> su svećenice božice Veste. </a:t>
            </a:r>
          </a:p>
          <a:p>
            <a:r>
              <a:rPr lang="hr-HR" sz="3200" b="1" dirty="0"/>
              <a:t>Živjele su u </a:t>
            </a:r>
            <a:r>
              <a:rPr lang="hr-HR" sz="3200" b="1" dirty="0" err="1"/>
              <a:t>Vestinom</a:t>
            </a:r>
            <a:r>
              <a:rPr lang="hr-HR" sz="3200" b="1" dirty="0"/>
              <a:t> hramu.</a:t>
            </a:r>
          </a:p>
          <a:p>
            <a:r>
              <a:rPr lang="hr-HR" sz="3200" b="1" dirty="0"/>
              <a:t>Mogle su postati Vestalkama samo djevojke iz uglednih obitelji. </a:t>
            </a:r>
          </a:p>
          <a:p>
            <a:r>
              <a:rPr lang="hr-HR" sz="3200" b="1" dirty="0"/>
              <a:t>Čuvale su svetu vatru i morale su biti u službi 30 godina. </a:t>
            </a:r>
          </a:p>
          <a:p>
            <a:r>
              <a:rPr lang="hr-HR" sz="3200" b="1" dirty="0"/>
              <a:t>Nisu se smjele zaljubiti, niti imati muža i djecu. Morale su biti djevice, nače bile bi strogo kažnjene..</a:t>
            </a:r>
          </a:p>
          <a:p>
            <a:endParaRPr lang="hr-HR" sz="2400" dirty="0"/>
          </a:p>
        </p:txBody>
      </p:sp>
      <p:pic>
        <p:nvPicPr>
          <p:cNvPr id="7" name="Picture 4" descr="Slikovni rezultat za vesta - hest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34" y="274320"/>
            <a:ext cx="2629041" cy="3248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srcRect/>
          <a:stretch>
            <a:fillRect/>
          </a:stretch>
        </p:blipFill>
        <p:spPr bwMode="auto">
          <a:xfrm>
            <a:off x="1448998" y="3788610"/>
            <a:ext cx="3815333" cy="2861500"/>
          </a:xfrm>
          <a:prstGeom prst="rect">
            <a:avLst/>
          </a:prstGeom>
          <a:ln>
            <a:noFill/>
          </a:ln>
          <a:effectLst>
            <a:softEdge rad="112500"/>
          </a:effectLst>
        </p:spPr>
      </p:pic>
    </p:spTree>
    <p:extLst>
      <p:ext uri="{BB962C8B-B14F-4D97-AF65-F5344CB8AC3E}">
        <p14:creationId xmlns:p14="http://schemas.microsoft.com/office/powerpoint/2010/main" val="5376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2697" y="3026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7" name="Pravokutnik 6"/>
          <p:cNvSpPr/>
          <p:nvPr/>
        </p:nvSpPr>
        <p:spPr>
          <a:xfrm>
            <a:off x="731520" y="4289515"/>
            <a:ext cx="9757953" cy="369332"/>
          </a:xfrm>
          <a:prstGeom prst="rect">
            <a:avLst/>
          </a:prstGeom>
        </p:spPr>
        <p:txBody>
          <a:bodyPr wrap="square">
            <a:spAutoFit/>
          </a:bodyPr>
          <a:lstStyle/>
          <a:p>
            <a:r>
              <a:rPr lang="hr-HR" b="0" i="0" dirty="0">
                <a:solidFill>
                  <a:srgbClr val="000000"/>
                </a:solidFill>
                <a:effectLst/>
                <a:latin typeface="Times New Roman" panose="02020603050405020304" pitchFamily="18" charset="0"/>
              </a:rPr>
              <a:t>Međutim, u Reu Silviju se zaljubi bog rata </a:t>
            </a:r>
            <a:r>
              <a:rPr lang="hr-HR" b="1" i="0" dirty="0">
                <a:solidFill>
                  <a:srgbClr val="000000"/>
                </a:solidFill>
                <a:effectLst/>
                <a:latin typeface="Times New Roman" panose="02020603050405020304" pitchFamily="18" charset="0"/>
              </a:rPr>
              <a:t>Mars</a:t>
            </a:r>
            <a:r>
              <a:rPr lang="hr-HR" b="0" i="0" dirty="0">
                <a:solidFill>
                  <a:srgbClr val="000000"/>
                </a:solidFill>
                <a:effectLst/>
                <a:latin typeface="Times New Roman" panose="02020603050405020304" pitchFamily="18" charset="0"/>
              </a:rPr>
              <a:t>, i ona mu uskoro rodi blizance – </a:t>
            </a:r>
            <a:r>
              <a:rPr lang="hr-HR" b="0" i="0" dirty="0" err="1">
                <a:solidFill>
                  <a:srgbClr val="000000"/>
                </a:solidFill>
                <a:effectLst/>
                <a:latin typeface="Times New Roman" panose="02020603050405020304" pitchFamily="18" charset="0"/>
              </a:rPr>
              <a:t>Romula</a:t>
            </a:r>
            <a:r>
              <a:rPr lang="hr-HR" b="0" i="0" dirty="0">
                <a:solidFill>
                  <a:srgbClr val="000000"/>
                </a:solidFill>
                <a:effectLst/>
                <a:latin typeface="Times New Roman" panose="02020603050405020304" pitchFamily="18" charset="0"/>
              </a:rPr>
              <a:t> i Rema</a:t>
            </a:r>
            <a:endParaRPr lang="hr-HR" dirty="0"/>
          </a:p>
        </p:txBody>
      </p:sp>
      <p:pic>
        <p:nvPicPr>
          <p:cNvPr id="6" name="Slika 1" descr="https://sites.google.com/site/venividididici/_/rsrc/1289143365225/prica-o-eneji/od-romula-i-rema/LUPA.jpg?height=230&amp;width=320">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286702" y="1293928"/>
            <a:ext cx="7331215" cy="5269311"/>
          </a:xfrm>
          <a:prstGeom prst="rect">
            <a:avLst/>
          </a:prstGeom>
          <a:noFill/>
          <a:extLst>
            <a:ext uri="{909E8E84-426E-40DD-AFC4-6F175D3DCCD1}">
              <a14:hiddenFill xmlns:a14="http://schemas.microsoft.com/office/drawing/2010/main">
                <a:solidFill>
                  <a:srgbClr val="FFFFFF"/>
                </a:solidFill>
              </a14:hiddenFill>
            </a:ext>
          </a:extLst>
        </p:spPr>
      </p:pic>
      <p:sp>
        <p:nvSpPr>
          <p:cNvPr id="2" name="Pravokutnik 1"/>
          <p:cNvSpPr/>
          <p:nvPr/>
        </p:nvSpPr>
        <p:spPr>
          <a:xfrm>
            <a:off x="378822" y="348686"/>
            <a:ext cx="10855235" cy="646331"/>
          </a:xfrm>
          <a:prstGeom prst="rect">
            <a:avLst/>
          </a:prstGeom>
        </p:spPr>
        <p:txBody>
          <a:bodyPr wrap="square">
            <a:spAutoFit/>
          </a:bodyPr>
          <a:lstStyle/>
          <a:p>
            <a:pPr algn="ctr"/>
            <a:r>
              <a:rPr lang="hr-HR" sz="3600" b="1" dirty="0"/>
              <a:t>PRIČA O ROMULU I REMU - ROĐENJE RIMA</a:t>
            </a:r>
            <a:endParaRPr lang="hr-HR" sz="3600" dirty="0"/>
          </a:p>
        </p:txBody>
      </p:sp>
      <p:sp>
        <p:nvSpPr>
          <p:cNvPr id="3" name="Pravokutnik 2"/>
          <p:cNvSpPr/>
          <p:nvPr/>
        </p:nvSpPr>
        <p:spPr>
          <a:xfrm>
            <a:off x="6096001" y="457200"/>
            <a:ext cx="5895766" cy="369332"/>
          </a:xfrm>
          <a:prstGeom prst="rect">
            <a:avLst/>
          </a:prstGeom>
        </p:spPr>
        <p:txBody>
          <a:bodyPr wrap="square">
            <a:spAutoFit/>
          </a:bodyPr>
          <a:lstStyle/>
          <a:p>
            <a:r>
              <a:rPr lang="hr-HR" b="1" dirty="0">
                <a:solidFill>
                  <a:srgbClr val="FF0000"/>
                </a:solidFill>
                <a:latin typeface="Arial" panose="020B0604020202020204" pitchFamily="34" charset="0"/>
              </a:rPr>
              <a:t>.</a:t>
            </a:r>
            <a:endParaRPr lang="hr-HR" b="1" dirty="0">
              <a:solidFill>
                <a:srgbClr val="FF0000"/>
              </a:solidFill>
            </a:endParaRPr>
          </a:p>
        </p:txBody>
      </p:sp>
    </p:spTree>
    <p:extLst>
      <p:ext uri="{BB962C8B-B14F-4D97-AF65-F5344CB8AC3E}">
        <p14:creationId xmlns:p14="http://schemas.microsoft.com/office/powerpoint/2010/main" val="133769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04949" y="391886"/>
            <a:ext cx="11101251" cy="5826799"/>
          </a:xfrm>
        </p:spPr>
        <p:txBody>
          <a:bodyPr>
            <a:noAutofit/>
          </a:bodyPr>
          <a:lstStyle/>
          <a:p>
            <a:r>
              <a:rPr lang="hr-HR" sz="3200" b="1" dirty="0">
                <a:solidFill>
                  <a:srgbClr val="0070C0"/>
                </a:solidFill>
              </a:rPr>
              <a:t>Međutim bog rata Mars se zaljubi u </a:t>
            </a:r>
            <a:r>
              <a:rPr lang="hr-HR" sz="3200" b="1" dirty="0" err="1">
                <a:solidFill>
                  <a:srgbClr val="0070C0"/>
                </a:solidFill>
              </a:rPr>
              <a:t>Reju</a:t>
            </a:r>
            <a:r>
              <a:rPr lang="hr-HR" sz="3200" b="1" dirty="0">
                <a:solidFill>
                  <a:srgbClr val="0070C0"/>
                </a:solidFill>
              </a:rPr>
              <a:t> Silviju, uđe u </a:t>
            </a:r>
            <a:r>
              <a:rPr lang="hr-HR" sz="3200" b="1" dirty="0" err="1">
                <a:solidFill>
                  <a:srgbClr val="0070C0"/>
                </a:solidFill>
              </a:rPr>
              <a:t>Vestin</a:t>
            </a:r>
            <a:r>
              <a:rPr lang="hr-HR" sz="3200" b="1" dirty="0">
                <a:solidFill>
                  <a:srgbClr val="0070C0"/>
                </a:solidFill>
              </a:rPr>
              <a:t> hram i pridobije svećenicu za sebe. </a:t>
            </a:r>
          </a:p>
          <a:p>
            <a:r>
              <a:rPr lang="hr-HR" sz="3200" b="1" dirty="0">
                <a:solidFill>
                  <a:srgbClr val="0070C0"/>
                </a:solidFill>
              </a:rPr>
              <a:t>Iz te avanture rodili su se blizanci </a:t>
            </a:r>
            <a:r>
              <a:rPr lang="hr-HR" sz="3200" b="1" dirty="0" err="1">
                <a:solidFill>
                  <a:srgbClr val="0070C0"/>
                </a:solidFill>
              </a:rPr>
              <a:t>Romul</a:t>
            </a:r>
            <a:r>
              <a:rPr lang="hr-HR" sz="3200" b="1" dirty="0">
                <a:solidFill>
                  <a:srgbClr val="0070C0"/>
                </a:solidFill>
              </a:rPr>
              <a:t> i Rem.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722" y="1900827"/>
            <a:ext cx="6745703" cy="4735105"/>
          </a:xfrm>
          <a:prstGeom prst="rect">
            <a:avLst/>
          </a:prstGeom>
        </p:spPr>
      </p:pic>
    </p:spTree>
    <p:extLst>
      <p:ext uri="{BB962C8B-B14F-4D97-AF65-F5344CB8AC3E}">
        <p14:creationId xmlns:p14="http://schemas.microsoft.com/office/powerpoint/2010/main" val="166478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096000" y="640080"/>
            <a:ext cx="5410200" cy="5578605"/>
          </a:xfrm>
        </p:spPr>
        <p:txBody>
          <a:bodyPr>
            <a:noAutofit/>
          </a:bodyPr>
          <a:lstStyle/>
          <a:p>
            <a:r>
              <a:rPr lang="hr-HR" sz="2800" b="1" dirty="0" err="1">
                <a:solidFill>
                  <a:srgbClr val="00B050"/>
                </a:solidFill>
                <a:latin typeface="Arial" panose="020B0604020202020204" pitchFamily="34" charset="0"/>
              </a:rPr>
              <a:t>Amulije</a:t>
            </a:r>
            <a:r>
              <a:rPr lang="hr-HR" sz="2800" b="1" dirty="0">
                <a:solidFill>
                  <a:srgbClr val="00B050"/>
                </a:solidFill>
                <a:latin typeface="Arial" panose="020B0604020202020204" pitchFamily="34" charset="0"/>
              </a:rPr>
              <a:t> se bojao kada blizanci odrastu da će mu oduzeti vlast, te je naredio robu da ih baci u rijeku </a:t>
            </a:r>
            <a:r>
              <a:rPr lang="hr-HR" sz="2800" b="1" dirty="0" err="1">
                <a:solidFill>
                  <a:srgbClr val="00B050"/>
                </a:solidFill>
                <a:latin typeface="Arial" panose="020B0604020202020204" pitchFamily="34" charset="0"/>
              </a:rPr>
              <a:t>Tiber</a:t>
            </a:r>
            <a:r>
              <a:rPr lang="hr-HR" sz="2800" b="1" dirty="0">
                <a:solidFill>
                  <a:srgbClr val="00B050"/>
                </a:solidFill>
                <a:latin typeface="Arial" panose="020B0604020202020204" pitchFamily="34" charset="0"/>
              </a:rPr>
              <a:t>. Rob to učini, pusti korito u rijeku, ali val izbaci korito na obalu, i </a:t>
            </a:r>
            <a:r>
              <a:rPr lang="hr-HR" sz="2800" b="1" dirty="0" err="1">
                <a:solidFill>
                  <a:srgbClr val="00B050"/>
                </a:solidFill>
                <a:latin typeface="Arial" panose="020B0604020202020204" pitchFamily="34" charset="0"/>
              </a:rPr>
              <a:t>Romul</a:t>
            </a:r>
            <a:r>
              <a:rPr lang="hr-HR" sz="2800" b="1" dirty="0">
                <a:solidFill>
                  <a:srgbClr val="00B050"/>
                </a:solidFill>
                <a:latin typeface="Arial" panose="020B0604020202020204" pitchFamily="34" charset="0"/>
              </a:rPr>
              <a:t> i Rem se spase. </a:t>
            </a:r>
          </a:p>
          <a:p>
            <a:r>
              <a:rPr lang="hr-HR" sz="2800" b="1" dirty="0">
                <a:solidFill>
                  <a:srgbClr val="FFC000"/>
                </a:solidFill>
                <a:latin typeface="Arial" panose="020B0604020202020204" pitchFamily="34" charset="0"/>
              </a:rPr>
              <a:t>U podnožju Palatina, jednog od 7 brežuljaka, čuvši plač djece došla je vučica </a:t>
            </a:r>
            <a:r>
              <a:rPr lang="hr-HR" sz="2800" b="1" dirty="0" err="1">
                <a:solidFill>
                  <a:srgbClr val="FFC000"/>
                </a:solidFill>
                <a:latin typeface="Arial" panose="020B0604020202020204" pitchFamily="34" charset="0"/>
              </a:rPr>
              <a:t>Martia</a:t>
            </a:r>
            <a:r>
              <a:rPr lang="hr-HR" sz="2800" b="1" dirty="0">
                <a:solidFill>
                  <a:srgbClr val="FFC000"/>
                </a:solidFill>
                <a:latin typeface="Arial" panose="020B0604020202020204" pitchFamily="34" charset="0"/>
              </a:rPr>
              <a:t> (</a:t>
            </a:r>
            <a:r>
              <a:rPr lang="hr-HR" sz="2800" b="1" dirty="0" err="1">
                <a:solidFill>
                  <a:srgbClr val="FFC000"/>
                </a:solidFill>
                <a:latin typeface="Arial" panose="020B0604020202020204" pitchFamily="34" charset="0"/>
              </a:rPr>
              <a:t>Marsova</a:t>
            </a:r>
            <a:r>
              <a:rPr lang="hr-HR" sz="2800" b="1" dirty="0">
                <a:solidFill>
                  <a:srgbClr val="FFC000"/>
                </a:solidFill>
                <a:latin typeface="Arial" panose="020B0604020202020204" pitchFamily="34" charset="0"/>
              </a:rPr>
              <a:t> vučica) koja je danas simbol grada Rima i nahranila ih je svojim mlijekom. </a:t>
            </a:r>
          </a:p>
          <a:p>
            <a:endParaRPr lang="hr-HR" sz="24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61" y="849086"/>
            <a:ext cx="4860359" cy="4884783"/>
          </a:xfrm>
          <a:prstGeom prst="rect">
            <a:avLst/>
          </a:prstGeom>
        </p:spPr>
      </p:pic>
    </p:spTree>
    <p:extLst>
      <p:ext uri="{BB962C8B-B14F-4D97-AF65-F5344CB8AC3E}">
        <p14:creationId xmlns:p14="http://schemas.microsoft.com/office/powerpoint/2010/main" val="351990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6309360" y="404950"/>
            <a:ext cx="5460274" cy="5509200"/>
          </a:xfrm>
          <a:prstGeom prst="rect">
            <a:avLst/>
          </a:prstGeom>
        </p:spPr>
        <p:txBody>
          <a:bodyPr wrap="square">
            <a:spAutoFit/>
          </a:bodyPr>
          <a:lstStyle/>
          <a:p>
            <a:r>
              <a:rPr lang="hr-HR" sz="3200" b="1" dirty="0">
                <a:solidFill>
                  <a:srgbClr val="FF0000"/>
                </a:solidFill>
                <a:latin typeface="Arial" panose="020B0604020202020204" pitchFamily="34" charset="0"/>
              </a:rPr>
              <a:t>Nakon nekoga vremena tuda je prolazio pastir </a:t>
            </a:r>
            <a:r>
              <a:rPr lang="hr-HR" sz="3200" b="1" dirty="0" err="1">
                <a:solidFill>
                  <a:srgbClr val="FF0000"/>
                </a:solidFill>
                <a:latin typeface="Arial" panose="020B0604020202020204" pitchFamily="34" charset="0"/>
              </a:rPr>
              <a:t>Faustul</a:t>
            </a:r>
            <a:r>
              <a:rPr lang="hr-HR" sz="3200" b="1" dirty="0">
                <a:solidFill>
                  <a:srgbClr val="FF0000"/>
                </a:solidFill>
                <a:latin typeface="Arial" panose="020B0604020202020204" pitchFamily="34" charset="0"/>
              </a:rPr>
              <a:t> i vidjevši djecu odnio ih je kući. Kako on i njegova žena </a:t>
            </a:r>
            <a:r>
              <a:rPr lang="hr-HR" sz="3200" b="1" dirty="0" err="1">
                <a:solidFill>
                  <a:srgbClr val="FF0000"/>
                </a:solidFill>
                <a:latin typeface="Arial" panose="020B0604020202020204" pitchFamily="34" charset="0"/>
              </a:rPr>
              <a:t>Aka</a:t>
            </a:r>
            <a:r>
              <a:rPr lang="hr-HR" sz="3200" b="1" dirty="0">
                <a:solidFill>
                  <a:srgbClr val="FF0000"/>
                </a:solidFill>
                <a:latin typeface="Arial" panose="020B0604020202020204" pitchFamily="34" charset="0"/>
              </a:rPr>
              <a:t> </a:t>
            </a:r>
            <a:r>
              <a:rPr lang="hr-HR" sz="3200" b="1" dirty="0" err="1">
                <a:solidFill>
                  <a:srgbClr val="FF0000"/>
                </a:solidFill>
                <a:latin typeface="Arial" panose="020B0604020202020204" pitchFamily="34" charset="0"/>
              </a:rPr>
              <a:t>Larencija</a:t>
            </a:r>
            <a:r>
              <a:rPr lang="hr-HR" sz="3200" b="1" dirty="0">
                <a:solidFill>
                  <a:srgbClr val="FF0000"/>
                </a:solidFill>
                <a:latin typeface="Arial" panose="020B0604020202020204" pitchFamily="34" charset="0"/>
              </a:rPr>
              <a:t> nisu imali djece, odluče ih posvojiti, a ona im da imena </a:t>
            </a:r>
            <a:r>
              <a:rPr lang="hr-HR" sz="3200" b="1" dirty="0" err="1">
                <a:solidFill>
                  <a:srgbClr val="FF0000"/>
                </a:solidFill>
                <a:latin typeface="Arial" panose="020B0604020202020204" pitchFamily="34" charset="0"/>
              </a:rPr>
              <a:t>Romul</a:t>
            </a:r>
            <a:r>
              <a:rPr lang="hr-HR" sz="3200" b="1" dirty="0">
                <a:solidFill>
                  <a:srgbClr val="FF0000"/>
                </a:solidFill>
                <a:latin typeface="Arial" panose="020B0604020202020204" pitchFamily="34" charset="0"/>
              </a:rPr>
              <a:t> i Rem. Tako su dječaci odrastali među pastirima sve do svoje punoljetn</a:t>
            </a:r>
            <a:r>
              <a:rPr lang="hr-HR" sz="2800" b="1" dirty="0">
                <a:solidFill>
                  <a:srgbClr val="FF0000"/>
                </a:solidFill>
                <a:latin typeface="Arial" panose="020B0604020202020204" pitchFamily="34" charset="0"/>
              </a:rPr>
              <a:t>osti</a:t>
            </a:r>
            <a:endParaRPr lang="hr-HR" sz="2800"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6" y="525933"/>
            <a:ext cx="5146610" cy="5267234"/>
          </a:xfrm>
          <a:prstGeom prst="rect">
            <a:avLst/>
          </a:prstGeom>
        </p:spPr>
      </p:pic>
    </p:spTree>
    <p:extLst>
      <p:ext uri="{BB962C8B-B14F-4D97-AF65-F5344CB8AC3E}">
        <p14:creationId xmlns:p14="http://schemas.microsoft.com/office/powerpoint/2010/main" val="178804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2520" y="-222068"/>
            <a:ext cx="7872577" cy="8037972"/>
          </a:xfrm>
        </p:spPr>
        <p:txBody>
          <a:bodyPr>
            <a:normAutofit/>
          </a:bodyPr>
          <a:lstStyle/>
          <a:p>
            <a:r>
              <a:rPr lang="hr-HR" sz="3600" b="1" dirty="0"/>
              <a:t>PARISOV SUD</a:t>
            </a:r>
            <a:br>
              <a:rPr lang="hr-HR" sz="3600" b="1" dirty="0"/>
            </a:br>
            <a:br>
              <a:rPr lang="hr-HR" sz="1600" dirty="0">
                <a:solidFill>
                  <a:schemeClr val="tx1"/>
                </a:solidFill>
              </a:rPr>
            </a:br>
            <a:r>
              <a:rPr lang="hr-HR" b="1" cap="none" dirty="0"/>
              <a:t>Na Olimpu se odvijalo vjenčanje na kojem se trebala dodijeliti zlatna jabuka. Na njoj je bio urezan natpis „najljepšoj boginji”.</a:t>
            </a:r>
            <a:br>
              <a:rPr lang="hr-HR" b="1" cap="none" dirty="0"/>
            </a:br>
            <a:br>
              <a:rPr lang="hr-HR" sz="2800" cap="none" dirty="0"/>
            </a:br>
            <a:r>
              <a:rPr lang="hr-HR" b="1" cap="none" dirty="0"/>
              <a:t>Ubrzo su se boginje počele prepirati koja je od njih najljepša i kojoj je namijenjena zlatna jabuka. Da bi razriješio ovaj spor, Zeus preda jabuku mladom trojanskom princu Parisu, jer je </a:t>
            </a:r>
            <a:br>
              <a:rPr lang="hr-HR" b="1" cap="none" dirty="0"/>
            </a:br>
            <a:r>
              <a:rPr lang="hr-HR" b="1" cap="none" dirty="0"/>
              <a:t>želio da on odabere najljepšu djevojku. </a:t>
            </a:r>
            <a:br>
              <a:rPr lang="hr-HR" b="1" cap="none" dirty="0"/>
            </a:br>
            <a:br>
              <a:rPr lang="hr-HR" sz="3600" b="1" cap="none" dirty="0"/>
            </a:br>
            <a:br>
              <a:rPr lang="hr-HR" dirty="0"/>
            </a:br>
            <a:endParaRPr lang="hr-HR" sz="1800" dirty="0">
              <a:solidFill>
                <a:schemeClr val="tx1"/>
              </a:solidFill>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95" y="482073"/>
            <a:ext cx="2976170" cy="3832946"/>
          </a:xfrm>
          <a:prstGeom prst="rect">
            <a:avLst/>
          </a:prstGeom>
        </p:spPr>
      </p:pic>
    </p:spTree>
    <p:extLst>
      <p:ext uri="{BB962C8B-B14F-4D97-AF65-F5344CB8AC3E}">
        <p14:creationId xmlns:p14="http://schemas.microsoft.com/office/powerpoint/2010/main" val="359687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title"/>
          </p:nvPr>
        </p:nvSpPr>
        <p:spPr>
          <a:xfrm>
            <a:off x="251846" y="3750589"/>
            <a:ext cx="11387159" cy="3002907"/>
          </a:xfrm>
        </p:spPr>
        <p:txBody>
          <a:bodyPr>
            <a:noAutofit/>
          </a:bodyPr>
          <a:lstStyle/>
          <a:p>
            <a:r>
              <a:rPr lang="hr-HR" sz="2400" b="1" cap="none" dirty="0">
                <a:solidFill>
                  <a:srgbClr val="7030A0"/>
                </a:solidFill>
              </a:rPr>
              <a:t>Kada su djeca odrasla, čuvši za svoju sudbinu, otišla su </a:t>
            </a:r>
            <a:r>
              <a:rPr lang="hr-HR" sz="2400" b="1" cap="none" dirty="0" err="1">
                <a:solidFill>
                  <a:srgbClr val="7030A0"/>
                </a:solidFill>
              </a:rPr>
              <a:t>Amuliju</a:t>
            </a:r>
            <a:r>
              <a:rPr lang="hr-HR" sz="2400" b="1" cap="none" dirty="0">
                <a:solidFill>
                  <a:srgbClr val="7030A0"/>
                </a:solidFill>
              </a:rPr>
              <a:t> i svrgnula ga s vlasti. Ubili su </a:t>
            </a:r>
            <a:r>
              <a:rPr lang="hr-HR" sz="2400" b="1" cap="none" dirty="0" err="1">
                <a:solidFill>
                  <a:srgbClr val="7030A0"/>
                </a:solidFill>
              </a:rPr>
              <a:t>Amulija</a:t>
            </a:r>
            <a:r>
              <a:rPr lang="hr-HR" sz="2400" b="1" cap="none" dirty="0">
                <a:solidFill>
                  <a:srgbClr val="7030A0"/>
                </a:solidFill>
              </a:rPr>
              <a:t> i vlast vratili djedu </a:t>
            </a:r>
            <a:r>
              <a:rPr lang="hr-HR" sz="2400" b="1" cap="none" dirty="0" err="1">
                <a:solidFill>
                  <a:srgbClr val="7030A0"/>
                </a:solidFill>
              </a:rPr>
              <a:t>Numitoru</a:t>
            </a:r>
            <a:r>
              <a:rPr lang="hr-HR" sz="2400" b="1" cap="none" dirty="0">
                <a:solidFill>
                  <a:srgbClr val="7030A0"/>
                </a:solidFill>
              </a:rPr>
              <a:t>.</a:t>
            </a:r>
            <a:br>
              <a:rPr lang="hr-HR" sz="2400" b="1" cap="none" dirty="0">
                <a:solidFill>
                  <a:srgbClr val="7030A0"/>
                </a:solidFill>
              </a:rPr>
            </a:br>
            <a:br>
              <a:rPr lang="hr-HR" sz="2400" b="1" cap="none" dirty="0">
                <a:solidFill>
                  <a:srgbClr val="7030A0"/>
                </a:solidFill>
              </a:rPr>
            </a:br>
            <a:r>
              <a:rPr lang="hr-HR" sz="2400" b="1" cap="none" dirty="0">
                <a:solidFill>
                  <a:srgbClr val="C00000"/>
                </a:solidFill>
              </a:rPr>
              <a:t>No </a:t>
            </a:r>
            <a:r>
              <a:rPr lang="hr-HR" sz="2400" b="1" cap="none" dirty="0" err="1">
                <a:solidFill>
                  <a:srgbClr val="C00000"/>
                </a:solidFill>
              </a:rPr>
              <a:t>Alba</a:t>
            </a:r>
            <a:r>
              <a:rPr lang="hr-HR" sz="2400" b="1" cap="none" dirty="0">
                <a:solidFill>
                  <a:srgbClr val="C00000"/>
                </a:solidFill>
              </a:rPr>
              <a:t> </a:t>
            </a:r>
            <a:r>
              <a:rPr lang="hr-HR" sz="2400" b="1" cap="none" dirty="0" err="1">
                <a:solidFill>
                  <a:srgbClr val="C00000"/>
                </a:solidFill>
              </a:rPr>
              <a:t>Longa</a:t>
            </a:r>
            <a:r>
              <a:rPr lang="hr-HR" sz="2400" b="1" cap="none" dirty="0">
                <a:solidFill>
                  <a:srgbClr val="C00000"/>
                </a:solidFill>
              </a:rPr>
              <a:t> učini im se premalenom te oni odluče osnovati novi grad. Dogovorili su se da će osnovati grad onaj, koji ugleda više ptica. Tako su odluku prepustili bogovima.</a:t>
            </a:r>
            <a:br>
              <a:rPr lang="hr-HR" sz="2400" b="1" cap="none" dirty="0">
                <a:solidFill>
                  <a:srgbClr val="C00000"/>
                </a:solidFill>
              </a:rPr>
            </a:br>
            <a:endParaRPr lang="hr-HR" sz="2400" cap="none" dirty="0"/>
          </a:p>
        </p:txBody>
      </p:sp>
      <p:sp>
        <p:nvSpPr>
          <p:cNvPr id="3" name="Rezervirano mjesto sadržaja 2"/>
          <p:cNvSpPr>
            <a:spLocks noGrp="1"/>
          </p:cNvSpPr>
          <p:nvPr>
            <p:ph type="body" sz="half" idx="2"/>
          </p:nvPr>
        </p:nvSpPr>
        <p:spPr>
          <a:xfrm>
            <a:off x="1084881" y="4014061"/>
            <a:ext cx="6474158" cy="2204623"/>
          </a:xfrm>
        </p:spPr>
        <p:txBody>
          <a:bodyPr>
            <a:normAutofit/>
          </a:bodyPr>
          <a:lstStyle/>
          <a:p>
            <a:r>
              <a:rPr lang="hr-HR" b="1" dirty="0">
                <a:solidFill>
                  <a:srgbClr val="7030A0"/>
                </a:solidFill>
              </a:rPr>
              <a:t>.</a:t>
            </a:r>
          </a:p>
          <a:p>
            <a:r>
              <a:rPr lang="hr-HR" dirty="0"/>
              <a:t> </a:t>
            </a:r>
          </a:p>
          <a:p>
            <a:endParaRPr lang="hr-HR" dirty="0">
              <a:solidFill>
                <a:srgbClr val="C00000"/>
              </a:solidFill>
            </a:endParaRPr>
          </a:p>
          <a:p>
            <a:endParaRPr lang="hr-HR" b="1" dirty="0">
              <a:solidFill>
                <a:srgbClr val="C00000"/>
              </a:solidFill>
            </a:endParaRPr>
          </a:p>
          <a:p>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343" y="314616"/>
            <a:ext cx="4703313" cy="3699445"/>
          </a:xfrm>
          <a:prstGeom prst="rect">
            <a:avLst/>
          </a:prstGeom>
        </p:spPr>
      </p:pic>
    </p:spTree>
    <p:extLst>
      <p:ext uri="{BB962C8B-B14F-4D97-AF65-F5344CB8AC3E}">
        <p14:creationId xmlns:p14="http://schemas.microsoft.com/office/powerpoint/2010/main" val="244419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274319" y="195943"/>
            <a:ext cx="11338561" cy="6022741"/>
          </a:xfrm>
        </p:spPr>
        <p:txBody>
          <a:bodyPr>
            <a:noAutofit/>
          </a:bodyPr>
          <a:lstStyle/>
          <a:p>
            <a:r>
              <a:rPr lang="hr-HR" sz="3200" b="1" dirty="0" err="1">
                <a:solidFill>
                  <a:srgbClr val="FFC000"/>
                </a:solidFill>
              </a:rPr>
              <a:t>Romul</a:t>
            </a:r>
            <a:r>
              <a:rPr lang="hr-HR" sz="3200" b="1" dirty="0">
                <a:solidFill>
                  <a:srgbClr val="FFC000"/>
                </a:solidFill>
              </a:rPr>
              <a:t> se uspne na Palatin, a Rem na </a:t>
            </a:r>
            <a:r>
              <a:rPr lang="hr-HR" sz="3200" b="1" dirty="0" err="1">
                <a:solidFill>
                  <a:srgbClr val="FFC000"/>
                </a:solidFill>
              </a:rPr>
              <a:t>Aventin</a:t>
            </a:r>
            <a:r>
              <a:rPr lang="hr-HR" sz="3200" b="1" dirty="0">
                <a:solidFill>
                  <a:srgbClr val="FFC000"/>
                </a:solidFill>
              </a:rPr>
              <a:t>. </a:t>
            </a:r>
          </a:p>
          <a:p>
            <a:r>
              <a:rPr lang="hr-HR" sz="3200" b="1" dirty="0">
                <a:solidFill>
                  <a:srgbClr val="FFC000"/>
                </a:solidFill>
              </a:rPr>
              <a:t>Bogovi su bili skloniji </a:t>
            </a:r>
            <a:r>
              <a:rPr lang="hr-HR" sz="3200" b="1" dirty="0" err="1">
                <a:solidFill>
                  <a:srgbClr val="FFC000"/>
                </a:solidFill>
              </a:rPr>
              <a:t>Romulu</a:t>
            </a:r>
            <a:r>
              <a:rPr lang="hr-HR" sz="3200" b="1" dirty="0">
                <a:solidFill>
                  <a:srgbClr val="FFC000"/>
                </a:solidFill>
              </a:rPr>
              <a:t> te on tako ugleda 12, a Rem 6 ptica. </a:t>
            </a:r>
          </a:p>
          <a:p>
            <a:r>
              <a:rPr lang="hr-HR" sz="3200" b="1" dirty="0">
                <a:solidFill>
                  <a:srgbClr val="FFC000"/>
                </a:solidFill>
              </a:rPr>
              <a:t>Tako je </a:t>
            </a:r>
            <a:r>
              <a:rPr lang="hr-HR" sz="3200" b="1" dirty="0" err="1">
                <a:solidFill>
                  <a:srgbClr val="FFC000"/>
                </a:solidFill>
              </a:rPr>
              <a:t>Romulu</a:t>
            </a:r>
            <a:r>
              <a:rPr lang="hr-HR" sz="3200" b="1" dirty="0">
                <a:solidFill>
                  <a:srgbClr val="FFC000"/>
                </a:solidFill>
              </a:rPr>
              <a:t> pripala čast da osnuje grad. On uze plug i zaore brazdu oko Palatina. Izbačena je zemlja predstavljala zidine. </a:t>
            </a:r>
          </a:p>
          <a:p>
            <a:r>
              <a:rPr lang="hr-HR" sz="3200" b="1" dirty="0">
                <a:solidFill>
                  <a:srgbClr val="FFC000"/>
                </a:solidFill>
              </a:rPr>
              <a:t>Rem se zavidan bratu naruga i preskoči zid. </a:t>
            </a:r>
          </a:p>
          <a:p>
            <a:r>
              <a:rPr lang="hr-HR" sz="3200" b="1" dirty="0">
                <a:solidFill>
                  <a:srgbClr val="FFC000"/>
                </a:solidFill>
              </a:rPr>
              <a:t>Kako </a:t>
            </a:r>
            <a:r>
              <a:rPr lang="hr-HR" sz="3200" b="1" dirty="0" err="1">
                <a:solidFill>
                  <a:srgbClr val="FFC000"/>
                </a:solidFill>
              </a:rPr>
              <a:t>Romul</a:t>
            </a:r>
            <a:r>
              <a:rPr lang="hr-HR" sz="3200" b="1" dirty="0">
                <a:solidFill>
                  <a:srgbClr val="FFC000"/>
                </a:solidFill>
              </a:rPr>
              <a:t> nije mogao podnijeti da bilo tko nepozvan uđe u još </a:t>
            </a:r>
            <a:r>
              <a:rPr lang="hr-HR" sz="3200" b="1" dirty="0" err="1">
                <a:solidFill>
                  <a:srgbClr val="FFC000"/>
                </a:solidFill>
              </a:rPr>
              <a:t>nesagrađen</a:t>
            </a:r>
            <a:r>
              <a:rPr lang="hr-HR" sz="3200" b="1" dirty="0">
                <a:solidFill>
                  <a:srgbClr val="FFC000"/>
                </a:solidFill>
              </a:rPr>
              <a:t> grad, napadne brata i ubije ga govoreći mu: </a:t>
            </a:r>
          </a:p>
          <a:p>
            <a:r>
              <a:rPr lang="hr-HR" sz="3200" b="1" dirty="0">
                <a:solidFill>
                  <a:srgbClr val="FFC000"/>
                </a:solidFill>
              </a:rPr>
              <a:t>«Tako ubuduće propao svatko tko prijeđe moje zidine.»</a:t>
            </a:r>
          </a:p>
        </p:txBody>
      </p:sp>
    </p:spTree>
    <p:extLst>
      <p:ext uri="{BB962C8B-B14F-4D97-AF65-F5344CB8AC3E}">
        <p14:creationId xmlns:p14="http://schemas.microsoft.com/office/powerpoint/2010/main" val="308452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18903" y="587829"/>
            <a:ext cx="10487297" cy="1058091"/>
          </a:xfrm>
        </p:spPr>
        <p:txBody>
          <a:bodyPr/>
          <a:lstStyle/>
          <a:p>
            <a:pPr algn="ctr"/>
            <a:r>
              <a:rPr lang="hr-HR" b="1" dirty="0"/>
              <a:t>SEDAM RIMSKIH BREŽULJAKA</a:t>
            </a:r>
          </a:p>
        </p:txBody>
      </p:sp>
      <p:sp>
        <p:nvSpPr>
          <p:cNvPr id="3" name="Rezervirano mjesto sadržaja 2"/>
          <p:cNvSpPr>
            <a:spLocks noGrp="1"/>
          </p:cNvSpPr>
          <p:nvPr>
            <p:ph idx="1"/>
          </p:nvPr>
        </p:nvSpPr>
        <p:spPr>
          <a:xfrm>
            <a:off x="457200" y="1815738"/>
            <a:ext cx="11049000" cy="4402948"/>
          </a:xfrm>
        </p:spPr>
        <p:txBody>
          <a:bodyPr/>
          <a:lstStyle/>
          <a:p>
            <a:pPr marL="0" indent="0">
              <a:buNone/>
            </a:pPr>
            <a:endParaRPr lang="hr-HR" dirty="0"/>
          </a:p>
          <a:p>
            <a:r>
              <a:rPr lang="hr-HR" sz="3200" b="1" dirty="0">
                <a:hlinkClick r:id="rId2" tooltip="Palatin (brežuljak)"/>
              </a:rPr>
              <a:t>Palatin</a:t>
            </a:r>
            <a:r>
              <a:rPr lang="hr-HR" sz="3200" b="1" dirty="0"/>
              <a:t> </a:t>
            </a:r>
          </a:p>
          <a:p>
            <a:r>
              <a:rPr lang="hr-HR" sz="3200" b="1" dirty="0" err="1">
                <a:hlinkClick r:id="rId3" tooltip="Aventin"/>
              </a:rPr>
              <a:t>Aventin</a:t>
            </a:r>
            <a:r>
              <a:rPr lang="hr-HR" sz="3200" b="1" dirty="0"/>
              <a:t> </a:t>
            </a:r>
          </a:p>
          <a:p>
            <a:r>
              <a:rPr lang="hr-HR" sz="3200" b="1" dirty="0" err="1">
                <a:hlinkClick r:id="rId4" tooltip="Kapitol (Rim)"/>
              </a:rPr>
              <a:t>Kapitolij</a:t>
            </a:r>
            <a:r>
              <a:rPr lang="hr-HR" sz="3200" b="1" dirty="0"/>
              <a:t> </a:t>
            </a:r>
          </a:p>
          <a:p>
            <a:r>
              <a:rPr lang="hr-HR" sz="3200" b="1" dirty="0" err="1">
                <a:hlinkClick r:id="rId5" tooltip="Celij (stranica ne postoji)"/>
              </a:rPr>
              <a:t>Celij</a:t>
            </a:r>
            <a:r>
              <a:rPr lang="hr-HR" sz="3200" b="1" dirty="0"/>
              <a:t> </a:t>
            </a:r>
          </a:p>
          <a:p>
            <a:r>
              <a:rPr lang="hr-HR" sz="3200" b="1" dirty="0" err="1">
                <a:hlinkClick r:id="rId6" tooltip="Viminal (stranica ne postoji)"/>
              </a:rPr>
              <a:t>Viminal</a:t>
            </a:r>
            <a:r>
              <a:rPr lang="hr-HR" sz="3200" b="1" dirty="0"/>
              <a:t> </a:t>
            </a:r>
          </a:p>
          <a:p>
            <a:r>
              <a:rPr lang="hr-HR" sz="3200" b="1" dirty="0" err="1">
                <a:hlinkClick r:id="rId7" tooltip="Kvirinal"/>
              </a:rPr>
              <a:t>Kvirinal</a:t>
            </a:r>
            <a:r>
              <a:rPr lang="hr-HR" sz="2400" b="1" dirty="0"/>
              <a:t> </a:t>
            </a:r>
            <a:endParaRPr lang="hr-HR" b="1" dirty="0"/>
          </a:p>
          <a:p>
            <a:r>
              <a:rPr lang="hr-HR" sz="3200" b="1" dirty="0" err="1">
                <a:hlinkClick r:id="rId8" tooltip="Eskvilin (stranica ne postoji)"/>
              </a:rPr>
              <a:t>Eskvilin</a:t>
            </a:r>
            <a:r>
              <a:rPr lang="hr-HR" sz="3200" b="1" dirty="0"/>
              <a:t> </a:t>
            </a:r>
          </a:p>
        </p:txBody>
      </p:sp>
      <p:pic>
        <p:nvPicPr>
          <p:cNvPr id="5" name="Picture 2" descr="https://upload.wikimedia.org/wikipedia/commons/thumb/5/57/Seven_Hills_of_Rome.svg/300px-Seven_Hills_of_Rome.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761" y="1815422"/>
            <a:ext cx="4618808" cy="440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0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Naslov 7"/>
          <p:cNvSpPr>
            <a:spLocks noGrp="1"/>
          </p:cNvSpPr>
          <p:nvPr>
            <p:ph type="title"/>
          </p:nvPr>
        </p:nvSpPr>
        <p:spPr>
          <a:xfrm>
            <a:off x="6555783" y="464950"/>
            <a:ext cx="4819973" cy="930463"/>
          </a:xfrm>
        </p:spPr>
        <p:txBody>
          <a:bodyPr/>
          <a:lstStyle/>
          <a:p>
            <a:pPr algn="ctr"/>
            <a:r>
              <a:rPr lang="hr-HR" b="1" dirty="0">
                <a:solidFill>
                  <a:srgbClr val="002060"/>
                </a:solidFill>
              </a:rPr>
              <a:t>PALATIN</a:t>
            </a:r>
          </a:p>
        </p:txBody>
      </p:sp>
      <p:sp>
        <p:nvSpPr>
          <p:cNvPr id="3" name="Rezervirano mjesto sadržaja 2"/>
          <p:cNvSpPr>
            <a:spLocks noGrp="1"/>
          </p:cNvSpPr>
          <p:nvPr>
            <p:ph idx="4294967295"/>
          </p:nvPr>
        </p:nvSpPr>
        <p:spPr>
          <a:xfrm>
            <a:off x="0" y="130629"/>
            <a:ext cx="6203950" cy="6727371"/>
          </a:xfrm>
        </p:spPr>
        <p:txBody>
          <a:bodyPr>
            <a:normAutofit/>
          </a:bodyPr>
          <a:lstStyle/>
          <a:p>
            <a:endParaRPr lang="hr-HR" b="1" dirty="0">
              <a:solidFill>
                <a:schemeClr val="bg1"/>
              </a:solidFill>
            </a:endParaRPr>
          </a:p>
          <a:p>
            <a:endParaRPr lang="hr-HR" b="1" dirty="0">
              <a:solidFill>
                <a:schemeClr val="bg1"/>
              </a:solidFill>
            </a:endParaRPr>
          </a:p>
          <a:p>
            <a:endParaRPr lang="hr-HR" b="1" dirty="0">
              <a:solidFill>
                <a:schemeClr val="bg1"/>
              </a:solidFill>
            </a:endParaRPr>
          </a:p>
          <a:p>
            <a:r>
              <a:rPr lang="hr-HR" b="1" dirty="0" err="1">
                <a:solidFill>
                  <a:schemeClr val="bg1"/>
                </a:solidFill>
              </a:rPr>
              <a:t>Romul</a:t>
            </a:r>
            <a:r>
              <a:rPr lang="hr-HR" b="1" dirty="0">
                <a:solidFill>
                  <a:schemeClr val="bg1"/>
                </a:solidFill>
              </a:rPr>
              <a:t> je grad sam dovršio na brežuljku PALATINU 21.travnja 753. pr.n.e. i dao mu ime ROMA. </a:t>
            </a:r>
          </a:p>
          <a:p>
            <a:r>
              <a:rPr lang="hr-HR" b="1" dirty="0">
                <a:solidFill>
                  <a:schemeClr val="bg1"/>
                </a:solidFill>
              </a:rPr>
              <a:t>U to je naselje primao pastire iz okoline, lutalice i izbjeglice iz Lacija. </a:t>
            </a:r>
            <a:r>
              <a:rPr lang="hr-HR" b="1" dirty="0" err="1">
                <a:solidFill>
                  <a:schemeClr val="bg1"/>
                </a:solidFill>
              </a:rPr>
              <a:t>Romul</a:t>
            </a:r>
            <a:r>
              <a:rPr lang="hr-HR" b="1" dirty="0">
                <a:solidFill>
                  <a:schemeClr val="bg1"/>
                </a:solidFill>
              </a:rPr>
              <a:t> se smatra prvim od sedam rimskih kraljeva. Od godine osnutka Rima Rimljani računaju vrijeme.</a:t>
            </a:r>
          </a:p>
          <a:p>
            <a:r>
              <a:rPr lang="hr-HR" b="1" dirty="0">
                <a:solidFill>
                  <a:schemeClr val="bg1"/>
                </a:solidFill>
              </a:rPr>
              <a:t>U vrijeme kraljeva nastanjeni su ostali brežuljci osim </a:t>
            </a:r>
            <a:r>
              <a:rPr lang="hr-HR" b="1" dirty="0" err="1">
                <a:solidFill>
                  <a:schemeClr val="bg1"/>
                </a:solidFill>
              </a:rPr>
              <a:t>Aventina</a:t>
            </a:r>
            <a:r>
              <a:rPr lang="hr-HR" b="1" dirty="0">
                <a:solidFill>
                  <a:schemeClr val="bg1"/>
                </a:solidFill>
              </a:rPr>
              <a:t> koji je pripojen gradu kasnije.</a:t>
            </a:r>
          </a:p>
        </p:txBody>
      </p:sp>
      <p:pic>
        <p:nvPicPr>
          <p:cNvPr id="7" name="Picture 4" descr="http://upload.wikimedia.org/wikipedia/commons/d/d7/Forum_romanum_6k_(5760x2097).jpg"/>
          <p:cNvPicPr>
            <a:picLocks noChangeAspect="1" noChangeArrowheads="1"/>
          </p:cNvPicPr>
          <p:nvPr/>
        </p:nvPicPr>
        <p:blipFill>
          <a:blip r:embed="rId2" cstate="print"/>
          <a:srcRect l="25729" r="25729"/>
          <a:stretch>
            <a:fillRect/>
          </a:stretch>
        </p:blipFill>
        <p:spPr bwMode="auto">
          <a:xfrm>
            <a:off x="6203950" y="1803378"/>
            <a:ext cx="5781272" cy="43339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72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avokutnik 12"/>
          <p:cNvSpPr/>
          <p:nvPr/>
        </p:nvSpPr>
        <p:spPr>
          <a:xfrm>
            <a:off x="766482" y="3644152"/>
            <a:ext cx="10919011" cy="2677656"/>
          </a:xfrm>
          <a:prstGeom prst="rect">
            <a:avLst/>
          </a:prstGeom>
        </p:spPr>
        <p:txBody>
          <a:bodyPr wrap="square">
            <a:spAutoFit/>
          </a:bodyPr>
          <a:lstStyle/>
          <a:p>
            <a:endParaRPr lang="hr-HR" sz="2800" b="1" dirty="0"/>
          </a:p>
          <a:p>
            <a:r>
              <a:rPr lang="hr-HR" sz="2800" b="1" dirty="0"/>
              <a:t>Močvarna ravnica ispred </a:t>
            </a:r>
            <a:r>
              <a:rPr lang="hr-HR" sz="2800" b="1" dirty="0" err="1"/>
              <a:t>Kapitolija</a:t>
            </a:r>
            <a:r>
              <a:rPr lang="hr-HR" sz="2800" b="1" dirty="0"/>
              <a:t> isušena je i pretvorena u FORUM ROMANUM, mjesto gdje se odvijao društveni život grada.</a:t>
            </a:r>
          </a:p>
          <a:p>
            <a:r>
              <a:rPr lang="hr-HR" sz="2800" b="1" dirty="0" err="1"/>
              <a:t>Kapitolij</a:t>
            </a:r>
            <a:r>
              <a:rPr lang="hr-HR" sz="2800" b="1" dirty="0"/>
              <a:t> s hramom Jupitera, Minerve i </a:t>
            </a:r>
            <a:r>
              <a:rPr lang="hr-HR" sz="2800" b="1" dirty="0" err="1"/>
              <a:t>Junone</a:t>
            </a:r>
            <a:r>
              <a:rPr lang="hr-HR" sz="2800" b="1" dirty="0"/>
              <a:t> postaje središte rimskog vjerskog kulta i simbol rimske vlasti</a:t>
            </a:r>
          </a:p>
        </p:txBody>
      </p:sp>
      <p:pic>
        <p:nvPicPr>
          <p:cNvPr id="14" name="Slika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399" y="242046"/>
            <a:ext cx="6813175" cy="3576917"/>
          </a:xfrm>
          <a:prstGeom prst="rect">
            <a:avLst/>
          </a:prstGeom>
        </p:spPr>
      </p:pic>
    </p:spTree>
    <p:extLst>
      <p:ext uri="{BB962C8B-B14F-4D97-AF65-F5344CB8AC3E}">
        <p14:creationId xmlns:p14="http://schemas.microsoft.com/office/powerpoint/2010/main" val="1307935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365760"/>
            <a:ext cx="10195560" cy="627017"/>
          </a:xfrm>
        </p:spPr>
        <p:txBody>
          <a:bodyPr/>
          <a:lstStyle/>
          <a:p>
            <a:pPr algn="ctr"/>
            <a:r>
              <a:rPr lang="hr-HR" dirty="0"/>
              <a:t>Provjeravanje znanja</a:t>
            </a:r>
          </a:p>
        </p:txBody>
      </p:sp>
      <p:sp>
        <p:nvSpPr>
          <p:cNvPr id="5" name="Rezervirano mjesto teksta 4"/>
          <p:cNvSpPr>
            <a:spLocks noGrp="1"/>
          </p:cNvSpPr>
          <p:nvPr>
            <p:ph type="body" sz="half" idx="2"/>
          </p:nvPr>
        </p:nvSpPr>
        <p:spPr>
          <a:xfrm>
            <a:off x="685800" y="1371601"/>
            <a:ext cx="10469183" cy="5486400"/>
          </a:xfrm>
        </p:spPr>
        <p:txBody>
          <a:bodyPr>
            <a:normAutofit/>
          </a:bodyPr>
          <a:lstStyle/>
          <a:p>
            <a:pPr marL="342900" indent="-342900">
              <a:buAutoNum type="arabicPeriod"/>
            </a:pPr>
            <a:r>
              <a:rPr lang="hr-HR" sz="1900" dirty="0"/>
              <a:t>Koji je povod Trojanskog rata?</a:t>
            </a:r>
          </a:p>
          <a:p>
            <a:pPr marL="342900" indent="-342900">
              <a:buAutoNum type="arabicPeriod"/>
            </a:pPr>
            <a:r>
              <a:rPr lang="hr-HR" sz="1900" dirty="0"/>
              <a:t>Tko je vladao Trojom?</a:t>
            </a:r>
          </a:p>
          <a:p>
            <a:pPr marL="342900" indent="-342900">
              <a:buAutoNum type="arabicPeriod"/>
            </a:pPr>
            <a:r>
              <a:rPr lang="hr-HR" sz="1900" dirty="0"/>
              <a:t>Na koji su način Grci svladali Troju?</a:t>
            </a:r>
          </a:p>
          <a:p>
            <a:pPr marL="342900" indent="-342900">
              <a:buAutoNum type="arabicPeriod"/>
            </a:pPr>
            <a:r>
              <a:rPr lang="hr-HR" sz="1900" dirty="0"/>
              <a:t>Koji su bogovi bili na strani Trojanaca a koji na strani Grka?</a:t>
            </a:r>
          </a:p>
          <a:p>
            <a:pPr marL="342900" indent="-342900">
              <a:buAutoNum type="arabicPeriod"/>
            </a:pPr>
            <a:r>
              <a:rPr lang="hr-HR" sz="1900" dirty="0"/>
              <a:t>Koliko je trajao Trojanski rat?</a:t>
            </a:r>
          </a:p>
          <a:p>
            <a:pPr marL="342900" indent="-342900">
              <a:buAutoNum type="arabicPeriod"/>
            </a:pPr>
            <a:r>
              <a:rPr lang="hr-HR" sz="1900" dirty="0"/>
              <a:t>Tko je </a:t>
            </a:r>
            <a:r>
              <a:rPr lang="hr-HR" sz="1900" dirty="0" err="1"/>
              <a:t>Didona</a:t>
            </a:r>
            <a:r>
              <a:rPr lang="hr-HR" sz="1900" dirty="0"/>
              <a:t>? Zašto je proklela Trojance?</a:t>
            </a:r>
          </a:p>
          <a:p>
            <a:pPr marL="342900" indent="-342900">
              <a:buAutoNum type="arabicPeriod"/>
            </a:pPr>
            <a:r>
              <a:rPr lang="hr-HR" sz="1900" dirty="0"/>
              <a:t>Zašto je Eneja izabran da bude praotac Rimljana?</a:t>
            </a:r>
          </a:p>
          <a:p>
            <a:pPr marL="342900" indent="-342900">
              <a:buAutoNum type="arabicPeriod"/>
            </a:pPr>
            <a:r>
              <a:rPr lang="hr-HR" sz="1900" dirty="0"/>
              <a:t>Kako se zvao Enejin sin? Koji je grad osnovao?</a:t>
            </a:r>
          </a:p>
          <a:p>
            <a:pPr marL="342900" indent="-342900">
              <a:buAutoNum type="arabicPeriod"/>
            </a:pPr>
            <a:r>
              <a:rPr lang="hr-HR" sz="1900" dirty="0"/>
              <a:t>Tko su majka </a:t>
            </a:r>
            <a:r>
              <a:rPr lang="hr-HR" sz="1900" dirty="0" err="1"/>
              <a:t>Romula</a:t>
            </a:r>
            <a:r>
              <a:rPr lang="hr-HR" sz="1900" dirty="0"/>
              <a:t> i Rema?</a:t>
            </a:r>
          </a:p>
          <a:p>
            <a:pPr marL="342900" indent="-342900">
              <a:buAutoNum type="arabicPeriod"/>
            </a:pPr>
            <a:r>
              <a:rPr lang="hr-HR" sz="1900" dirty="0"/>
              <a:t>Tko su bile Vestalke?</a:t>
            </a:r>
          </a:p>
          <a:p>
            <a:pPr marL="342900" indent="-342900">
              <a:buAutoNum type="arabicPeriod"/>
            </a:pPr>
            <a:r>
              <a:rPr lang="hr-HR" sz="1900" dirty="0"/>
              <a:t>Tko je spasio </a:t>
            </a:r>
            <a:r>
              <a:rPr lang="hr-HR" sz="1900" dirty="0" err="1"/>
              <a:t>Romula</a:t>
            </a:r>
            <a:r>
              <a:rPr lang="hr-HR" sz="1900" dirty="0"/>
              <a:t> i Rema, a tko ih je odgojio?</a:t>
            </a:r>
          </a:p>
          <a:p>
            <a:pPr marL="342900" indent="-342900">
              <a:buAutoNum type="arabicPeriod"/>
            </a:pPr>
            <a:r>
              <a:rPr lang="hr-HR" sz="1900" dirty="0"/>
              <a:t>Zašto je </a:t>
            </a:r>
            <a:r>
              <a:rPr lang="hr-HR" sz="1900" dirty="0" err="1"/>
              <a:t>Romul</a:t>
            </a:r>
            <a:r>
              <a:rPr lang="hr-HR" sz="1900" dirty="0"/>
              <a:t> ubio Rema?</a:t>
            </a:r>
          </a:p>
          <a:p>
            <a:pPr marL="342900" indent="-342900">
              <a:buAutoNum type="arabicPeriod"/>
            </a:pPr>
            <a:r>
              <a:rPr lang="hr-HR" sz="1900" dirty="0"/>
              <a:t>Koliko Rim ima brežuljaka? </a:t>
            </a:r>
            <a:endParaRPr lang="hr-HR" dirty="0"/>
          </a:p>
          <a:p>
            <a:pPr marL="342900" indent="-342900">
              <a:buAutoNum type="arabicPeriod"/>
            </a:pPr>
            <a:r>
              <a:rPr lang="hr-HR" dirty="0"/>
              <a:t>Gdje se nalazi Forum </a:t>
            </a:r>
            <a:r>
              <a:rPr lang="hr-HR" dirty="0" err="1"/>
              <a:t>Romanum</a:t>
            </a:r>
            <a:r>
              <a:rPr lang="hr-HR" dirty="0"/>
              <a:t> i čiji hram se tamo nalazi?</a:t>
            </a:r>
          </a:p>
          <a:p>
            <a:pPr marL="342900" indent="-342900">
              <a:buAutoNum type="arabicPeriod"/>
            </a:pPr>
            <a:endParaRPr lang="hr-HR" dirty="0"/>
          </a:p>
          <a:p>
            <a:pPr marL="342900" indent="-342900">
              <a:buAutoNum type="arabicPeriod"/>
            </a:pPr>
            <a:endParaRPr lang="hr-HR" dirty="0"/>
          </a:p>
        </p:txBody>
      </p:sp>
    </p:spTree>
    <p:extLst>
      <p:ext uri="{BB962C8B-B14F-4D97-AF65-F5344CB8AC3E}">
        <p14:creationId xmlns:p14="http://schemas.microsoft.com/office/powerpoint/2010/main" val="147536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8640" y="300446"/>
            <a:ext cx="10957560" cy="6557554"/>
          </a:xfrm>
        </p:spPr>
        <p:txBody>
          <a:bodyPr>
            <a:normAutofit fontScale="90000"/>
          </a:bodyPr>
          <a:lstStyle/>
          <a:p>
            <a:br>
              <a:rPr lang="hr-HR" sz="2800" cap="none" dirty="0"/>
            </a:br>
            <a:br>
              <a:rPr lang="hr-HR" sz="2800" cap="none" dirty="0"/>
            </a:br>
            <a:br>
              <a:rPr lang="hr-HR" sz="2800" cap="none" dirty="0"/>
            </a:br>
            <a:r>
              <a:rPr lang="hr-HR" sz="2800" cap="none" dirty="0"/>
              <a:t>-</a:t>
            </a:r>
            <a:r>
              <a:rPr lang="hr-HR" b="1" cap="none" dirty="0">
                <a:solidFill>
                  <a:srgbClr val="FFC000"/>
                </a:solidFill>
              </a:rPr>
              <a:t>Ako odabereš mene - reče </a:t>
            </a:r>
            <a:r>
              <a:rPr lang="hr-HR" b="1" cap="none" dirty="0" err="1">
                <a:solidFill>
                  <a:srgbClr val="FFC000"/>
                </a:solidFill>
              </a:rPr>
              <a:t>Hera</a:t>
            </a:r>
            <a:r>
              <a:rPr lang="hr-HR" b="1" cap="none" dirty="0">
                <a:solidFill>
                  <a:srgbClr val="FFC000"/>
                </a:solidFill>
              </a:rPr>
              <a:t> - učinit ću da postaneš najmoćniji čovjek na svijetu!</a:t>
            </a:r>
            <a:br>
              <a:rPr lang="hr-HR" b="1" cap="none" dirty="0">
                <a:solidFill>
                  <a:srgbClr val="FFC000"/>
                </a:solidFill>
              </a:rPr>
            </a:br>
            <a:br>
              <a:rPr lang="hr-HR" b="1" cap="none" dirty="0">
                <a:solidFill>
                  <a:srgbClr val="FFC000"/>
                </a:solidFill>
              </a:rPr>
            </a:br>
            <a:r>
              <a:rPr lang="hr-HR" b="1" cap="none" dirty="0"/>
              <a:t>- </a:t>
            </a:r>
            <a:r>
              <a:rPr lang="hr-HR" b="1" cap="none" dirty="0">
                <a:solidFill>
                  <a:srgbClr val="00B050"/>
                </a:solidFill>
              </a:rPr>
              <a:t>Ako prosudiš da sam ja najljepša - </a:t>
            </a:r>
            <a:r>
              <a:rPr lang="hr-HR" b="1" cap="none">
                <a:solidFill>
                  <a:srgbClr val="00B050"/>
                </a:solidFill>
              </a:rPr>
              <a:t>reče </a:t>
            </a:r>
            <a:r>
              <a:rPr lang="hr-HR" b="1" cap="none" dirty="0" err="1">
                <a:solidFill>
                  <a:srgbClr val="00B050"/>
                </a:solidFill>
              </a:rPr>
              <a:t>A</a:t>
            </a:r>
            <a:r>
              <a:rPr lang="hr-HR" b="1" cap="none">
                <a:solidFill>
                  <a:srgbClr val="00B050"/>
                </a:solidFill>
              </a:rPr>
              <a:t>tena </a:t>
            </a:r>
            <a:r>
              <a:rPr lang="hr-HR" b="1" cap="none" dirty="0">
                <a:solidFill>
                  <a:srgbClr val="00B050"/>
                </a:solidFill>
              </a:rPr>
              <a:t>- postat ćeš najhrabriji među ratnicima!</a:t>
            </a:r>
            <a:br>
              <a:rPr lang="hr-HR" b="1" cap="none" dirty="0">
                <a:solidFill>
                  <a:srgbClr val="00B050"/>
                </a:solidFill>
              </a:rPr>
            </a:br>
            <a:br>
              <a:rPr lang="hr-HR" b="1" cap="none" dirty="0">
                <a:solidFill>
                  <a:srgbClr val="00B050"/>
                </a:solidFill>
              </a:rPr>
            </a:br>
            <a:r>
              <a:rPr lang="hr-HR" b="1" cap="none" dirty="0"/>
              <a:t>- </a:t>
            </a:r>
            <a:r>
              <a:rPr lang="hr-HR" b="1" cap="none" dirty="0">
                <a:solidFill>
                  <a:srgbClr val="0070C0"/>
                </a:solidFill>
              </a:rPr>
              <a:t>Ako meni daš jabuku - Afrodita mu umiljatim glasom šapne u uho - naći ću način da oženiš najljepšu djevojku na svijetu!</a:t>
            </a:r>
            <a:br>
              <a:rPr lang="hr-HR" sz="2800" cap="none" dirty="0"/>
            </a:br>
            <a:br>
              <a:rPr lang="hr-HR" sz="2800" cap="none" dirty="0"/>
            </a:br>
            <a:r>
              <a:rPr lang="hr-HR" b="1" cap="none" dirty="0"/>
              <a:t>Paris, koji je bio mlad i romantičan, odabere Afroditin dar. </a:t>
            </a:r>
            <a:br>
              <a:rPr lang="hr-HR" b="1" cap="none" dirty="0"/>
            </a:br>
            <a:r>
              <a:rPr lang="hr-HR" b="1" cap="none" dirty="0"/>
              <a:t>Ubrzo se zaljubio u grčku princezu Helenu i tako izazvao strašan trojanski rat.</a:t>
            </a:r>
            <a:br>
              <a:rPr lang="hr-HR" b="1" cap="none" dirty="0"/>
            </a:br>
            <a:br>
              <a:rPr lang="hr-HR" sz="2800" dirty="0">
                <a:solidFill>
                  <a:schemeClr val="tx1">
                    <a:lumMod val="75000"/>
                    <a:lumOff val="25000"/>
                  </a:schemeClr>
                </a:solidFill>
              </a:rPr>
            </a:br>
            <a:br>
              <a:rPr lang="hr-HR" dirty="0"/>
            </a:br>
            <a:endParaRPr lang="hr-HR" dirty="0"/>
          </a:p>
        </p:txBody>
      </p:sp>
    </p:spTree>
    <p:extLst>
      <p:ext uri="{BB962C8B-B14F-4D97-AF65-F5344CB8AC3E}">
        <p14:creationId xmlns:p14="http://schemas.microsoft.com/office/powerpoint/2010/main" val="155312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5889356" y="898903"/>
            <a:ext cx="6133704" cy="1159880"/>
          </a:xfrm>
        </p:spPr>
        <p:txBody>
          <a:bodyPr/>
          <a:lstStyle/>
          <a:p>
            <a:pPr algn="ctr"/>
            <a:r>
              <a:rPr lang="hr-HR" sz="4000" b="1" dirty="0"/>
              <a:t>Rat bogova</a:t>
            </a:r>
          </a:p>
        </p:txBody>
      </p:sp>
      <p:sp>
        <p:nvSpPr>
          <p:cNvPr id="5" name="Rezervirano mjesto teksta 4"/>
          <p:cNvSpPr>
            <a:spLocks noGrp="1"/>
          </p:cNvSpPr>
          <p:nvPr>
            <p:ph type="body" sz="half" idx="2"/>
          </p:nvPr>
        </p:nvSpPr>
        <p:spPr>
          <a:xfrm>
            <a:off x="1163951" y="3704095"/>
            <a:ext cx="10144654" cy="2185261"/>
          </a:xfrm>
        </p:spPr>
        <p:txBody>
          <a:bodyPr>
            <a:normAutofit/>
          </a:bodyPr>
          <a:lstStyle/>
          <a:p>
            <a:pPr algn="ctr"/>
            <a:r>
              <a:rPr lang="hr-HR" sz="3200" b="1" dirty="0"/>
              <a:t>Trojanski rat ujedno je i rat između Bogova.</a:t>
            </a:r>
          </a:p>
          <a:p>
            <a:pPr algn="ctr"/>
            <a:r>
              <a:rPr lang="hr-HR" sz="3200" b="1" dirty="0"/>
              <a:t>Na strani Trojanaca bili su Mars i Venera, a na strani Grka Atena, Posejdon i </a:t>
            </a:r>
            <a:r>
              <a:rPr lang="hr-HR" sz="3200" b="1" dirty="0" err="1"/>
              <a:t>Hera</a:t>
            </a:r>
            <a:endParaRPr lang="hr-HR" sz="3200" b="1"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33" y="437332"/>
            <a:ext cx="5814798" cy="2925800"/>
          </a:xfrm>
          <a:prstGeom prst="rect">
            <a:avLst/>
          </a:prstGeom>
        </p:spPr>
      </p:pic>
    </p:spTree>
    <p:extLst>
      <p:ext uri="{BB962C8B-B14F-4D97-AF65-F5344CB8AC3E}">
        <p14:creationId xmlns:p14="http://schemas.microsoft.com/office/powerpoint/2010/main" val="8703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195944"/>
            <a:ext cx="10648163" cy="875210"/>
          </a:xfrm>
        </p:spPr>
        <p:txBody>
          <a:bodyPr>
            <a:normAutofit/>
          </a:bodyPr>
          <a:lstStyle/>
          <a:p>
            <a:pPr algn="ctr"/>
            <a:r>
              <a:rPr lang="hr-HR" b="1" dirty="0"/>
              <a:t>TROJA – TROJANSKI RAT</a:t>
            </a:r>
          </a:p>
        </p:txBody>
      </p:sp>
      <p:sp>
        <p:nvSpPr>
          <p:cNvPr id="3" name="Rezervirano mjesto teksta 2"/>
          <p:cNvSpPr>
            <a:spLocks noGrp="1"/>
          </p:cNvSpPr>
          <p:nvPr>
            <p:ph type="body" sz="half" idx="2"/>
          </p:nvPr>
        </p:nvSpPr>
        <p:spPr>
          <a:xfrm>
            <a:off x="287383" y="5434149"/>
            <a:ext cx="11795761" cy="666206"/>
          </a:xfrm>
        </p:spPr>
        <p:txBody>
          <a:bodyPr>
            <a:noAutofit/>
          </a:bodyPr>
          <a:lstStyle/>
          <a:p>
            <a:r>
              <a:rPr lang="hr-HR" sz="2800" b="1" dirty="0"/>
              <a:t>Troja je bila okružena zidinama i nitko je do tad nije uspio osvojiti. </a:t>
            </a:r>
          </a:p>
        </p:txBody>
      </p:sp>
      <p:pic>
        <p:nvPicPr>
          <p:cNvPr id="4" name="Picture 6"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680" y="1166223"/>
            <a:ext cx="5882640" cy="392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5577" y="753532"/>
            <a:ext cx="11338560" cy="6104468"/>
          </a:xfrm>
        </p:spPr>
        <p:txBody>
          <a:bodyPr>
            <a:normAutofit/>
          </a:bodyPr>
          <a:lstStyle/>
          <a:p>
            <a:r>
              <a:rPr lang="hr-HR" b="1" cap="none" dirty="0"/>
              <a:t>Trojom je vladao kralj PRIJAM i njegova dva sina HEKTOR i lijepi </a:t>
            </a:r>
            <a:r>
              <a:rPr lang="hr-HR" b="1" cap="none" dirty="0" err="1"/>
              <a:t>paris</a:t>
            </a:r>
            <a:r>
              <a:rPr lang="hr-HR" b="1" cap="none" dirty="0"/>
              <a:t> zbog kojeg je i započeo rat jer je </a:t>
            </a:r>
            <a:r>
              <a:rPr lang="hr-HR" b="1" cap="none" dirty="0" err="1"/>
              <a:t>menelaju</a:t>
            </a:r>
            <a:r>
              <a:rPr lang="hr-HR" b="1" cap="none" dirty="0"/>
              <a:t> oteo </a:t>
            </a:r>
            <a:r>
              <a:rPr lang="hr-HR" b="1" cap="none" dirty="0" err="1"/>
              <a:t>helenu</a:t>
            </a:r>
            <a:r>
              <a:rPr lang="hr-HR" b="1" cap="none" dirty="0"/>
              <a:t>.</a:t>
            </a:r>
            <a:br>
              <a:rPr lang="hr-HR" b="1" cap="none" dirty="0"/>
            </a:br>
            <a:r>
              <a:rPr lang="hr-HR" b="1" cap="none" dirty="0"/>
              <a:t> </a:t>
            </a:r>
            <a:br>
              <a:rPr lang="hr-HR" b="1" cap="none" dirty="0"/>
            </a:br>
            <a:r>
              <a:rPr lang="hr-HR" b="1" cap="none" dirty="0"/>
              <a:t>10 godina trajao je trojanski rat i </a:t>
            </a:r>
            <a:r>
              <a:rPr lang="hr-HR" b="1" cap="none" dirty="0" err="1"/>
              <a:t>grci</a:t>
            </a:r>
            <a:r>
              <a:rPr lang="hr-HR" b="1" cap="none" dirty="0"/>
              <a:t> nisu nikako mogli osvojiti troju.</a:t>
            </a:r>
            <a:br>
              <a:rPr lang="hr-HR" b="1" cap="none" dirty="0"/>
            </a:br>
            <a:br>
              <a:rPr lang="hr-HR" b="1" cap="none" dirty="0"/>
            </a:br>
            <a:r>
              <a:rPr lang="hr-HR" b="1" cap="none" dirty="0"/>
              <a:t>Zahvaljujući </a:t>
            </a:r>
            <a:r>
              <a:rPr lang="hr-HR" b="1" cap="none" dirty="0" err="1"/>
              <a:t>odiseju</a:t>
            </a:r>
            <a:r>
              <a:rPr lang="hr-HR" b="1" cap="none" dirty="0"/>
              <a:t> sagradio se trojanski konj koji je trebao biti dar </a:t>
            </a:r>
            <a:r>
              <a:rPr lang="hr-HR" b="1" cap="none" dirty="0" err="1"/>
              <a:t>trojancima</a:t>
            </a:r>
            <a:r>
              <a:rPr lang="hr-HR" b="1" cap="none" dirty="0"/>
              <a:t> zbog pobjede. U njegovoj utrobi sakrili su se najbolji grčki junaci. Među njima bio je i </a:t>
            </a:r>
            <a:r>
              <a:rPr lang="hr-HR" b="1" cap="none" dirty="0" err="1"/>
              <a:t>odisej</a:t>
            </a:r>
            <a:r>
              <a:rPr lang="hr-HR" b="1" cap="none" dirty="0"/>
              <a:t>. Ostali </a:t>
            </a:r>
            <a:r>
              <a:rPr lang="hr-HR" b="1" cap="none" dirty="0" err="1"/>
              <a:t>grci</a:t>
            </a:r>
            <a:r>
              <a:rPr lang="hr-HR" b="1" cap="none" dirty="0"/>
              <a:t> povlače se u svojim brodovima</a:t>
            </a:r>
            <a:r>
              <a:rPr lang="hr-HR" sz="2800" cap="none" dirty="0"/>
              <a:t>. </a:t>
            </a:r>
            <a:br>
              <a:rPr lang="hr-HR" sz="2800" cap="none" dirty="0"/>
            </a:br>
            <a:endParaRPr lang="hr-HR" cap="none" dirty="0"/>
          </a:p>
        </p:txBody>
      </p:sp>
    </p:spTree>
    <p:extLst>
      <p:ext uri="{BB962C8B-B14F-4D97-AF65-F5344CB8AC3E}">
        <p14:creationId xmlns:p14="http://schemas.microsoft.com/office/powerpoint/2010/main" val="315723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half" idx="2"/>
          </p:nvPr>
        </p:nvSpPr>
        <p:spPr>
          <a:xfrm>
            <a:off x="169817" y="4127863"/>
            <a:ext cx="11913325" cy="2730137"/>
          </a:xfrm>
        </p:spPr>
        <p:txBody>
          <a:bodyPr>
            <a:normAutofit/>
          </a:bodyPr>
          <a:lstStyle/>
          <a:p>
            <a:r>
              <a:rPr lang="hr-HR" sz="2400" b="1" dirty="0"/>
              <a:t>Trojanski kralj Prijam izlazi iz zidina Troje, stoji pred konjem i dvoumi se: „prihvatiti ili ne dar neprijatelja”.</a:t>
            </a:r>
          </a:p>
          <a:p>
            <a:r>
              <a:rPr lang="hr-HR" sz="2400" b="1" dirty="0"/>
              <a:t>Kraj Prijama stajao je trojanski prorok </a:t>
            </a:r>
            <a:r>
              <a:rPr lang="hr-HR" sz="2400" b="1" dirty="0" err="1"/>
              <a:t>Laokont</a:t>
            </a:r>
            <a:r>
              <a:rPr lang="hr-HR" sz="2400" b="1" dirty="0"/>
              <a:t> sa svoja dva sina rekavši poznatu rečenicu:</a:t>
            </a:r>
          </a:p>
          <a:p>
            <a:r>
              <a:rPr lang="hr-HR" sz="2800" b="1" dirty="0">
                <a:solidFill>
                  <a:srgbClr val="FFFF00"/>
                </a:solidFill>
              </a:rPr>
              <a:t>QUIDQUID ID EST, TIMEO DANAOS ET DONA FERENTES </a:t>
            </a:r>
          </a:p>
          <a:p>
            <a:r>
              <a:rPr lang="hr-HR" sz="2400" b="1" dirty="0"/>
              <a:t>Što god da je to, bojim se Grka i kad darove nose.</a:t>
            </a:r>
          </a:p>
          <a:p>
            <a:endParaRPr lang="hr-HR" sz="2400" b="1" dirty="0"/>
          </a:p>
          <a:p>
            <a:endParaRPr lang="hr-HR"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370" y="334453"/>
            <a:ext cx="4095260" cy="3268018"/>
          </a:xfrm>
          <a:prstGeom prst="rect">
            <a:avLst/>
          </a:prstGeom>
        </p:spPr>
      </p:pic>
    </p:spTree>
    <p:extLst>
      <p:ext uri="{BB962C8B-B14F-4D97-AF65-F5344CB8AC3E}">
        <p14:creationId xmlns:p14="http://schemas.microsoft.com/office/powerpoint/2010/main" val="216366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half" idx="2"/>
          </p:nvPr>
        </p:nvSpPr>
        <p:spPr>
          <a:xfrm>
            <a:off x="535577" y="3649133"/>
            <a:ext cx="10619406" cy="3012924"/>
          </a:xfrm>
        </p:spPr>
        <p:txBody>
          <a:bodyPr>
            <a:normAutofit/>
          </a:bodyPr>
          <a:lstStyle/>
          <a:p>
            <a:r>
              <a:rPr lang="hr-HR" sz="2800" b="1" dirty="0"/>
              <a:t>Posejdon koji je bio na strani Grka poslao je morsku zmiju koja je </a:t>
            </a:r>
            <a:r>
              <a:rPr lang="hr-HR" sz="2800" b="1" dirty="0" err="1"/>
              <a:t>Laokonta</a:t>
            </a:r>
            <a:r>
              <a:rPr lang="hr-HR" sz="2800" b="1" dirty="0"/>
              <a:t> i njegove sinove ubila. </a:t>
            </a:r>
          </a:p>
          <a:p>
            <a:r>
              <a:rPr lang="hr-HR" sz="2800" b="1" dirty="0"/>
              <a:t>Trojanci prihvaćaju neprijateljski dar i odvlače konja u zidine grada. Nakon slavlja zbog pobjede Trojanci su pozaspali a grčki junaci izlaze iz utrobe konja, otvaraju vrata Troje a ostali Grci ulaze i Troja je razoren</a:t>
            </a:r>
            <a:endParaRPr lang="hr-HR" sz="2800"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85" y="400668"/>
            <a:ext cx="4336869" cy="3248465"/>
          </a:xfrm>
          <a:prstGeom prst="rect">
            <a:avLst/>
          </a:prstGeom>
        </p:spPr>
      </p:pic>
    </p:spTree>
    <p:extLst>
      <p:ext uri="{BB962C8B-B14F-4D97-AF65-F5344CB8AC3E}">
        <p14:creationId xmlns:p14="http://schemas.microsoft.com/office/powerpoint/2010/main" val="282003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51384" y="0"/>
            <a:ext cx="11244943" cy="1069383"/>
          </a:xfrm>
        </p:spPr>
        <p:txBody>
          <a:bodyPr/>
          <a:lstStyle/>
          <a:p>
            <a:pPr algn="ctr"/>
            <a:r>
              <a:rPr lang="hr-HR" b="1" dirty="0">
                <a:solidFill>
                  <a:schemeClr val="bg1"/>
                </a:solidFill>
              </a:rPr>
              <a:t>ENEJA, PRAOTAC RIMSKOG NARODA</a:t>
            </a: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3687659133"/>
              </p:ext>
            </p:extLst>
          </p:nvPr>
        </p:nvGraphicFramePr>
        <p:xfrm>
          <a:off x="-201478" y="4309306"/>
          <a:ext cx="12393478" cy="2432457"/>
        </p:xfrm>
        <a:graphic>
          <a:graphicData uri="http://schemas.openxmlformats.org/drawingml/2006/table">
            <a:tbl>
              <a:tblPr/>
              <a:tblGrid>
                <a:gridCol w="12393478">
                  <a:extLst>
                    <a:ext uri="{9D8B030D-6E8A-4147-A177-3AD203B41FA5}">
                      <a16:colId xmlns:a16="http://schemas.microsoft.com/office/drawing/2014/main" val="1408811310"/>
                    </a:ext>
                  </a:extLst>
                </a:gridCol>
              </a:tblGrid>
              <a:tr h="2432457">
                <a:tc>
                  <a:txBody>
                    <a:bodyPr/>
                    <a:lstStyle/>
                    <a:p>
                      <a:pPr marL="171450" indent="-171450" algn="ctr" rtl="0" fontAlgn="t">
                        <a:spcAft>
                          <a:spcPts val="0"/>
                        </a:spcAft>
                        <a:buFont typeface="Arial" panose="020B0604020202020204" pitchFamily="34" charset="0"/>
                        <a:buChar char="•"/>
                      </a:pPr>
                      <a:endParaRPr lang="hr-HR" sz="700" b="1" dirty="0">
                        <a:effectLst/>
                        <a:latin typeface="arial" panose="020B0604020202020204" pitchFamily="34" charset="0"/>
                      </a:endParaRPr>
                    </a:p>
                    <a:p>
                      <a:pPr marL="171450" indent="-171450" algn="ctr" rtl="0" fontAlgn="t">
                        <a:spcAft>
                          <a:spcPts val="0"/>
                        </a:spcAft>
                        <a:buFont typeface="Arial" panose="020B0604020202020204" pitchFamily="34" charset="0"/>
                        <a:buChar char="•"/>
                      </a:pPr>
                      <a:r>
                        <a:rPr lang="hr-HR" sz="700" b="1" dirty="0">
                          <a:effectLst/>
                          <a:latin typeface="arial" panose="020B0604020202020204" pitchFamily="34" charset="0"/>
                        </a:rPr>
                        <a:t> </a:t>
                      </a:r>
                    </a:p>
                    <a:p>
                      <a:pPr marL="285750" indent="-285750">
                        <a:buFont typeface="Arial" panose="020B0604020202020204" pitchFamily="34" charset="0"/>
                        <a:buChar char="•"/>
                      </a:pPr>
                      <a:endParaRPr lang="hr-HR" sz="2400" b="1" kern="1200" dirty="0">
                        <a:solidFill>
                          <a:srgbClr val="002060"/>
                        </a:solidFill>
                        <a:latin typeface="+mn-lt"/>
                        <a:ea typeface="+mn-ea"/>
                        <a:cs typeface="+mn-cs"/>
                      </a:endParaRPr>
                    </a:p>
                    <a:p>
                      <a:pPr marL="0" indent="0" algn="just" rtl="0" fontAlgn="t">
                        <a:spcAft>
                          <a:spcPts val="0"/>
                        </a:spcAft>
                        <a:buFont typeface="Arial" panose="020B0604020202020204" pitchFamily="34" charset="0"/>
                        <a:buNone/>
                      </a:pPr>
                      <a:r>
                        <a:rPr lang="hr-HR" sz="2000" b="1" dirty="0">
                          <a:solidFill>
                            <a:srgbClr val="002060"/>
                          </a:solidFill>
                          <a:effectLst/>
                        </a:rPr>
                        <a:t> </a:t>
                      </a:r>
                    </a:p>
                    <a:p>
                      <a:pPr marL="0" indent="0" algn="just" rtl="0" fontAlgn="t">
                        <a:spcAft>
                          <a:spcPts val="0"/>
                        </a:spcAft>
                        <a:buFont typeface="Arial" panose="020B0604020202020204" pitchFamily="34" charset="0"/>
                        <a:buNone/>
                      </a:pPr>
                      <a:r>
                        <a:rPr lang="hr-HR" sz="2000" b="1" dirty="0">
                          <a:solidFill>
                            <a:srgbClr val="002060"/>
                          </a:solidFill>
                          <a:effectLst/>
                        </a:rPr>
                        <a:t>  </a:t>
                      </a:r>
                    </a:p>
                  </a:txBody>
                  <a:tcPr marL="35169" marR="35169" marT="35169" marB="35169">
                    <a:lnL>
                      <a:noFill/>
                    </a:lnL>
                    <a:lnR>
                      <a:noFill/>
                    </a:lnR>
                    <a:lnT>
                      <a:noFill/>
                    </a:lnT>
                    <a:lnB>
                      <a:noFill/>
                    </a:lnB>
                  </a:tcPr>
                </a:tc>
                <a:extLst>
                  <a:ext uri="{0D108BD9-81ED-4DB2-BD59-A6C34878D82A}">
                    <a16:rowId xmlns:a16="http://schemas.microsoft.com/office/drawing/2014/main" val="1289924670"/>
                  </a:ext>
                </a:extLst>
              </a:tr>
            </a:tbl>
          </a:graphicData>
        </a:graphic>
      </p:graphicFrame>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887" y="1069383"/>
            <a:ext cx="10007232" cy="5774781"/>
          </a:xfrm>
          <a:prstGeom prst="rect">
            <a:avLst/>
          </a:prstGeom>
        </p:spPr>
      </p:pic>
    </p:spTree>
    <p:extLst>
      <p:ext uri="{BB962C8B-B14F-4D97-AF65-F5344CB8AC3E}">
        <p14:creationId xmlns:p14="http://schemas.microsoft.com/office/powerpoint/2010/main" val="1547794700"/>
      </p:ext>
    </p:extLst>
  </p:cSld>
  <p:clrMapOvr>
    <a:masterClrMapping/>
  </p:clrMapOvr>
</p:sld>
</file>

<file path=ppt/theme/theme1.xml><?xml version="1.0" encoding="utf-8"?>
<a:theme xmlns:a="http://schemas.openxmlformats.org/drawingml/2006/main" name="Isparavanje">
  <a:themeElements>
    <a:clrScheme name="Isparavanj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Isparavanj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sparavanj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TM04033937[[fn=Isparavanje]]</Template>
  <TotalTime>322</TotalTime>
  <Words>1375</Words>
  <Application>Microsoft Office PowerPoint</Application>
  <PresentationFormat>Široki zaslon</PresentationFormat>
  <Paragraphs>104</Paragraphs>
  <Slides>25</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25</vt:i4>
      </vt:variant>
    </vt:vector>
  </HeadingPairs>
  <TitlesOfParts>
    <vt:vector size="30" baseType="lpstr">
      <vt:lpstr>Arial</vt:lpstr>
      <vt:lpstr>Arial</vt:lpstr>
      <vt:lpstr>Century Gothic</vt:lpstr>
      <vt:lpstr>Times New Roman</vt:lpstr>
      <vt:lpstr>Isparavanje</vt:lpstr>
      <vt:lpstr>Legenda o osnutku grada Rima</vt:lpstr>
      <vt:lpstr>PARISOV SUD  Na Olimpu se odvijalo vjenčanje na kojem se trebala dodijeliti zlatna jabuka. Na njoj je bio urezan natpis „najljepšoj boginji”.  Ubrzo su se boginje počele prepirati koja je od njih najljepša i kojoj je namijenjena zlatna jabuka. Da bi razriješio ovaj spor, Zeus preda jabuku mladom trojanskom princu Parisu, jer je  želio da on odabere najljepšu djevojku.    </vt:lpstr>
      <vt:lpstr>   -Ako odabereš mene - reče Hera - učinit ću da postaneš najmoćniji čovjek na svijetu!  - Ako prosudiš da sam ja najljepša - reče Atena - postat ćeš najhrabriji među ratnicima!  - Ako meni daš jabuku - Afrodita mu umiljatim glasom šapne u uho - naći ću način da oženiš najljepšu djevojku na svijetu!  Paris, koji je bio mlad i romantičan, odabere Afroditin dar.  Ubrzo se zaljubio u grčku princezu Helenu i tako izazvao strašan trojanski rat.   </vt:lpstr>
      <vt:lpstr>Rat bogova</vt:lpstr>
      <vt:lpstr>TROJA – TROJANSKI RAT</vt:lpstr>
      <vt:lpstr>Trojom je vladao kralj PRIJAM i njegova dva sina HEKTOR i lijepi paris zbog kojeg je i započeo rat jer je menelaju oteo helenu.   10 godina trajao je trojanski rat i grci nisu nikako mogli osvojiti troju.  Zahvaljujući odiseju sagradio se trojanski konj koji je trebao biti dar trojancima zbog pobjede. U njegovoj utrobi sakrili su se najbolji grčki junaci. Među njima bio je i odisej. Ostali grci povlače se u svojim brodovima.  </vt:lpstr>
      <vt:lpstr>PowerPoint prezentacija</vt:lpstr>
      <vt:lpstr>PowerPoint prezentacija</vt:lpstr>
      <vt:lpstr>ENEJA, PRAOTAC RIMSKOG NARODA</vt:lpstr>
      <vt:lpstr>PowerPoint prezentacija</vt:lpstr>
      <vt:lpstr>PowerPoint prezentacija</vt:lpstr>
      <vt:lpstr>PowerPoint prezentacija</vt:lpstr>
      <vt:lpstr>UBOJSTVO ENEJINIH POTOMAKA</vt:lpstr>
      <vt:lpstr>PowerPoint prezentacija</vt:lpstr>
      <vt:lpstr>                  VESTALKE</vt:lpstr>
      <vt:lpstr>PowerPoint prezentacija</vt:lpstr>
      <vt:lpstr>PowerPoint prezentacija</vt:lpstr>
      <vt:lpstr>PowerPoint prezentacija</vt:lpstr>
      <vt:lpstr>PowerPoint prezentacija</vt:lpstr>
      <vt:lpstr>Kada su djeca odrasla, čuvši za svoju sudbinu, otišla su Amuliju i svrgnula ga s vlasti. Ubili su Amulija i vlast vratili djedu Numitoru.  No Alba Longa učini im se premalenom te oni odluče osnovati novi grad. Dogovorili su se da će osnovati grad onaj, koji ugleda više ptica. Tako su odluku prepustili bogovima. </vt:lpstr>
      <vt:lpstr>PowerPoint prezentacija</vt:lpstr>
      <vt:lpstr>SEDAM RIMSKIH BREŽULJAKA</vt:lpstr>
      <vt:lpstr>PALATIN</vt:lpstr>
      <vt:lpstr>PowerPoint prezentacija</vt:lpstr>
      <vt:lpstr>Provjeravanje znanja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Legenda o osnutku grada Rima</dc:title>
  <dc:creator>Deana</dc:creator>
  <cp:lastModifiedBy>Korisnik</cp:lastModifiedBy>
  <cp:revision>60</cp:revision>
  <dcterms:created xsi:type="dcterms:W3CDTF">2017-10-04T16:10:35Z</dcterms:created>
  <dcterms:modified xsi:type="dcterms:W3CDTF">2022-09-25T19:25:42Z</dcterms:modified>
</cp:coreProperties>
</file>