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45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48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75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77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38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58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660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99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34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68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17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7172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1AB74D6-C3FD-4298-AFF0-9295C2D312DE}" type="datetimeFigureOut">
              <a:rPr lang="hr-HR" smtClean="0"/>
              <a:t>21.10.2022.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4E76555-3A81-4C83-BFF4-70902D124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02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0C889D-73BC-4033-8741-0ABBFA7D99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/>
              <a:t>DEKLINACIJE</a:t>
            </a:r>
          </a:p>
        </p:txBody>
      </p:sp>
    </p:spTree>
    <p:extLst>
      <p:ext uri="{BB962C8B-B14F-4D97-AF65-F5344CB8AC3E}">
        <p14:creationId xmlns:p14="http://schemas.microsoft.com/office/powerpoint/2010/main" val="273698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CC6C51-028E-4218-B400-D642885E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1" y="618518"/>
            <a:ext cx="10479236" cy="1014974"/>
          </a:xfrm>
        </p:spPr>
        <p:txBody>
          <a:bodyPr/>
          <a:lstStyle/>
          <a:p>
            <a:r>
              <a:rPr lang="hr-HR" b="1" dirty="0"/>
              <a:t>1. DEKLINACIJA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79BD62-CD46-404A-9A8F-AFAA5D8C9F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633492"/>
            <a:ext cx="10363827" cy="4157707"/>
          </a:xfrm>
        </p:spPr>
        <p:txBody>
          <a:bodyPr/>
          <a:lstStyle/>
          <a:p>
            <a:r>
              <a:rPr lang="hr-HR" b="1" dirty="0"/>
              <a:t>Imenice su ženskog roda</a:t>
            </a:r>
          </a:p>
          <a:p>
            <a:r>
              <a:rPr lang="hr-HR" b="1" dirty="0"/>
              <a:t>U nominativu jednine završavaju na </a:t>
            </a:r>
            <a:r>
              <a:rPr lang="hr-HR" b="1" dirty="0">
                <a:solidFill>
                  <a:srgbClr val="FF0000"/>
                </a:solidFill>
              </a:rPr>
              <a:t>–a</a:t>
            </a:r>
          </a:p>
          <a:p>
            <a:r>
              <a:rPr lang="hr-HR" b="1" dirty="0"/>
              <a:t>U genitivu jednine završavaju na </a:t>
            </a:r>
            <a:r>
              <a:rPr lang="hr-HR" b="1" dirty="0">
                <a:solidFill>
                  <a:srgbClr val="FF0000"/>
                </a:solidFill>
              </a:rPr>
              <a:t>–</a:t>
            </a:r>
            <a:r>
              <a:rPr lang="hr-HR" b="1" dirty="0" err="1">
                <a:solidFill>
                  <a:srgbClr val="FF0000"/>
                </a:solidFill>
              </a:rPr>
              <a:t>ae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b="1" dirty="0"/>
              <a:t>Magistra, -</a:t>
            </a:r>
            <a:r>
              <a:rPr lang="hr-HR" b="1" dirty="0" err="1"/>
              <a:t>ae</a:t>
            </a:r>
            <a:r>
              <a:rPr lang="hr-HR" b="1" dirty="0"/>
              <a:t>, f. – učiteljica</a:t>
            </a:r>
          </a:p>
          <a:p>
            <a:r>
              <a:rPr lang="hr-HR" b="1" dirty="0" err="1"/>
              <a:t>Puella</a:t>
            </a:r>
            <a:r>
              <a:rPr lang="hr-HR" b="1" dirty="0"/>
              <a:t>, -</a:t>
            </a:r>
            <a:r>
              <a:rPr lang="hr-HR" b="1" dirty="0" err="1"/>
              <a:t>ae</a:t>
            </a:r>
            <a:r>
              <a:rPr lang="hr-HR" b="1" dirty="0"/>
              <a:t>, f. – djevojka</a:t>
            </a:r>
          </a:p>
          <a:p>
            <a:r>
              <a:rPr lang="hr-HR" b="1" dirty="0" err="1"/>
              <a:t>historia</a:t>
            </a:r>
            <a:r>
              <a:rPr lang="hr-HR" b="1" dirty="0"/>
              <a:t>, -</a:t>
            </a:r>
            <a:r>
              <a:rPr lang="hr-HR" b="1" dirty="0" err="1"/>
              <a:t>ae</a:t>
            </a:r>
            <a:r>
              <a:rPr lang="hr-HR" b="1" dirty="0"/>
              <a:t>, f. – povijest</a:t>
            </a:r>
          </a:p>
          <a:p>
            <a:r>
              <a:rPr lang="hr-HR" b="1" dirty="0"/>
              <a:t>Izuzetak čine imenice koje označavaju mušku osobu:</a:t>
            </a:r>
          </a:p>
          <a:p>
            <a:r>
              <a:rPr lang="hr-HR" b="1" dirty="0"/>
              <a:t>Poeta, -</a:t>
            </a:r>
            <a:r>
              <a:rPr lang="hr-HR" b="1" dirty="0" err="1"/>
              <a:t>ae</a:t>
            </a:r>
            <a:r>
              <a:rPr lang="hr-HR" b="1" dirty="0"/>
              <a:t>,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b="1" dirty="0"/>
              <a:t>. – pjesnik; nauta, -</a:t>
            </a:r>
            <a:r>
              <a:rPr lang="hr-HR" b="1" dirty="0" err="1"/>
              <a:t>ae</a:t>
            </a:r>
            <a:r>
              <a:rPr lang="hr-HR" b="1" dirty="0"/>
              <a:t>,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b="1" dirty="0"/>
              <a:t>. – mornar; </a:t>
            </a:r>
            <a:r>
              <a:rPr lang="hr-HR" b="1" dirty="0" err="1"/>
              <a:t>Croata</a:t>
            </a:r>
            <a:r>
              <a:rPr lang="hr-HR" b="1" dirty="0"/>
              <a:t>, -</a:t>
            </a:r>
            <a:r>
              <a:rPr lang="hr-HR" b="1" dirty="0" err="1"/>
              <a:t>ae</a:t>
            </a:r>
            <a:r>
              <a:rPr lang="hr-HR" b="1" dirty="0"/>
              <a:t>, </a:t>
            </a:r>
            <a:r>
              <a:rPr lang="hr-HR" b="1" dirty="0">
                <a:solidFill>
                  <a:srgbClr val="FF0000"/>
                </a:solidFill>
              </a:rPr>
              <a:t>m</a:t>
            </a:r>
            <a:r>
              <a:rPr lang="hr-HR" b="1" dirty="0"/>
              <a:t>. - hrvat</a:t>
            </a:r>
          </a:p>
        </p:txBody>
      </p:sp>
    </p:spTree>
    <p:extLst>
      <p:ext uri="{BB962C8B-B14F-4D97-AF65-F5344CB8AC3E}">
        <p14:creationId xmlns:p14="http://schemas.microsoft.com/office/powerpoint/2010/main" val="80934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C2705F-FBD5-4C33-B9CB-D615ED7B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0" y="499533"/>
            <a:ext cx="10781929" cy="1018549"/>
          </a:xfrm>
        </p:spPr>
        <p:txBody>
          <a:bodyPr/>
          <a:lstStyle/>
          <a:p>
            <a:r>
              <a:rPr lang="hr-HR" b="1" dirty="0"/>
              <a:t>2. DEKLINACIJA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69F6F5-6EA2-429D-B2E1-336A031F79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5671" y="1518082"/>
            <a:ext cx="10781929" cy="4273117"/>
          </a:xfrm>
        </p:spPr>
        <p:txBody>
          <a:bodyPr>
            <a:normAutofit/>
          </a:bodyPr>
          <a:lstStyle/>
          <a:p>
            <a:r>
              <a:rPr lang="hr-HR" sz="2800" b="1" dirty="0"/>
              <a:t>Imenice su muškog i srednjeg roda</a:t>
            </a:r>
          </a:p>
          <a:p>
            <a:r>
              <a:rPr lang="hr-HR" sz="2800" b="1" dirty="0"/>
              <a:t>U nominativu jednine završavaju na </a:t>
            </a:r>
            <a:r>
              <a:rPr lang="hr-HR" sz="2800" b="1" dirty="0">
                <a:solidFill>
                  <a:srgbClr val="FF0000"/>
                </a:solidFill>
              </a:rPr>
              <a:t>–US, -ER, -UM</a:t>
            </a:r>
          </a:p>
          <a:p>
            <a:r>
              <a:rPr lang="hr-HR" sz="2800" b="1" dirty="0"/>
              <a:t>U genitivu jednine završavaju na </a:t>
            </a:r>
            <a:r>
              <a:rPr lang="hr-HR" sz="2800" b="1" dirty="0">
                <a:solidFill>
                  <a:srgbClr val="FF0000"/>
                </a:solidFill>
              </a:rPr>
              <a:t>–I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Imenice na –US i na –ER su muškog roda, a imenice na –UM su srednjeg roda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DIGITUS, -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M. – prst; MEDICUS, -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M. – liječnik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LIBER, -BR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M. – knjiga; PUER, -ER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M. – dječak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VERBUM –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M. – riječ; REMEDIUM, -I</a:t>
            </a:r>
            <a:r>
              <a:rPr lang="hr-HR" sz="2800" b="1" dirty="0">
                <a:solidFill>
                  <a:srgbClr val="FF0000"/>
                </a:solidFill>
              </a:rPr>
              <a:t>I</a:t>
            </a:r>
            <a:r>
              <a:rPr lang="hr-HR" sz="2800" b="1" dirty="0">
                <a:solidFill>
                  <a:schemeClr val="tx1"/>
                </a:solidFill>
              </a:rPr>
              <a:t>, N. - lijek</a:t>
            </a:r>
          </a:p>
        </p:txBody>
      </p:sp>
    </p:spTree>
    <p:extLst>
      <p:ext uri="{BB962C8B-B14F-4D97-AF65-F5344CB8AC3E}">
        <p14:creationId xmlns:p14="http://schemas.microsoft.com/office/powerpoint/2010/main" val="101631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3589B2-0179-4DC8-B896-56C5B780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969" y="499533"/>
            <a:ext cx="10702030" cy="1151714"/>
          </a:xfrm>
        </p:spPr>
        <p:txBody>
          <a:bodyPr/>
          <a:lstStyle/>
          <a:p>
            <a:r>
              <a:rPr lang="hr-HR" b="1" dirty="0"/>
              <a:t>3.DEKLINACIJA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C3E796-6CE0-4E9C-BF02-D4B4796C2D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7224" y="1935332"/>
            <a:ext cx="10620376" cy="3855867"/>
          </a:xfrm>
        </p:spPr>
        <p:txBody>
          <a:bodyPr>
            <a:normAutofit/>
          </a:bodyPr>
          <a:lstStyle/>
          <a:p>
            <a:r>
              <a:rPr lang="hr-HR" sz="2800" b="1" dirty="0"/>
              <a:t>Imenice 3. deklinacije mogu biti muškog, ženskog i srednjeg roda</a:t>
            </a:r>
          </a:p>
          <a:p>
            <a:r>
              <a:rPr lang="hr-HR" sz="2800" b="1" dirty="0"/>
              <a:t>U nominativu jednine završavaju </a:t>
            </a:r>
            <a:r>
              <a:rPr lang="hr-HR" sz="2800" b="1" dirty="0">
                <a:solidFill>
                  <a:srgbClr val="FF0000"/>
                </a:solidFill>
              </a:rPr>
              <a:t>različito</a:t>
            </a:r>
          </a:p>
          <a:p>
            <a:r>
              <a:rPr lang="hr-HR" sz="2800" b="1" dirty="0"/>
              <a:t>U genitivu jednine završavaju na </a:t>
            </a:r>
            <a:r>
              <a:rPr lang="hr-HR" sz="2800" b="1" dirty="0">
                <a:solidFill>
                  <a:srgbClr val="FF0000"/>
                </a:solidFill>
              </a:rPr>
              <a:t>–IS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Dijele se na: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-  imenice suglasničke osnove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-  imenice „i” osnove </a:t>
            </a:r>
          </a:p>
        </p:txBody>
      </p:sp>
    </p:spTree>
    <p:extLst>
      <p:ext uri="{BB962C8B-B14F-4D97-AF65-F5344CB8AC3E}">
        <p14:creationId xmlns:p14="http://schemas.microsoft.com/office/powerpoint/2010/main" val="404031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C92628-D316-495F-B64B-AE213A74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Imenice 3. deklinacije suglasničke osnove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BA38CE-09CE-47EB-980F-6C2371707C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7224" y="2157732"/>
            <a:ext cx="10620376" cy="3633468"/>
          </a:xfrm>
        </p:spPr>
        <p:txBody>
          <a:bodyPr>
            <a:normAutofit/>
          </a:bodyPr>
          <a:lstStyle/>
          <a:p>
            <a:r>
              <a:rPr lang="hr-HR" sz="2800" b="1" dirty="0"/>
              <a:t>U nominativu jednine završavaju različito</a:t>
            </a:r>
          </a:p>
          <a:p>
            <a:r>
              <a:rPr lang="hr-HR" sz="2800" b="1" dirty="0"/>
              <a:t>U genitivu jednine završavaju na –IS</a:t>
            </a:r>
          </a:p>
          <a:p>
            <a:r>
              <a:rPr lang="hr-HR" sz="2800" b="1" dirty="0"/>
              <a:t>HOMO, -IN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M. – čovjek; CONSUL, -UL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M. – konzul</a:t>
            </a:r>
          </a:p>
          <a:p>
            <a:r>
              <a:rPr lang="hr-HR" sz="2800" b="1" dirty="0"/>
              <a:t>VERITAS, -AT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F. – vrlina; LUX,LUC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F. - svijetlo</a:t>
            </a:r>
          </a:p>
          <a:p>
            <a:r>
              <a:rPr lang="hr-HR" sz="2800" b="1" dirty="0"/>
              <a:t>NOMEN, -IN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N. – ime; TEMPUS, -OR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N. – vrijeme</a:t>
            </a:r>
          </a:p>
          <a:p>
            <a:r>
              <a:rPr lang="hr-HR" sz="2800" b="1" dirty="0"/>
              <a:t>N. </a:t>
            </a:r>
            <a:r>
              <a:rPr lang="hr-HR" sz="2800" b="1" dirty="0" err="1"/>
              <a:t>homo</a:t>
            </a:r>
            <a:r>
              <a:rPr lang="hr-HR" sz="2800" b="1" dirty="0"/>
              <a:t> - čovjek</a:t>
            </a:r>
          </a:p>
          <a:p>
            <a:r>
              <a:rPr lang="hr-HR" sz="2800" b="1" dirty="0"/>
              <a:t>G. </a:t>
            </a:r>
            <a:r>
              <a:rPr lang="hr-HR" sz="2800" b="1" dirty="0" err="1"/>
              <a:t>hominis</a:t>
            </a:r>
            <a:r>
              <a:rPr lang="hr-HR" sz="2800" b="1" dirty="0"/>
              <a:t> - čovjeka</a:t>
            </a:r>
          </a:p>
        </p:txBody>
      </p:sp>
    </p:spTree>
    <p:extLst>
      <p:ext uri="{BB962C8B-B14F-4D97-AF65-F5344CB8AC3E}">
        <p14:creationId xmlns:p14="http://schemas.microsoft.com/office/powerpoint/2010/main" val="319632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8A453B-FF01-44C0-8A27-93158DFA4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499533"/>
            <a:ext cx="10835195" cy="1187224"/>
          </a:xfrm>
        </p:spPr>
        <p:txBody>
          <a:bodyPr/>
          <a:lstStyle/>
          <a:p>
            <a:r>
              <a:rPr lang="hr-HR" b="1" dirty="0"/>
              <a:t>Imenice 3. deklinacije „i” osnove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255E18-F1D3-46C5-B9CC-DE9BCA7C02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05" y="1766656"/>
            <a:ext cx="10835195" cy="4350059"/>
          </a:xfrm>
        </p:spPr>
        <p:txBody>
          <a:bodyPr>
            <a:normAutofit/>
          </a:bodyPr>
          <a:lstStyle/>
          <a:p>
            <a:r>
              <a:rPr lang="hr-HR" sz="2800" b="1" dirty="0"/>
              <a:t>Imaju isti broj slogova u nominativu i genitivu:</a:t>
            </a:r>
          </a:p>
          <a:p>
            <a:r>
              <a:rPr lang="hr-HR" sz="2800" b="1" dirty="0"/>
              <a:t>CIVIS, -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M. – građanin; AVIS, </a:t>
            </a:r>
            <a:r>
              <a:rPr lang="hr-HR" sz="2800" b="1" dirty="0">
                <a:solidFill>
                  <a:srgbClr val="FF0000"/>
                </a:solidFill>
              </a:rPr>
              <a:t>-IS</a:t>
            </a:r>
            <a:r>
              <a:rPr lang="hr-HR" sz="2800" b="1" dirty="0"/>
              <a:t>, F. – ptica; CUTIS, -</a:t>
            </a:r>
            <a:r>
              <a:rPr lang="hr-HR" sz="2800" b="1" dirty="0">
                <a:solidFill>
                  <a:srgbClr val="FF0000"/>
                </a:solidFill>
              </a:rPr>
              <a:t>IS</a:t>
            </a:r>
            <a:r>
              <a:rPr lang="hr-HR" sz="2800" b="1" dirty="0"/>
              <a:t>, F. – koža</a:t>
            </a:r>
          </a:p>
          <a:p>
            <a:r>
              <a:rPr lang="hr-HR" sz="2800" b="1" dirty="0"/>
              <a:t>U nominativu završavaju na –S, a u genitivu jednine ispred nastavka –IS imaju dva ili više suglasnika npr.</a:t>
            </a:r>
          </a:p>
          <a:p>
            <a:r>
              <a:rPr lang="hr-HR" sz="2800" b="1" dirty="0"/>
              <a:t>ARS, A</a:t>
            </a:r>
            <a:r>
              <a:rPr lang="hr-HR" sz="2800" b="1" dirty="0">
                <a:solidFill>
                  <a:srgbClr val="FF0000"/>
                </a:solidFill>
              </a:rPr>
              <a:t>RT</a:t>
            </a:r>
            <a:r>
              <a:rPr lang="hr-HR" sz="2800" b="1" dirty="0"/>
              <a:t>IS, F. – umjetnost; PARENS, -E</a:t>
            </a:r>
            <a:r>
              <a:rPr lang="hr-HR" sz="2800" b="1" dirty="0">
                <a:solidFill>
                  <a:srgbClr val="FF0000"/>
                </a:solidFill>
              </a:rPr>
              <a:t>NT</a:t>
            </a:r>
            <a:r>
              <a:rPr lang="hr-HR" sz="2800" b="1" dirty="0"/>
              <a:t>IS,M/F – roditelj/roditeljica; INFANS, -</a:t>
            </a:r>
            <a:r>
              <a:rPr lang="hr-HR" sz="2800" b="1" dirty="0">
                <a:solidFill>
                  <a:srgbClr val="FF0000"/>
                </a:solidFill>
              </a:rPr>
              <a:t>NT</a:t>
            </a:r>
            <a:r>
              <a:rPr lang="hr-HR" sz="2800" b="1" dirty="0"/>
              <a:t>IS M/F. – malo dijete</a:t>
            </a:r>
          </a:p>
          <a:p>
            <a:r>
              <a:rPr lang="hr-HR" sz="2800" b="1" dirty="0"/>
              <a:t>Imaju samo tri imenice srednjeg roda: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MARE, -IS, N. </a:t>
            </a:r>
            <a:r>
              <a:rPr lang="hr-HR" sz="2800" b="1" dirty="0"/>
              <a:t>– more; </a:t>
            </a:r>
            <a:r>
              <a:rPr lang="hr-HR" sz="2800" b="1" dirty="0">
                <a:solidFill>
                  <a:srgbClr val="FF0000"/>
                </a:solidFill>
              </a:rPr>
              <a:t>ANIMAL, -ALIS, N</a:t>
            </a:r>
            <a:r>
              <a:rPr lang="hr-HR" sz="2800" b="1" dirty="0"/>
              <a:t>. – životinja; </a:t>
            </a:r>
            <a:r>
              <a:rPr lang="hr-HR" sz="2800" b="1" dirty="0">
                <a:solidFill>
                  <a:srgbClr val="FF0000"/>
                </a:solidFill>
              </a:rPr>
              <a:t>EXEMPLAR, -ARIS, N. </a:t>
            </a:r>
            <a:r>
              <a:rPr lang="hr-HR" sz="2800" b="1" dirty="0"/>
              <a:t>- primjer</a:t>
            </a:r>
          </a:p>
        </p:txBody>
      </p:sp>
    </p:spTree>
    <p:extLst>
      <p:ext uri="{BB962C8B-B14F-4D97-AF65-F5344CB8AC3E}">
        <p14:creationId xmlns:p14="http://schemas.microsoft.com/office/powerpoint/2010/main" val="83161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BF92B3-BCC7-4303-A7F7-7BB62E6E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4. Ili „U” deklinacija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93E3A8-E943-4274-9636-48988E432A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4825" y="2157730"/>
            <a:ext cx="10772775" cy="3633469"/>
          </a:xfrm>
        </p:spPr>
        <p:txBody>
          <a:bodyPr>
            <a:normAutofit lnSpcReduction="10000"/>
          </a:bodyPr>
          <a:lstStyle/>
          <a:p>
            <a:r>
              <a:rPr lang="hr-HR" sz="3200" b="1" dirty="0"/>
              <a:t>Imenice su muškog i srednjeg roda</a:t>
            </a:r>
          </a:p>
          <a:p>
            <a:r>
              <a:rPr lang="hr-HR" sz="3200" b="1" dirty="0"/>
              <a:t>U nominativu jednine završavaju na </a:t>
            </a:r>
            <a:r>
              <a:rPr lang="hr-HR" sz="3200" b="1" dirty="0">
                <a:solidFill>
                  <a:srgbClr val="FF0000"/>
                </a:solidFill>
              </a:rPr>
              <a:t>–US </a:t>
            </a:r>
            <a:r>
              <a:rPr lang="hr-HR" sz="3200" b="1" dirty="0"/>
              <a:t>i na </a:t>
            </a:r>
            <a:r>
              <a:rPr lang="hr-HR" sz="3200" b="1" dirty="0">
                <a:solidFill>
                  <a:srgbClr val="FF0000"/>
                </a:solidFill>
              </a:rPr>
              <a:t>–U</a:t>
            </a:r>
          </a:p>
          <a:p>
            <a:r>
              <a:rPr lang="hr-HR" sz="3200" b="1" dirty="0"/>
              <a:t>U genitivu jednine završavaju na </a:t>
            </a:r>
            <a:r>
              <a:rPr lang="hr-HR" sz="3200" b="1" dirty="0">
                <a:solidFill>
                  <a:srgbClr val="FF0000"/>
                </a:solidFill>
              </a:rPr>
              <a:t>–US</a:t>
            </a:r>
          </a:p>
          <a:p>
            <a:r>
              <a:rPr lang="hr-HR" sz="3200" b="1" dirty="0"/>
              <a:t>Imenice na –US su muškog roda, a imenice na –U su srednjeg roda</a:t>
            </a:r>
          </a:p>
          <a:p>
            <a:r>
              <a:rPr lang="hr-HR" sz="3200" b="1" dirty="0"/>
              <a:t>FRUCTUS, </a:t>
            </a:r>
            <a:r>
              <a:rPr lang="hr-HR" sz="3200" b="1" dirty="0">
                <a:solidFill>
                  <a:srgbClr val="FF0000"/>
                </a:solidFill>
              </a:rPr>
              <a:t>-US,</a:t>
            </a:r>
            <a:r>
              <a:rPr lang="hr-HR" sz="3200" b="1" dirty="0"/>
              <a:t> M. – plod; MANUS, </a:t>
            </a:r>
            <a:r>
              <a:rPr lang="hr-HR" sz="3200" b="1" dirty="0">
                <a:solidFill>
                  <a:srgbClr val="FF0000"/>
                </a:solidFill>
              </a:rPr>
              <a:t>-US</a:t>
            </a:r>
            <a:r>
              <a:rPr lang="hr-HR" sz="3200" b="1" dirty="0"/>
              <a:t>, F. –ruka</a:t>
            </a:r>
          </a:p>
          <a:p>
            <a:r>
              <a:rPr lang="hr-HR" sz="3200" b="1" dirty="0"/>
              <a:t>GENU, </a:t>
            </a:r>
            <a:r>
              <a:rPr lang="hr-HR" sz="3200" b="1" dirty="0">
                <a:solidFill>
                  <a:srgbClr val="FF0000"/>
                </a:solidFill>
              </a:rPr>
              <a:t>-US</a:t>
            </a:r>
            <a:r>
              <a:rPr lang="hr-HR" sz="3200" b="1" dirty="0"/>
              <a:t>, N. – koljeno; CORNU, </a:t>
            </a:r>
            <a:r>
              <a:rPr lang="hr-HR" sz="3200" b="1" dirty="0">
                <a:solidFill>
                  <a:srgbClr val="FF0000"/>
                </a:solidFill>
              </a:rPr>
              <a:t>-US,</a:t>
            </a:r>
            <a:r>
              <a:rPr lang="hr-HR" sz="3200" b="1" dirty="0"/>
              <a:t> N, - rog</a:t>
            </a:r>
          </a:p>
        </p:txBody>
      </p:sp>
    </p:spTree>
    <p:extLst>
      <p:ext uri="{BB962C8B-B14F-4D97-AF65-F5344CB8AC3E}">
        <p14:creationId xmlns:p14="http://schemas.microsoft.com/office/powerpoint/2010/main" val="136146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A2EF10-E402-44A2-9EE6-1CCBA7CF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94" y="499533"/>
            <a:ext cx="10870706" cy="1302634"/>
          </a:xfrm>
        </p:spPr>
        <p:txBody>
          <a:bodyPr/>
          <a:lstStyle/>
          <a:p>
            <a:r>
              <a:rPr lang="hr-HR" b="1" dirty="0"/>
              <a:t>5. Ili „E” deklinacija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E4B85A-6F6A-4E2A-9DFA-E267AEE96A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458" y="2183908"/>
            <a:ext cx="10585142" cy="3607292"/>
          </a:xfrm>
        </p:spPr>
        <p:txBody>
          <a:bodyPr>
            <a:normAutofit/>
          </a:bodyPr>
          <a:lstStyle/>
          <a:p>
            <a:r>
              <a:rPr lang="hr-HR" sz="3200" b="1" dirty="0"/>
              <a:t>Imenice su ženskog roda</a:t>
            </a:r>
          </a:p>
          <a:p>
            <a:r>
              <a:rPr lang="hr-HR" sz="3200" b="1" dirty="0"/>
              <a:t>U nominativu jednine završavaju na </a:t>
            </a:r>
            <a:r>
              <a:rPr lang="hr-HR" sz="3200" b="1" dirty="0">
                <a:solidFill>
                  <a:srgbClr val="FF0000"/>
                </a:solidFill>
              </a:rPr>
              <a:t>–ES</a:t>
            </a:r>
          </a:p>
          <a:p>
            <a:r>
              <a:rPr lang="hr-HR" sz="3200" b="1" dirty="0"/>
              <a:t>U genitivu jednine završavaju na </a:t>
            </a:r>
            <a:r>
              <a:rPr lang="hr-HR" sz="3200" b="1" dirty="0">
                <a:solidFill>
                  <a:srgbClr val="FF0000"/>
                </a:solidFill>
              </a:rPr>
              <a:t>–EI</a:t>
            </a:r>
          </a:p>
          <a:p>
            <a:r>
              <a:rPr lang="hr-HR" sz="3200" b="1" dirty="0"/>
              <a:t>RES, -</a:t>
            </a:r>
            <a:r>
              <a:rPr lang="hr-HR" sz="3200" b="1" dirty="0">
                <a:solidFill>
                  <a:srgbClr val="FF0000"/>
                </a:solidFill>
              </a:rPr>
              <a:t>EI, </a:t>
            </a:r>
            <a:r>
              <a:rPr lang="hr-HR" sz="3200" b="1" dirty="0"/>
              <a:t>F. – stvar; FACIES, </a:t>
            </a:r>
            <a:r>
              <a:rPr lang="hr-HR" sz="3200" b="1" dirty="0">
                <a:solidFill>
                  <a:srgbClr val="FF0000"/>
                </a:solidFill>
              </a:rPr>
              <a:t>-EI</a:t>
            </a:r>
            <a:r>
              <a:rPr lang="hr-HR" sz="3200" b="1" dirty="0"/>
              <a:t>, F. – lice</a:t>
            </a:r>
          </a:p>
          <a:p>
            <a:r>
              <a:rPr lang="hr-HR" sz="3200" b="1" dirty="0"/>
              <a:t>DIES, </a:t>
            </a:r>
            <a:r>
              <a:rPr lang="hr-HR" sz="3200" b="1" dirty="0">
                <a:solidFill>
                  <a:srgbClr val="FF0000"/>
                </a:solidFill>
              </a:rPr>
              <a:t>-EI,</a:t>
            </a:r>
            <a:r>
              <a:rPr lang="hr-HR" sz="3200" b="1" dirty="0"/>
              <a:t> M. - dan</a:t>
            </a:r>
          </a:p>
        </p:txBody>
      </p:sp>
    </p:spTree>
    <p:extLst>
      <p:ext uri="{BB962C8B-B14F-4D97-AF65-F5344CB8AC3E}">
        <p14:creationId xmlns:p14="http://schemas.microsoft.com/office/powerpoint/2010/main" val="68947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4FD05C-F749-4708-A8EE-6A876CEE4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96" y="499533"/>
            <a:ext cx="11030504" cy="1089570"/>
          </a:xfrm>
        </p:spPr>
        <p:txBody>
          <a:bodyPr/>
          <a:lstStyle/>
          <a:p>
            <a:r>
              <a:rPr lang="hr-HR" b="1" dirty="0"/>
              <a:t>Odredi imenici deklinaciju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3F183B-BCB6-4018-A6C1-09DCBE952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9496" y="1589103"/>
            <a:ext cx="10878105" cy="4625265"/>
          </a:xfrm>
        </p:spPr>
        <p:txBody>
          <a:bodyPr>
            <a:normAutofit/>
          </a:bodyPr>
          <a:lstStyle/>
          <a:p>
            <a:r>
              <a:rPr lang="hr-HR" b="1" dirty="0" err="1"/>
              <a:t>Unguentum</a:t>
            </a:r>
            <a:r>
              <a:rPr lang="hr-HR" b="1" dirty="0"/>
              <a:t>, -i, n. </a:t>
            </a:r>
          </a:p>
          <a:p>
            <a:r>
              <a:rPr lang="hr-HR" b="1" dirty="0" err="1"/>
              <a:t>Rabies</a:t>
            </a:r>
            <a:r>
              <a:rPr lang="hr-HR" b="1" dirty="0"/>
              <a:t>, -</a:t>
            </a:r>
            <a:r>
              <a:rPr lang="hr-HR" b="1" dirty="0" err="1"/>
              <a:t>ei</a:t>
            </a:r>
            <a:r>
              <a:rPr lang="hr-HR" b="1" dirty="0"/>
              <a:t>, f. </a:t>
            </a:r>
          </a:p>
          <a:p>
            <a:r>
              <a:rPr lang="hr-HR" b="1" dirty="0" err="1"/>
              <a:t>Clavicula</a:t>
            </a:r>
            <a:r>
              <a:rPr lang="hr-HR" b="1" dirty="0"/>
              <a:t>, -</a:t>
            </a:r>
            <a:r>
              <a:rPr lang="hr-HR" b="1" dirty="0" err="1"/>
              <a:t>ae</a:t>
            </a:r>
            <a:r>
              <a:rPr lang="hr-HR" b="1" dirty="0"/>
              <a:t>, f. </a:t>
            </a:r>
          </a:p>
          <a:p>
            <a:r>
              <a:rPr lang="hr-HR" b="1" dirty="0"/>
              <a:t>Rex, </a:t>
            </a:r>
            <a:r>
              <a:rPr lang="hr-HR" b="1" dirty="0" err="1"/>
              <a:t>regis</a:t>
            </a:r>
            <a:r>
              <a:rPr lang="hr-HR" b="1" dirty="0"/>
              <a:t>, m.</a:t>
            </a:r>
          </a:p>
          <a:p>
            <a:r>
              <a:rPr lang="hr-HR" b="1" dirty="0"/>
              <a:t>Medicina, -</a:t>
            </a:r>
            <a:r>
              <a:rPr lang="hr-HR" b="1" dirty="0" err="1"/>
              <a:t>ae</a:t>
            </a:r>
            <a:r>
              <a:rPr lang="hr-HR" b="1" dirty="0"/>
              <a:t>, f.</a:t>
            </a:r>
          </a:p>
          <a:p>
            <a:r>
              <a:rPr lang="hr-HR" b="1" dirty="0" err="1"/>
              <a:t>Senatus</a:t>
            </a:r>
            <a:r>
              <a:rPr lang="hr-HR" b="1" dirty="0"/>
              <a:t>, -</a:t>
            </a:r>
            <a:r>
              <a:rPr lang="hr-HR" b="1" dirty="0" err="1"/>
              <a:t>us</a:t>
            </a:r>
            <a:r>
              <a:rPr lang="hr-HR" b="1" dirty="0"/>
              <a:t>, m. </a:t>
            </a:r>
          </a:p>
          <a:p>
            <a:r>
              <a:rPr lang="hr-HR" b="1" dirty="0" err="1"/>
              <a:t>Populus</a:t>
            </a:r>
            <a:r>
              <a:rPr lang="hr-HR" b="1" dirty="0"/>
              <a:t>, -i, m.</a:t>
            </a:r>
          </a:p>
          <a:p>
            <a:r>
              <a:rPr lang="hr-HR" b="1" dirty="0" err="1"/>
              <a:t>Corpus</a:t>
            </a:r>
            <a:r>
              <a:rPr lang="hr-HR" b="1" dirty="0"/>
              <a:t>, -oris, n. </a:t>
            </a:r>
          </a:p>
        </p:txBody>
      </p:sp>
    </p:spTree>
    <p:extLst>
      <p:ext uri="{BB962C8B-B14F-4D97-AF65-F5344CB8AC3E}">
        <p14:creationId xmlns:p14="http://schemas.microsoft.com/office/powerpoint/2010/main" val="3393226841"/>
      </p:ext>
    </p:extLst>
  </p:cSld>
  <p:clrMapOvr>
    <a:masterClrMapping/>
  </p:clrMapOvr>
</p:sld>
</file>

<file path=ppt/theme/theme1.xml><?xml version="1.0" encoding="utf-8"?>
<a:theme xmlns:a="http://schemas.openxmlformats.org/drawingml/2006/main" name="Gradsko">
  <a:themeElements>
    <a:clrScheme name="Gradsk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Gradsk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dsk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TM03457491[[fn=Gradsko]]</Template>
  <TotalTime>30</TotalTime>
  <Words>649</Words>
  <Application>Microsoft Office PowerPoint</Application>
  <PresentationFormat>Široki zaslon</PresentationFormat>
  <Paragraphs>62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Gradsko</vt:lpstr>
      <vt:lpstr>DEKLINACIJE</vt:lpstr>
      <vt:lpstr>1. DEKLINACIJA</vt:lpstr>
      <vt:lpstr>2. DEKLINACIJA</vt:lpstr>
      <vt:lpstr>3.DEKLINACIJA</vt:lpstr>
      <vt:lpstr>Imenice 3. deklinacije suglasničke osnove</vt:lpstr>
      <vt:lpstr>Imenice 3. deklinacije „i” osnove</vt:lpstr>
      <vt:lpstr>4. Ili „U” deklinacija</vt:lpstr>
      <vt:lpstr>5. Ili „E” deklinacija</vt:lpstr>
      <vt:lpstr>Odredi imenici deklinaciju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DEKLINACIJE</dc:title>
  <dc:creator>Korisnik</dc:creator>
  <cp:lastModifiedBy>Korisnik</cp:lastModifiedBy>
  <cp:revision>4</cp:revision>
  <dcterms:created xsi:type="dcterms:W3CDTF">2022-10-21T05:02:50Z</dcterms:created>
  <dcterms:modified xsi:type="dcterms:W3CDTF">2022-10-21T05:33:17Z</dcterms:modified>
</cp:coreProperties>
</file>