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65" r:id="rId5"/>
    <p:sldId id="268" r:id="rId6"/>
    <p:sldId id="269" r:id="rId7"/>
    <p:sldId id="270" r:id="rId8"/>
    <p:sldId id="271" r:id="rId9"/>
    <p:sldId id="273" r:id="rId10"/>
    <p:sldId id="257" r:id="rId11"/>
    <p:sldId id="266" r:id="rId12"/>
    <p:sldId id="260" r:id="rId13"/>
    <p:sldId id="267" r:id="rId14"/>
    <p:sldId id="261" r:id="rId15"/>
    <p:sldId id="262" r:id="rId16"/>
    <p:sldId id="263" r:id="rId17"/>
    <p:sldId id="264" r:id="rId18"/>
    <p:sldId id="272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923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205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122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07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1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16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62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613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85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210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40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099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447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90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577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314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23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2EBF-0197-4D38-8BAF-203FE6195CC5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D825-E314-4EEB-98A1-04AA48F1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4152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261462" y="1706880"/>
            <a:ext cx="5259977" cy="3543916"/>
          </a:xfrm>
        </p:spPr>
        <p:txBody>
          <a:bodyPr>
            <a:normAutofit/>
          </a:bodyPr>
          <a:lstStyle/>
          <a:p>
            <a:r>
              <a:rPr lang="hr-HR" sz="5400" b="1" dirty="0" smtClean="0"/>
              <a:t>PERFEKTNA OSNOVA GLAGOLA</a:t>
            </a:r>
            <a:endParaRPr lang="hr-HR" sz="5400" b="1" dirty="0"/>
          </a:p>
        </p:txBody>
      </p:sp>
      <p:pic>
        <p:nvPicPr>
          <p:cNvPr id="1026" name="Picture 2" descr="Results - Veni Vidi Vici - pubg.starladder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8" y="566603"/>
            <a:ext cx="5410652" cy="541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91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1222" y="418010"/>
            <a:ext cx="10990217" cy="58173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3600" b="1" dirty="0"/>
          </a:p>
          <a:p>
            <a:r>
              <a:rPr lang="hr-HR" sz="3600" b="1" dirty="0"/>
              <a:t>U svakom se latinskom glagolskom obliku mogu razlikovati njegova osnova i nastavak. </a:t>
            </a:r>
            <a:endParaRPr lang="hr-HR" sz="3600" b="1" dirty="0" smtClean="0"/>
          </a:p>
          <a:p>
            <a:r>
              <a:rPr lang="hr-HR" sz="3600" b="1" dirty="0" smtClean="0"/>
              <a:t>Svi </a:t>
            </a:r>
            <a:r>
              <a:rPr lang="hr-HR" sz="3600" b="1" dirty="0"/>
              <a:t>su se glagolski oblici koje smo do sada učili pravili od iste osnove tj. prezentske osnove.</a:t>
            </a:r>
            <a:endParaRPr lang="hr-HR" sz="2400" b="1" dirty="0"/>
          </a:p>
          <a:p>
            <a:pPr marL="0" indent="0">
              <a:buNone/>
            </a:pPr>
            <a:r>
              <a:rPr lang="hr-HR" sz="3000" b="1" dirty="0" smtClean="0"/>
              <a:t> </a:t>
            </a:r>
            <a:endParaRPr lang="hr-HR" sz="30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1036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5429" y="905691"/>
            <a:ext cx="10832128" cy="4885509"/>
          </a:xfrm>
        </p:spPr>
        <p:txBody>
          <a:bodyPr>
            <a:normAutofit/>
          </a:bodyPr>
          <a:lstStyle/>
          <a:p>
            <a:r>
              <a:rPr lang="hr-HR" sz="2800" b="1" dirty="0"/>
              <a:t>Međutim latinski glagol ima </a:t>
            </a:r>
            <a:r>
              <a:rPr lang="hr-HR" sz="3200" b="1" dirty="0"/>
              <a:t>i</a:t>
            </a:r>
            <a:r>
              <a:rPr lang="hr-HR" sz="3200" b="1" dirty="0">
                <a:solidFill>
                  <a:srgbClr val="00B050"/>
                </a:solidFill>
              </a:rPr>
              <a:t> perfektnu osnovu </a:t>
            </a:r>
            <a:r>
              <a:rPr lang="hr-HR" sz="2800" b="1" dirty="0"/>
              <a:t>od koje se tvore: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Indikativ perfekta aktivnog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Indikativ pluskvamperfekta aktivnog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Indikativ futura II. aktivnog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Infinitiv perfekta </a:t>
            </a:r>
            <a:r>
              <a:rPr lang="hr-HR" sz="2800" b="1" dirty="0" smtClean="0">
                <a:solidFill>
                  <a:srgbClr val="FF0000"/>
                </a:solidFill>
              </a:rPr>
              <a:t>aktivnog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7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39634" y="470263"/>
            <a:ext cx="11704319" cy="6244045"/>
          </a:xfrm>
        </p:spPr>
        <p:txBody>
          <a:bodyPr>
            <a:normAutofit/>
          </a:bodyPr>
          <a:lstStyle/>
          <a:p>
            <a:r>
              <a:rPr lang="hr-HR" sz="2800" b="1" dirty="0"/>
              <a:t>3. glagolski oblik koji se navodi u rječniku je 1.lice jednine indikativa perfekta </a:t>
            </a:r>
            <a:r>
              <a:rPr lang="hr-HR" sz="2800" b="1" dirty="0" smtClean="0"/>
              <a:t>aktivnog</a:t>
            </a:r>
            <a:endParaRPr lang="hr-HR" sz="2800" b="1" dirty="0"/>
          </a:p>
          <a:p>
            <a:r>
              <a:rPr lang="hr-HR" sz="2800" b="1" dirty="0" err="1"/>
              <a:t>Scio</a:t>
            </a:r>
            <a:r>
              <a:rPr lang="hr-HR" sz="2800" b="1" dirty="0"/>
              <a:t>, 4. </a:t>
            </a:r>
            <a:r>
              <a:rPr lang="hr-HR" sz="2800" b="1" dirty="0" err="1">
                <a:solidFill>
                  <a:srgbClr val="00B050"/>
                </a:solidFill>
              </a:rPr>
              <a:t>scivi</a:t>
            </a:r>
            <a:r>
              <a:rPr lang="hr-HR" sz="2800" b="1" dirty="0"/>
              <a:t>, </a:t>
            </a:r>
            <a:r>
              <a:rPr lang="hr-HR" sz="2800" b="1" dirty="0" err="1"/>
              <a:t>scitum</a:t>
            </a:r>
            <a:r>
              <a:rPr lang="hr-HR" sz="2800" b="1" dirty="0"/>
              <a:t>; </a:t>
            </a:r>
          </a:p>
          <a:p>
            <a:r>
              <a:rPr lang="hr-HR" sz="2800" b="1" dirty="0" err="1"/>
              <a:t>Recipio</a:t>
            </a:r>
            <a:r>
              <a:rPr lang="hr-HR" sz="2800" b="1" dirty="0"/>
              <a:t>, 3. </a:t>
            </a:r>
            <a:r>
              <a:rPr lang="hr-HR" sz="2800" b="1" dirty="0">
                <a:solidFill>
                  <a:srgbClr val="00B050"/>
                </a:solidFill>
              </a:rPr>
              <a:t>–</a:t>
            </a:r>
            <a:r>
              <a:rPr lang="hr-HR" sz="2800" b="1" dirty="0" err="1">
                <a:solidFill>
                  <a:srgbClr val="00B050"/>
                </a:solidFill>
              </a:rPr>
              <a:t>cepi</a:t>
            </a:r>
            <a:r>
              <a:rPr lang="hr-HR" sz="2800" b="1" dirty="0"/>
              <a:t>, -</a:t>
            </a:r>
            <a:r>
              <a:rPr lang="hr-HR" sz="2800" b="1" dirty="0" err="1"/>
              <a:t>ceptum</a:t>
            </a:r>
            <a:endParaRPr lang="hr-HR" sz="2800" b="1" dirty="0"/>
          </a:p>
          <a:p>
            <a:r>
              <a:rPr lang="hr-HR" sz="2800" b="1" dirty="0" err="1"/>
              <a:t>Sum</a:t>
            </a:r>
            <a:r>
              <a:rPr lang="hr-HR" sz="2800" b="1" dirty="0"/>
              <a:t>, </a:t>
            </a:r>
            <a:r>
              <a:rPr lang="hr-HR" sz="2800" b="1" dirty="0" err="1"/>
              <a:t>esse</a:t>
            </a:r>
            <a:r>
              <a:rPr lang="hr-HR" sz="2800" b="1" dirty="0"/>
              <a:t>, </a:t>
            </a:r>
            <a:r>
              <a:rPr lang="hr-HR" sz="2800" b="1" dirty="0" err="1">
                <a:solidFill>
                  <a:srgbClr val="00B050"/>
                </a:solidFill>
              </a:rPr>
              <a:t>fui</a:t>
            </a:r>
            <a:r>
              <a:rPr lang="hr-HR" sz="2800" b="1" dirty="0"/>
              <a:t>;</a:t>
            </a:r>
            <a:r>
              <a:rPr lang="hr-HR" sz="2800" b="1" dirty="0">
                <a:solidFill>
                  <a:srgbClr val="00B050"/>
                </a:solidFill>
              </a:rPr>
              <a:t>  </a:t>
            </a:r>
          </a:p>
          <a:p>
            <a:r>
              <a:rPr lang="hr-HR" sz="2800" b="1" dirty="0" err="1"/>
              <a:t>Possum</a:t>
            </a:r>
            <a:r>
              <a:rPr lang="hr-HR" sz="2800" b="1" dirty="0"/>
              <a:t>,</a:t>
            </a:r>
            <a:r>
              <a:rPr lang="hr-HR" sz="2800" b="1" dirty="0">
                <a:solidFill>
                  <a:srgbClr val="00B050"/>
                </a:solidFill>
              </a:rPr>
              <a:t> </a:t>
            </a:r>
            <a:r>
              <a:rPr lang="hr-HR" sz="2800" b="1" dirty="0" err="1"/>
              <a:t>posse</a:t>
            </a:r>
            <a:r>
              <a:rPr lang="hr-HR" sz="2800" b="1" dirty="0"/>
              <a:t>, </a:t>
            </a:r>
            <a:r>
              <a:rPr lang="hr-HR" sz="2800" b="1" dirty="0" err="1" smtClean="0">
                <a:solidFill>
                  <a:srgbClr val="00B050"/>
                </a:solidFill>
              </a:rPr>
              <a:t>potui</a:t>
            </a:r>
            <a:endParaRPr lang="hr-HR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sz="2800" b="1" dirty="0" smtClean="0">
                <a:solidFill>
                  <a:srgbClr val="00B050"/>
                </a:solidFill>
              </a:rPr>
              <a:t> </a:t>
            </a:r>
            <a:r>
              <a:rPr lang="hr-HR" sz="2800" b="1" dirty="0" smtClean="0"/>
              <a:t> </a:t>
            </a:r>
            <a:endParaRPr lang="hr-HR" sz="2800" b="1" dirty="0">
              <a:solidFill>
                <a:srgbClr val="00B050"/>
              </a:solidFill>
            </a:endParaRPr>
          </a:p>
          <a:p>
            <a:r>
              <a:rPr lang="hr-HR" sz="2800" b="1" dirty="0"/>
              <a:t>1.licu jednine indikativa perfekta aktivnog odbacimo nastavak</a:t>
            </a:r>
            <a:r>
              <a:rPr lang="hr-HR" sz="2800" b="1" dirty="0">
                <a:solidFill>
                  <a:srgbClr val="00B050"/>
                </a:solidFill>
              </a:rPr>
              <a:t> –I </a:t>
            </a:r>
            <a:r>
              <a:rPr lang="hr-HR" sz="2800" b="1" dirty="0" err="1"/>
              <a:t>i</a:t>
            </a:r>
            <a:r>
              <a:rPr lang="hr-HR" sz="2800" b="1" dirty="0"/>
              <a:t> dobijemo perfektnu osnovu glagola, </a:t>
            </a:r>
            <a:r>
              <a:rPr lang="hr-HR" sz="2800" b="1" dirty="0">
                <a:solidFill>
                  <a:srgbClr val="00B050"/>
                </a:solidFill>
              </a:rPr>
              <a:t>SCIV, SCRIPS, FU, </a:t>
            </a:r>
            <a:r>
              <a:rPr lang="hr-HR" sz="2800" b="1" dirty="0" smtClean="0">
                <a:solidFill>
                  <a:srgbClr val="00B050"/>
                </a:solidFill>
              </a:rPr>
              <a:t>PO</a:t>
            </a:r>
            <a:r>
              <a:rPr lang="hr-HR" sz="2400" b="1" dirty="0" smtClean="0">
                <a:solidFill>
                  <a:srgbClr val="00B050"/>
                </a:solidFill>
              </a:rPr>
              <a:t>TU</a:t>
            </a:r>
            <a:endParaRPr lang="hr-H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7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idx="1"/>
          </p:nvPr>
        </p:nvSpPr>
        <p:spPr>
          <a:xfrm>
            <a:off x="252549" y="409303"/>
            <a:ext cx="11347268" cy="5930537"/>
          </a:xfrm>
        </p:spPr>
        <p:txBody>
          <a:bodyPr>
            <a:normAutofit fontScale="67500" lnSpcReduction="20000"/>
          </a:bodyPr>
          <a:lstStyle/>
          <a:p>
            <a:r>
              <a:rPr lang="hr-HR" sz="4300" b="1" dirty="0"/>
              <a:t>Kod većine glagola 1. i 4. konjugacije 1. lice jednine indikativa perfekta aktivnog se ne navodi jer završava na </a:t>
            </a:r>
            <a:r>
              <a:rPr lang="hr-HR" sz="4300" b="1" dirty="0">
                <a:solidFill>
                  <a:srgbClr val="00B050"/>
                </a:solidFill>
              </a:rPr>
              <a:t>–AVI </a:t>
            </a:r>
            <a:r>
              <a:rPr lang="hr-HR" sz="4300" b="1" dirty="0"/>
              <a:t>kod 1. konjugacije odnosno –</a:t>
            </a:r>
            <a:r>
              <a:rPr lang="hr-HR" sz="4300" b="1" dirty="0">
                <a:solidFill>
                  <a:schemeClr val="accent2"/>
                </a:solidFill>
              </a:rPr>
              <a:t>IVI </a:t>
            </a:r>
            <a:r>
              <a:rPr lang="hr-HR" sz="4300" b="1" dirty="0"/>
              <a:t>kod 4. konjugacije</a:t>
            </a:r>
            <a:r>
              <a:rPr lang="hr-HR" sz="3600" dirty="0"/>
              <a:t/>
            </a:r>
            <a:br>
              <a:rPr lang="hr-HR" sz="3600" dirty="0"/>
            </a:br>
            <a:endParaRPr lang="hr-HR" sz="3600" dirty="0" smtClean="0"/>
          </a:p>
          <a:p>
            <a:r>
              <a:rPr lang="hr-HR" sz="4700" b="1" dirty="0" smtClean="0"/>
              <a:t>Curo</a:t>
            </a:r>
            <a:r>
              <a:rPr lang="hr-HR" sz="4700" b="1" dirty="0"/>
              <a:t>, 1.  (</a:t>
            </a:r>
            <a:r>
              <a:rPr lang="hr-HR" sz="4700" b="1" dirty="0" err="1">
                <a:solidFill>
                  <a:srgbClr val="00B050"/>
                </a:solidFill>
              </a:rPr>
              <a:t>curavi</a:t>
            </a:r>
            <a:r>
              <a:rPr lang="hr-HR" sz="4700" b="1" dirty="0"/>
              <a:t>, </a:t>
            </a:r>
            <a:r>
              <a:rPr lang="hr-HR" sz="4700" b="1" dirty="0" err="1"/>
              <a:t>curatum</a:t>
            </a:r>
            <a:r>
              <a:rPr lang="hr-HR" sz="4700" b="1" dirty="0"/>
              <a:t>)        </a:t>
            </a:r>
            <a:endParaRPr lang="hr-HR" sz="4700" b="1" dirty="0" smtClean="0"/>
          </a:p>
          <a:p>
            <a:r>
              <a:rPr lang="hr-HR" sz="4700" b="1" dirty="0" err="1" smtClean="0"/>
              <a:t>Purgo</a:t>
            </a:r>
            <a:r>
              <a:rPr lang="hr-HR" sz="4700" b="1" dirty="0"/>
              <a:t>, 1. (</a:t>
            </a:r>
            <a:r>
              <a:rPr lang="hr-HR" sz="4700" b="1" dirty="0" err="1">
                <a:solidFill>
                  <a:srgbClr val="00B050"/>
                </a:solidFill>
              </a:rPr>
              <a:t>purgavi</a:t>
            </a:r>
            <a:r>
              <a:rPr lang="hr-HR" sz="4700" b="1" dirty="0"/>
              <a:t>, </a:t>
            </a:r>
            <a:r>
              <a:rPr lang="hr-HR" sz="4700" b="1" dirty="0" err="1"/>
              <a:t>purgatum</a:t>
            </a:r>
            <a:r>
              <a:rPr lang="hr-HR" sz="4700" b="1" dirty="0"/>
              <a:t>)</a:t>
            </a:r>
          </a:p>
          <a:p>
            <a:r>
              <a:rPr lang="hr-HR" sz="4700" b="1" dirty="0"/>
              <a:t>Audio, 4. (</a:t>
            </a:r>
            <a:r>
              <a:rPr lang="hr-HR" sz="4700" b="1" dirty="0" err="1">
                <a:solidFill>
                  <a:srgbClr val="00B050"/>
                </a:solidFill>
              </a:rPr>
              <a:t>audivi</a:t>
            </a:r>
            <a:r>
              <a:rPr lang="hr-HR" sz="4700" b="1" dirty="0"/>
              <a:t>, </a:t>
            </a:r>
            <a:r>
              <a:rPr lang="hr-HR" sz="4700" b="1" dirty="0" err="1"/>
              <a:t>auditum</a:t>
            </a:r>
            <a:r>
              <a:rPr lang="hr-HR" sz="4700" b="1" dirty="0"/>
              <a:t>)        </a:t>
            </a:r>
            <a:endParaRPr lang="hr-HR" sz="4700" b="1" dirty="0" smtClean="0"/>
          </a:p>
          <a:p>
            <a:r>
              <a:rPr lang="hr-HR" sz="4700" b="1" dirty="0" err="1" smtClean="0"/>
              <a:t>Dormio</a:t>
            </a:r>
            <a:r>
              <a:rPr lang="hr-HR" sz="4700" b="1" dirty="0"/>
              <a:t>, 4. (</a:t>
            </a:r>
            <a:r>
              <a:rPr lang="hr-HR" sz="4700" b="1" dirty="0" err="1">
                <a:solidFill>
                  <a:srgbClr val="00B050"/>
                </a:solidFill>
              </a:rPr>
              <a:t>dormivi</a:t>
            </a:r>
            <a:r>
              <a:rPr lang="hr-HR" sz="4700" b="1" dirty="0"/>
              <a:t>, </a:t>
            </a:r>
            <a:r>
              <a:rPr lang="hr-HR" sz="4700" b="1" dirty="0" err="1"/>
              <a:t>dormitum</a:t>
            </a:r>
            <a:r>
              <a:rPr lang="hr-HR" sz="4700" b="1" dirty="0"/>
              <a:t>)</a:t>
            </a:r>
          </a:p>
          <a:p>
            <a:pPr marL="0" indent="0">
              <a:buNone/>
            </a:pPr>
            <a:endParaRPr lang="hr-HR" sz="4700" b="1" dirty="0"/>
          </a:p>
          <a:p>
            <a:r>
              <a:rPr lang="hr-HR" sz="3600" dirty="0"/>
              <a:t/>
            </a:r>
            <a:br>
              <a:rPr lang="hr-HR" sz="3600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5668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8639" y="330926"/>
            <a:ext cx="11268891" cy="6122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 smtClean="0"/>
              <a:t>1</a:t>
            </a:r>
            <a:r>
              <a:rPr lang="hr-HR" sz="2800" b="1" dirty="0"/>
              <a:t>. lice jednine indikativa perfekta aktivnog može završavati na</a:t>
            </a:r>
            <a:r>
              <a:rPr lang="hr-HR" sz="2800" b="1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hr-HR" sz="2800" b="1" dirty="0" smtClean="0">
                <a:solidFill>
                  <a:srgbClr val="00B050"/>
                </a:solidFill>
              </a:rPr>
              <a:t>   – </a:t>
            </a:r>
            <a:r>
              <a:rPr lang="hr-HR" sz="2800" b="1" dirty="0">
                <a:solidFill>
                  <a:srgbClr val="00B050"/>
                </a:solidFill>
              </a:rPr>
              <a:t>VI    </a:t>
            </a:r>
            <a:r>
              <a:rPr lang="hr-HR" sz="2800" b="1" dirty="0" err="1"/>
              <a:t>deleo</a:t>
            </a:r>
            <a:r>
              <a:rPr lang="hr-HR" sz="2800" b="1" dirty="0"/>
              <a:t>, 2. </a:t>
            </a:r>
            <a:r>
              <a:rPr lang="hr-HR" sz="3200" b="1" dirty="0" err="1">
                <a:solidFill>
                  <a:srgbClr val="00B050"/>
                </a:solidFill>
              </a:rPr>
              <a:t>delevi</a:t>
            </a:r>
            <a:r>
              <a:rPr lang="hr-HR" sz="2800" b="1" dirty="0"/>
              <a:t>, </a:t>
            </a:r>
            <a:r>
              <a:rPr lang="hr-HR" sz="2800" b="1" dirty="0" err="1"/>
              <a:t>deletum</a:t>
            </a:r>
            <a:endParaRPr lang="hr-HR" sz="2800" b="1" dirty="0"/>
          </a:p>
          <a:p>
            <a:pPr marL="0" indent="0">
              <a:buNone/>
            </a:pPr>
            <a:r>
              <a:rPr lang="hr-HR" sz="2800" b="1" dirty="0" smtClean="0">
                <a:solidFill>
                  <a:srgbClr val="00B050"/>
                </a:solidFill>
              </a:rPr>
              <a:t>   – </a:t>
            </a:r>
            <a:r>
              <a:rPr lang="hr-HR" sz="2800" b="1" dirty="0">
                <a:solidFill>
                  <a:srgbClr val="00B050"/>
                </a:solidFill>
              </a:rPr>
              <a:t>UI </a:t>
            </a:r>
            <a:r>
              <a:rPr lang="hr-HR" sz="2800" b="1" dirty="0"/>
              <a:t>   </a:t>
            </a:r>
            <a:r>
              <a:rPr lang="hr-HR" sz="2800" b="1" dirty="0" err="1"/>
              <a:t>misceo</a:t>
            </a:r>
            <a:r>
              <a:rPr lang="hr-HR" sz="2800" b="1" dirty="0"/>
              <a:t>, 2. </a:t>
            </a:r>
            <a:r>
              <a:rPr lang="hr-HR" sz="3200" b="1" dirty="0" err="1">
                <a:solidFill>
                  <a:srgbClr val="00B050"/>
                </a:solidFill>
              </a:rPr>
              <a:t>miscui</a:t>
            </a:r>
            <a:r>
              <a:rPr lang="hr-HR" sz="2800" b="1" dirty="0"/>
              <a:t>, </a:t>
            </a:r>
            <a:r>
              <a:rPr lang="hr-HR" sz="2800" b="1" dirty="0" err="1" smtClean="0"/>
              <a:t>mixtum</a:t>
            </a:r>
            <a:r>
              <a:rPr lang="hr-HR" sz="2800" b="1" dirty="0" smtClean="0"/>
              <a:t>;  doceo,2.</a:t>
            </a:r>
            <a:r>
              <a:rPr lang="hr-HR" sz="2800" b="1" dirty="0" smtClean="0">
                <a:solidFill>
                  <a:srgbClr val="00B050"/>
                </a:solidFill>
              </a:rPr>
              <a:t> </a:t>
            </a:r>
            <a:r>
              <a:rPr lang="hr-HR" sz="3200" b="1" dirty="0" err="1" smtClean="0">
                <a:solidFill>
                  <a:srgbClr val="00B050"/>
                </a:solidFill>
              </a:rPr>
              <a:t>docui</a:t>
            </a:r>
            <a:r>
              <a:rPr lang="hr-HR" sz="2800" b="1" dirty="0" smtClean="0"/>
              <a:t>, </a:t>
            </a:r>
            <a:r>
              <a:rPr lang="hr-HR" sz="2800" b="1" dirty="0" err="1" smtClean="0"/>
              <a:t>doctum</a:t>
            </a:r>
            <a:endParaRPr lang="hr-HR" sz="2800" b="1" dirty="0"/>
          </a:p>
          <a:p>
            <a:pPr marL="0" indent="0">
              <a:buNone/>
            </a:pPr>
            <a:r>
              <a:rPr lang="hr-HR" sz="2800" b="1" dirty="0" smtClean="0">
                <a:solidFill>
                  <a:srgbClr val="00B050"/>
                </a:solidFill>
              </a:rPr>
              <a:t>   –</a:t>
            </a:r>
            <a:r>
              <a:rPr lang="hr-HR" sz="2800" b="1" dirty="0" smtClean="0"/>
              <a:t> </a:t>
            </a:r>
            <a:r>
              <a:rPr lang="hr-HR" sz="2800" b="1" dirty="0">
                <a:solidFill>
                  <a:srgbClr val="00B050"/>
                </a:solidFill>
              </a:rPr>
              <a:t>SI</a:t>
            </a:r>
            <a:r>
              <a:rPr lang="hr-HR" sz="2800" b="1" dirty="0"/>
              <a:t>  </a:t>
            </a:r>
            <a:r>
              <a:rPr lang="hr-HR" sz="2800" b="1" dirty="0" err="1"/>
              <a:t>dico</a:t>
            </a:r>
            <a:r>
              <a:rPr lang="hr-HR" sz="2800" b="1" dirty="0"/>
              <a:t>, 3. </a:t>
            </a:r>
            <a:r>
              <a:rPr lang="hr-HR" sz="3200" b="1" dirty="0" err="1">
                <a:solidFill>
                  <a:srgbClr val="00B050"/>
                </a:solidFill>
              </a:rPr>
              <a:t>dixi</a:t>
            </a:r>
            <a:r>
              <a:rPr lang="hr-HR" sz="2800" b="1" dirty="0"/>
              <a:t>, </a:t>
            </a:r>
            <a:r>
              <a:rPr lang="hr-HR" sz="2800" b="1" dirty="0" err="1"/>
              <a:t>dictum</a:t>
            </a:r>
            <a:r>
              <a:rPr lang="hr-HR" sz="2800" b="1" dirty="0"/>
              <a:t>; 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scribo</a:t>
            </a:r>
            <a:r>
              <a:rPr lang="hr-HR" sz="2800" b="1" dirty="0"/>
              <a:t>, 3. </a:t>
            </a:r>
            <a:r>
              <a:rPr lang="hr-HR" sz="3200" b="1" dirty="0" err="1">
                <a:solidFill>
                  <a:srgbClr val="00B050"/>
                </a:solidFill>
              </a:rPr>
              <a:t>scripsi</a:t>
            </a:r>
            <a:r>
              <a:rPr lang="hr-HR" sz="2800" b="1" dirty="0"/>
              <a:t>, </a:t>
            </a:r>
            <a:r>
              <a:rPr lang="hr-HR" sz="2800" b="1" dirty="0" err="1"/>
              <a:t>scriptum</a:t>
            </a:r>
            <a:endParaRPr lang="hr-HR" sz="2800" b="1" dirty="0"/>
          </a:p>
          <a:p>
            <a:pPr marL="0" indent="0">
              <a:buNone/>
            </a:pPr>
            <a:r>
              <a:rPr lang="hr-HR" sz="2800" b="1" dirty="0" smtClean="0">
                <a:solidFill>
                  <a:srgbClr val="00B050"/>
                </a:solidFill>
              </a:rPr>
              <a:t>    – </a:t>
            </a:r>
            <a:r>
              <a:rPr lang="hr-HR" sz="2800" b="1" dirty="0">
                <a:solidFill>
                  <a:srgbClr val="00B050"/>
                </a:solidFill>
              </a:rPr>
              <a:t>I  </a:t>
            </a:r>
            <a:r>
              <a:rPr lang="hr-HR" sz="2800" b="1" dirty="0"/>
              <a:t> </a:t>
            </a:r>
            <a:r>
              <a:rPr lang="hr-HR" sz="2800" b="1" dirty="0" err="1"/>
              <a:t>venio</a:t>
            </a:r>
            <a:r>
              <a:rPr lang="hr-HR" sz="2800" b="1" dirty="0"/>
              <a:t>, 4. </a:t>
            </a:r>
            <a:r>
              <a:rPr lang="hr-HR" sz="3200" b="1" dirty="0">
                <a:solidFill>
                  <a:srgbClr val="00B050"/>
                </a:solidFill>
              </a:rPr>
              <a:t>veni</a:t>
            </a:r>
            <a:r>
              <a:rPr lang="hr-HR" sz="2800" b="1" dirty="0"/>
              <a:t>, </a:t>
            </a:r>
            <a:r>
              <a:rPr lang="hr-HR" sz="2800" b="1" dirty="0" err="1"/>
              <a:t>ventum</a:t>
            </a:r>
            <a:r>
              <a:rPr lang="hr-HR" sz="2800" b="1" dirty="0"/>
              <a:t>; 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facio</a:t>
            </a:r>
            <a:r>
              <a:rPr lang="hr-HR" sz="2800" b="1" dirty="0"/>
              <a:t>, 3. </a:t>
            </a:r>
            <a:r>
              <a:rPr lang="hr-HR" sz="3200" b="1" dirty="0">
                <a:solidFill>
                  <a:srgbClr val="00B050"/>
                </a:solidFill>
              </a:rPr>
              <a:t>feci</a:t>
            </a:r>
            <a:r>
              <a:rPr lang="hr-HR" sz="2800" b="1" dirty="0"/>
              <a:t>, </a:t>
            </a:r>
            <a:r>
              <a:rPr lang="hr-HR" sz="2800" b="1" dirty="0" err="1" smtClean="0"/>
              <a:t>factum</a:t>
            </a:r>
            <a:r>
              <a:rPr lang="hr-HR" sz="2800" b="1" dirty="0" smtClean="0"/>
              <a:t>, </a:t>
            </a:r>
          </a:p>
          <a:p>
            <a:pPr marL="0" indent="0">
              <a:buNone/>
            </a:pPr>
            <a:r>
              <a:rPr lang="hr-HR" sz="2800" b="1" dirty="0"/>
              <a:t> </a:t>
            </a:r>
            <a:r>
              <a:rPr lang="hr-HR" sz="2800" b="1" dirty="0" smtClean="0"/>
              <a:t>         </a:t>
            </a:r>
            <a:r>
              <a:rPr lang="hr-HR" sz="2800" b="1" dirty="0" err="1" smtClean="0"/>
              <a:t>recipio</a:t>
            </a:r>
            <a:r>
              <a:rPr lang="hr-HR" sz="2800" b="1" dirty="0" smtClean="0"/>
              <a:t>, 3. </a:t>
            </a:r>
            <a:r>
              <a:rPr lang="hr-HR" sz="2800" b="1" dirty="0" smtClean="0">
                <a:solidFill>
                  <a:srgbClr val="00B050"/>
                </a:solidFill>
              </a:rPr>
              <a:t>–</a:t>
            </a:r>
            <a:r>
              <a:rPr lang="hr-HR" sz="3200" b="1" dirty="0" err="1" smtClean="0">
                <a:solidFill>
                  <a:srgbClr val="00B050"/>
                </a:solidFill>
              </a:rPr>
              <a:t>cepi</a:t>
            </a:r>
            <a:r>
              <a:rPr lang="hr-HR" sz="2800" b="1" dirty="0" smtClean="0"/>
              <a:t>, -</a:t>
            </a:r>
            <a:r>
              <a:rPr lang="hr-HR" sz="2800" b="1" dirty="0" err="1" smtClean="0"/>
              <a:t>ceptum</a:t>
            </a:r>
            <a:endParaRPr lang="hr-HR" sz="2800" b="1" dirty="0"/>
          </a:p>
          <a:p>
            <a:pPr marL="0" indent="0">
              <a:buNone/>
            </a:pPr>
            <a:r>
              <a:rPr lang="hr-HR" sz="2800" b="1" dirty="0"/>
              <a:t> </a:t>
            </a:r>
            <a:r>
              <a:rPr lang="hr-HR" sz="2800" b="1" dirty="0" smtClean="0"/>
              <a:t>Postoji i perfekt </a:t>
            </a:r>
            <a:r>
              <a:rPr lang="hr-HR" sz="2800" b="1" dirty="0"/>
              <a:t>s </a:t>
            </a:r>
            <a:r>
              <a:rPr lang="hr-HR" sz="2800" b="1" dirty="0" smtClean="0"/>
              <a:t>reduplikacijom:  </a:t>
            </a:r>
            <a:r>
              <a:rPr lang="hr-HR" sz="2800" b="1" dirty="0"/>
              <a:t>do, 1. </a:t>
            </a:r>
            <a:r>
              <a:rPr lang="hr-HR" sz="2800" b="1" dirty="0" err="1">
                <a:solidFill>
                  <a:srgbClr val="00B050"/>
                </a:solidFill>
              </a:rPr>
              <a:t>dedi</a:t>
            </a:r>
            <a:r>
              <a:rPr lang="hr-HR" sz="2800" b="1" dirty="0"/>
              <a:t>, datum;  </a:t>
            </a:r>
            <a:endParaRPr lang="hr-HR" sz="2800" b="1" dirty="0" smtClean="0"/>
          </a:p>
          <a:p>
            <a:pPr marL="0" indent="0">
              <a:buNone/>
            </a:pPr>
            <a:r>
              <a:rPr lang="hr-HR" sz="2800" b="1" dirty="0"/>
              <a:t> </a:t>
            </a:r>
            <a:r>
              <a:rPr lang="hr-HR" sz="2800" b="1" dirty="0" smtClean="0"/>
              <a:t>                                                                     </a:t>
            </a:r>
            <a:r>
              <a:rPr lang="hr-HR" sz="2800" b="1" dirty="0" err="1" smtClean="0"/>
              <a:t>addo</a:t>
            </a:r>
            <a:r>
              <a:rPr lang="hr-HR" sz="2800" b="1" dirty="0"/>
              <a:t>, 3.</a:t>
            </a:r>
            <a:r>
              <a:rPr lang="hr-HR" sz="2800" b="1" dirty="0">
                <a:solidFill>
                  <a:srgbClr val="00B050"/>
                </a:solidFill>
              </a:rPr>
              <a:t> -</a:t>
            </a:r>
            <a:r>
              <a:rPr lang="hr-HR" sz="2800" b="1" dirty="0" err="1">
                <a:solidFill>
                  <a:srgbClr val="00B050"/>
                </a:solidFill>
              </a:rPr>
              <a:t>didi</a:t>
            </a:r>
            <a:r>
              <a:rPr lang="hr-HR" sz="2800" b="1" dirty="0"/>
              <a:t>, -</a:t>
            </a:r>
            <a:r>
              <a:rPr lang="hr-HR" sz="2800" b="1" dirty="0" err="1"/>
              <a:t>ditum</a:t>
            </a:r>
            <a:endParaRPr lang="hr-HR" sz="2800" b="1" dirty="0"/>
          </a:p>
          <a:p>
            <a:endParaRPr lang="hr-HR" sz="24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4609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6722" y="372292"/>
            <a:ext cx="10093232" cy="1264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 smtClean="0"/>
              <a:t>VISITO,1. -posjetiti</a:t>
            </a:r>
          </a:p>
          <a:p>
            <a:pPr marL="0" indent="0" algn="ctr">
              <a:buNone/>
            </a:pPr>
            <a:r>
              <a:rPr lang="hr-HR" sz="2800" b="1" dirty="0" smtClean="0"/>
              <a:t>Perfektna osnova - VISITAV</a:t>
            </a:r>
            <a:endParaRPr lang="hr-HR" sz="2800" b="1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58624"/>
              </p:ext>
            </p:extLst>
          </p:nvPr>
        </p:nvGraphicFramePr>
        <p:xfrm>
          <a:off x="478974" y="1933303"/>
          <a:ext cx="10998924" cy="449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308">
                  <a:extLst>
                    <a:ext uri="{9D8B030D-6E8A-4147-A177-3AD203B41FA5}">
                      <a16:colId xmlns:a16="http://schemas.microsoft.com/office/drawing/2014/main" val="3934403190"/>
                    </a:ext>
                  </a:extLst>
                </a:gridCol>
                <a:gridCol w="3666308">
                  <a:extLst>
                    <a:ext uri="{9D8B030D-6E8A-4147-A177-3AD203B41FA5}">
                      <a16:colId xmlns:a16="http://schemas.microsoft.com/office/drawing/2014/main" val="2465382318"/>
                    </a:ext>
                  </a:extLst>
                </a:gridCol>
                <a:gridCol w="3666308">
                  <a:extLst>
                    <a:ext uri="{9D8B030D-6E8A-4147-A177-3AD203B41FA5}">
                      <a16:colId xmlns:a16="http://schemas.microsoft.com/office/drawing/2014/main" val="3770129486"/>
                    </a:ext>
                  </a:extLst>
                </a:gridCol>
              </a:tblGrid>
              <a:tr h="791431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dirty="0" smtClean="0"/>
                        <a:t>perfekta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dirty="0" smtClean="0"/>
                        <a:t>aktivnog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 pluskvamperfekta aktivnog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 futura 2.</a:t>
                      </a:r>
                      <a:r>
                        <a:rPr lang="hr-HR" sz="2400" baseline="0" dirty="0" smtClean="0"/>
                        <a:t> aktivnog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844416"/>
                  </a:ext>
                </a:extLst>
              </a:tr>
              <a:tr h="550266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r-H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ĔRAM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ĔRO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944001"/>
                  </a:ext>
                </a:extLst>
              </a:tr>
              <a:tr h="5502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915909"/>
                  </a:ext>
                </a:extLst>
              </a:tr>
              <a:tr h="5502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83493"/>
                  </a:ext>
                </a:extLst>
              </a:tr>
              <a:tr h="5502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ĔRIMUS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645382"/>
                  </a:ext>
                </a:extLst>
              </a:tr>
              <a:tr h="5502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806392"/>
                  </a:ext>
                </a:extLst>
              </a:tr>
              <a:tr h="5502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ĒRUNT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VISITAV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ĔRINT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3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564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6"/>
          <p:cNvSpPr>
            <a:spLocks noGrp="1"/>
          </p:cNvSpPr>
          <p:nvPr>
            <p:ph type="title"/>
          </p:nvPr>
        </p:nvSpPr>
        <p:spPr>
          <a:xfrm>
            <a:off x="435429" y="287384"/>
            <a:ext cx="10833463" cy="11321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hr-HR" sz="2800" dirty="0" err="1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Recipio</a:t>
            </a:r>
            <a:r>
              <a:rPr lang="hr-HR" sz="28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, 3. –</a:t>
            </a:r>
            <a:r>
              <a:rPr lang="hr-HR" sz="2800" dirty="0" err="1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cepi</a:t>
            </a:r>
            <a:r>
              <a:rPr lang="hr-HR" sz="28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, -</a:t>
            </a:r>
            <a:r>
              <a:rPr lang="hr-HR" sz="2800" dirty="0" err="1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ceptum</a:t>
            </a:r>
            <a:r>
              <a:rPr lang="hr-HR" sz="2800" dirty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hr-HR" sz="28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–</a:t>
            </a:r>
            <a:r>
              <a:rPr lang="hr-HR" sz="2800" cap="none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uzeti</a:t>
            </a:r>
            <a:br>
              <a:rPr lang="hr-HR" sz="2800" cap="none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hr-HR" sz="2800" cap="none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Perfektna osnova </a:t>
            </a:r>
            <a:r>
              <a:rPr lang="hr-HR" sz="2800" dirty="0" smtClean="0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hr-HR" sz="2800" dirty="0" err="1"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rPr>
              <a:t>recep</a:t>
            </a:r>
            <a:endParaRPr lang="hr-HR" sz="2800" dirty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25971"/>
              </p:ext>
            </p:extLst>
          </p:nvPr>
        </p:nvGraphicFramePr>
        <p:xfrm>
          <a:off x="661851" y="1898469"/>
          <a:ext cx="10816047" cy="4540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349">
                  <a:extLst>
                    <a:ext uri="{9D8B030D-6E8A-4147-A177-3AD203B41FA5}">
                      <a16:colId xmlns:a16="http://schemas.microsoft.com/office/drawing/2014/main" val="3734718217"/>
                    </a:ext>
                  </a:extLst>
                </a:gridCol>
                <a:gridCol w="3605349">
                  <a:extLst>
                    <a:ext uri="{9D8B030D-6E8A-4147-A177-3AD203B41FA5}">
                      <a16:colId xmlns:a16="http://schemas.microsoft.com/office/drawing/2014/main" val="2724968183"/>
                    </a:ext>
                  </a:extLst>
                </a:gridCol>
                <a:gridCol w="3605349">
                  <a:extLst>
                    <a:ext uri="{9D8B030D-6E8A-4147-A177-3AD203B41FA5}">
                      <a16:colId xmlns:a16="http://schemas.microsoft.com/office/drawing/2014/main" val="3606246933"/>
                    </a:ext>
                  </a:extLst>
                </a:gridCol>
              </a:tblGrid>
              <a:tr h="6357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dirty="0" smtClean="0"/>
                        <a:t>perfekta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dirty="0" smtClean="0"/>
                        <a:t>aktivnog</a:t>
                      </a:r>
                    </a:p>
                    <a:p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Indikativ pluskvamperfekta aktivnog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Indikativ futura 2.</a:t>
                      </a:r>
                      <a:r>
                        <a:rPr lang="hr-HR" sz="2400" baseline="0" dirty="0" smtClean="0"/>
                        <a:t> aktivnog</a:t>
                      </a:r>
                      <a:endParaRPr lang="hr-HR" sz="2400" dirty="0" smtClean="0"/>
                    </a:p>
                    <a:p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06061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r-H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ĔRAM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</a:t>
                      </a:r>
                      <a:r>
                        <a:rPr lang="hr-HR" sz="2400" b="1" baseline="0" dirty="0" smtClean="0"/>
                        <a:t>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ĔRO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622541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732181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932176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ĔRIMUS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879669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</a:t>
                      </a:r>
                      <a:r>
                        <a:rPr lang="hr-HR" sz="2400" b="1" baseline="0" dirty="0" smtClean="0"/>
                        <a:t>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</a:t>
                      </a:r>
                      <a:r>
                        <a:rPr lang="hr-HR" sz="2400" b="1" baseline="0" dirty="0" smtClean="0"/>
                        <a:t>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06590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ĒRUNT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RECEP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ĔRINT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393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37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 smtClean="0"/>
              <a:t>SUM, ESSE, FUI</a:t>
            </a:r>
            <a:br>
              <a:rPr lang="hr-HR" cap="none" dirty="0" smtClean="0"/>
            </a:br>
            <a:r>
              <a:rPr lang="hr-HR" cap="none" dirty="0" smtClean="0"/>
              <a:t>Perfektna osnova </a:t>
            </a:r>
            <a:r>
              <a:rPr lang="hr-HR" dirty="0" smtClean="0"/>
              <a:t>- </a:t>
            </a:r>
            <a:r>
              <a:rPr lang="hr-HR" dirty="0" err="1" smtClean="0"/>
              <a:t>fu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6480"/>
              </p:ext>
            </p:extLst>
          </p:nvPr>
        </p:nvGraphicFramePr>
        <p:xfrm>
          <a:off x="1132114" y="2037805"/>
          <a:ext cx="9936480" cy="440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700887506"/>
                    </a:ext>
                  </a:extLst>
                </a:gridCol>
                <a:gridCol w="3709852">
                  <a:extLst>
                    <a:ext uri="{9D8B030D-6E8A-4147-A177-3AD203B41FA5}">
                      <a16:colId xmlns:a16="http://schemas.microsoft.com/office/drawing/2014/main" val="3978665697"/>
                    </a:ext>
                  </a:extLst>
                </a:gridCol>
                <a:gridCol w="3483428">
                  <a:extLst>
                    <a:ext uri="{9D8B030D-6E8A-4147-A177-3AD203B41FA5}">
                      <a16:colId xmlns:a16="http://schemas.microsoft.com/office/drawing/2014/main" val="4226231095"/>
                    </a:ext>
                  </a:extLst>
                </a:gridCol>
              </a:tblGrid>
              <a:tr h="629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Indikativ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perfekta</a:t>
                      </a:r>
                      <a:r>
                        <a:rPr lang="hr-HR" baseline="0" dirty="0" smtClean="0"/>
                        <a:t> 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Indikativ pluskvamperfekta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Indikativ futura 2.</a:t>
                      </a:r>
                      <a:r>
                        <a:rPr lang="hr-HR" baseline="0" dirty="0" smtClean="0"/>
                        <a:t> 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595324"/>
                  </a:ext>
                </a:extLst>
              </a:tr>
              <a:tr h="629505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 bio sam</a:t>
                      </a:r>
                      <a:endParaRPr lang="hr-H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ĔRAM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 bijah 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</a:t>
                      </a:r>
                      <a:r>
                        <a:rPr lang="hr-HR" sz="2400" b="1" baseline="0" dirty="0" smtClean="0"/>
                        <a:t>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ĔRO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 budem bio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03272"/>
                  </a:ext>
                </a:extLst>
              </a:tr>
              <a:tr h="6295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908184"/>
                  </a:ext>
                </a:extLst>
              </a:tr>
              <a:tr h="6295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277088"/>
                  </a:ext>
                </a:extLst>
              </a:tr>
              <a:tr h="6295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ĔRIMUS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7058"/>
                  </a:ext>
                </a:extLst>
              </a:tr>
              <a:tr h="6295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</a:t>
                      </a:r>
                      <a:r>
                        <a:rPr lang="hr-HR" sz="2400" b="1" baseline="0" dirty="0" smtClean="0"/>
                        <a:t>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FU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</a:t>
                      </a:r>
                      <a:r>
                        <a:rPr lang="hr-HR" sz="2400" b="1" baseline="0" dirty="0" smtClean="0"/>
                        <a:t>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184204"/>
                  </a:ext>
                </a:extLst>
              </a:tr>
              <a:tr h="6295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ĒRUNT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</a:t>
                      </a:r>
                      <a:r>
                        <a:rPr lang="hr-HR" sz="2400" b="1" baseline="0" dirty="0" smtClean="0"/>
                        <a:t> FU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ĔRINT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99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70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Possum</a:t>
            </a:r>
            <a:r>
              <a:rPr lang="hr-HR" dirty="0" smtClean="0"/>
              <a:t>, </a:t>
            </a:r>
            <a:r>
              <a:rPr lang="hr-HR" dirty="0" err="1" smtClean="0"/>
              <a:t>posse</a:t>
            </a:r>
            <a:r>
              <a:rPr lang="hr-HR" dirty="0" smtClean="0"/>
              <a:t>, </a:t>
            </a:r>
            <a:r>
              <a:rPr lang="hr-HR" dirty="0" err="1" smtClean="0"/>
              <a:t>potui</a:t>
            </a:r>
            <a:r>
              <a:rPr lang="hr-HR" dirty="0" smtClean="0"/>
              <a:t> </a:t>
            </a:r>
            <a:r>
              <a:rPr lang="hr-HR" cap="none" dirty="0" smtClean="0"/>
              <a:t>–moći</a:t>
            </a:r>
            <a:br>
              <a:rPr lang="hr-HR" cap="none" dirty="0" smtClean="0"/>
            </a:br>
            <a:r>
              <a:rPr lang="hr-HR" cap="none" dirty="0" smtClean="0"/>
              <a:t>perfektna osnova -POTU</a:t>
            </a:r>
            <a:endParaRPr lang="hr-HR" cap="none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01717"/>
              </p:ext>
            </p:extLst>
          </p:nvPr>
        </p:nvGraphicFramePr>
        <p:xfrm>
          <a:off x="1175658" y="1889759"/>
          <a:ext cx="9518469" cy="458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23">
                  <a:extLst>
                    <a:ext uri="{9D8B030D-6E8A-4147-A177-3AD203B41FA5}">
                      <a16:colId xmlns:a16="http://schemas.microsoft.com/office/drawing/2014/main" val="148429923"/>
                    </a:ext>
                  </a:extLst>
                </a:gridCol>
                <a:gridCol w="3172823">
                  <a:extLst>
                    <a:ext uri="{9D8B030D-6E8A-4147-A177-3AD203B41FA5}">
                      <a16:colId xmlns:a16="http://schemas.microsoft.com/office/drawing/2014/main" val="3391727180"/>
                    </a:ext>
                  </a:extLst>
                </a:gridCol>
                <a:gridCol w="3172823">
                  <a:extLst>
                    <a:ext uri="{9D8B030D-6E8A-4147-A177-3AD203B41FA5}">
                      <a16:colId xmlns:a16="http://schemas.microsoft.com/office/drawing/2014/main" val="552974350"/>
                    </a:ext>
                  </a:extLst>
                </a:gridCol>
              </a:tblGrid>
              <a:tr h="78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Indikativ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perfekta</a:t>
                      </a:r>
                      <a:r>
                        <a:rPr lang="hr-HR" baseline="0" dirty="0" smtClean="0"/>
                        <a:t> 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Indikativ pluskvamperfekta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Indikativ futura 2.</a:t>
                      </a:r>
                      <a:r>
                        <a:rPr lang="hr-HR" baseline="0" dirty="0" smtClean="0"/>
                        <a:t> 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31155"/>
                  </a:ext>
                </a:extLst>
              </a:tr>
              <a:tr h="1005946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 mogao sam</a:t>
                      </a:r>
                      <a:endParaRPr lang="hr-H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ĔRAM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 bijah mogao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</a:t>
                      </a:r>
                      <a:r>
                        <a:rPr lang="hr-HR" sz="2400" b="1" baseline="0" dirty="0" smtClean="0"/>
                        <a:t>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ĔRO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 budem mogao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377881"/>
                  </a:ext>
                </a:extLst>
              </a:tr>
              <a:tr h="5588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696107"/>
                  </a:ext>
                </a:extLst>
              </a:tr>
              <a:tr h="5588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72656"/>
                  </a:ext>
                </a:extLst>
              </a:tr>
              <a:tr h="5588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ĬMUS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ĔRIMUS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64168"/>
                  </a:ext>
                </a:extLst>
              </a:tr>
              <a:tr h="5588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</a:t>
                      </a:r>
                      <a:r>
                        <a:rPr lang="hr-HR" sz="2400" b="1" baseline="0" dirty="0" smtClean="0"/>
                        <a:t>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POTU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ERĀTIS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</a:t>
                      </a:r>
                      <a:r>
                        <a:rPr lang="hr-HR" sz="2400" b="1" baseline="0" dirty="0" smtClean="0"/>
                        <a:t>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ĔRITIS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42712"/>
                  </a:ext>
                </a:extLst>
              </a:tr>
              <a:tr h="5588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ĒRUNT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ĔRANT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</a:t>
                      </a:r>
                      <a:r>
                        <a:rPr lang="hr-HR" sz="2400" b="1" baseline="0" dirty="0" smtClean="0"/>
                        <a:t> POTU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ĔRINT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16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0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80160" y="1262743"/>
            <a:ext cx="9649097" cy="4119154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Svaki latinski glagol ima svoje tri osnove:</a:t>
            </a:r>
          </a:p>
          <a:p>
            <a:r>
              <a:rPr lang="hr-HR" sz="3600" b="1" dirty="0" smtClean="0"/>
              <a:t>A) prezentsku osnovu</a:t>
            </a:r>
          </a:p>
          <a:p>
            <a:r>
              <a:rPr lang="hr-HR" sz="3600" b="1" dirty="0" smtClean="0"/>
              <a:t>B) perfektnu osnovu</a:t>
            </a:r>
          </a:p>
          <a:p>
            <a:r>
              <a:rPr lang="hr-HR" sz="3600" b="1" dirty="0" smtClean="0"/>
              <a:t>C) </a:t>
            </a:r>
            <a:r>
              <a:rPr lang="hr-HR" sz="3600" b="1" dirty="0" err="1" smtClean="0"/>
              <a:t>participsku</a:t>
            </a:r>
            <a:r>
              <a:rPr lang="hr-HR" sz="3600" b="1" dirty="0"/>
              <a:t> </a:t>
            </a:r>
            <a:r>
              <a:rPr lang="hr-HR" sz="3600" b="1" dirty="0" smtClean="0"/>
              <a:t>osnovu  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16230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6389" y="1236617"/>
            <a:ext cx="11051177" cy="4415246"/>
          </a:xfrm>
        </p:spPr>
        <p:txBody>
          <a:bodyPr>
            <a:normAutofit lnSpcReduction="10000"/>
          </a:bodyPr>
          <a:lstStyle/>
          <a:p>
            <a:r>
              <a:rPr lang="hr-HR" sz="2800" b="1" dirty="0" err="1" smtClean="0"/>
              <a:t>Prezensku</a:t>
            </a:r>
            <a:r>
              <a:rPr lang="hr-HR" sz="2800" b="1" dirty="0" smtClean="0"/>
              <a:t> osnovu glagola dobijemo tako da infinitivu odbacimo nastavak –RE u 1. 2. i 4. konjugaciji a nastavak –ERE u 3. konjugaciji:</a:t>
            </a:r>
          </a:p>
          <a:p>
            <a:r>
              <a:rPr lang="hr-HR" sz="2800" b="1" dirty="0" err="1" smtClean="0"/>
              <a:t>Visito</a:t>
            </a:r>
            <a:r>
              <a:rPr lang="hr-HR" sz="2800" b="1" dirty="0" smtClean="0"/>
              <a:t>, 1. </a:t>
            </a:r>
            <a:r>
              <a:rPr lang="hr-HR" sz="2800" b="1" dirty="0" err="1" smtClean="0"/>
              <a:t>visita</a:t>
            </a:r>
            <a:r>
              <a:rPr lang="hr-HR" sz="2800" b="1" dirty="0" err="1" smtClean="0">
                <a:solidFill>
                  <a:srgbClr val="FF0000"/>
                </a:solidFill>
              </a:rPr>
              <a:t>re</a:t>
            </a:r>
            <a:r>
              <a:rPr lang="hr-HR" sz="2800" b="1" dirty="0" smtClean="0">
                <a:solidFill>
                  <a:srgbClr val="FFFF00"/>
                </a:solidFill>
              </a:rPr>
              <a:t> </a:t>
            </a:r>
            <a:r>
              <a:rPr lang="hr-HR" sz="2800" b="1" dirty="0" smtClean="0"/>
              <a:t>–</a:t>
            </a:r>
            <a:r>
              <a:rPr lang="hr-HR" sz="2800" b="1" dirty="0" smtClean="0">
                <a:solidFill>
                  <a:srgbClr val="FFFF00"/>
                </a:solidFill>
              </a:rPr>
              <a:t> </a:t>
            </a:r>
            <a:r>
              <a:rPr lang="hr-HR" sz="3200" b="1" dirty="0" err="1" smtClean="0">
                <a:solidFill>
                  <a:srgbClr val="00B050"/>
                </a:solidFill>
              </a:rPr>
              <a:t>visita</a:t>
            </a:r>
            <a:endParaRPr lang="hr-HR" sz="3200" b="1" dirty="0" smtClean="0">
              <a:solidFill>
                <a:srgbClr val="00B050"/>
              </a:solidFill>
            </a:endParaRPr>
          </a:p>
          <a:p>
            <a:r>
              <a:rPr lang="hr-HR" sz="2800" b="1" dirty="0" err="1" smtClean="0"/>
              <a:t>Doceo</a:t>
            </a:r>
            <a:r>
              <a:rPr lang="hr-HR" sz="2800" b="1" dirty="0" smtClean="0"/>
              <a:t>, 2. </a:t>
            </a:r>
            <a:r>
              <a:rPr lang="hr-HR" sz="2800" b="1" dirty="0" err="1" smtClean="0"/>
              <a:t>doce</a:t>
            </a:r>
            <a:r>
              <a:rPr lang="hr-HR" sz="2800" b="1" dirty="0" err="1" smtClean="0">
                <a:solidFill>
                  <a:srgbClr val="FF0000"/>
                </a:solidFill>
              </a:rPr>
              <a:t>re</a:t>
            </a:r>
            <a:r>
              <a:rPr lang="hr-HR" sz="2800" b="1" dirty="0" smtClean="0"/>
              <a:t> – </a:t>
            </a:r>
            <a:r>
              <a:rPr lang="hr-HR" sz="3200" b="1" dirty="0" err="1" smtClean="0">
                <a:solidFill>
                  <a:srgbClr val="00B050"/>
                </a:solidFill>
              </a:rPr>
              <a:t>doce</a:t>
            </a:r>
            <a:endParaRPr lang="hr-HR" sz="2800" b="1" dirty="0" smtClean="0">
              <a:solidFill>
                <a:srgbClr val="00B050"/>
              </a:solidFill>
            </a:endParaRPr>
          </a:p>
          <a:p>
            <a:r>
              <a:rPr lang="hr-HR" sz="2800" b="1" dirty="0" err="1" smtClean="0"/>
              <a:t>Scribo</a:t>
            </a:r>
            <a:r>
              <a:rPr lang="hr-HR" sz="2800" b="1" dirty="0" smtClean="0"/>
              <a:t>, 3. </a:t>
            </a:r>
            <a:r>
              <a:rPr lang="hr-HR" sz="2800" b="1" dirty="0" err="1" smtClean="0"/>
              <a:t>scrib</a:t>
            </a:r>
            <a:r>
              <a:rPr lang="hr-HR" sz="2800" b="1" dirty="0" err="1" smtClean="0">
                <a:solidFill>
                  <a:srgbClr val="FF0000"/>
                </a:solidFill>
              </a:rPr>
              <a:t>ere</a:t>
            </a:r>
            <a:r>
              <a:rPr lang="hr-HR" sz="2800" b="1" dirty="0" smtClean="0"/>
              <a:t> –</a:t>
            </a:r>
            <a:r>
              <a:rPr lang="hr-HR" sz="2800" b="1" dirty="0" err="1" smtClean="0">
                <a:solidFill>
                  <a:srgbClr val="00B050"/>
                </a:solidFill>
              </a:rPr>
              <a:t>scrib</a:t>
            </a:r>
            <a:r>
              <a:rPr lang="hr-HR" sz="2800" b="1" dirty="0" smtClean="0"/>
              <a:t>  (</a:t>
            </a:r>
            <a:r>
              <a:rPr lang="hr-HR" sz="2800" b="1" dirty="0" err="1" smtClean="0"/>
              <a:t>capio</a:t>
            </a:r>
            <a:r>
              <a:rPr lang="hr-HR" sz="2800" b="1" dirty="0" smtClean="0"/>
              <a:t>, 3. </a:t>
            </a:r>
            <a:r>
              <a:rPr lang="hr-HR" sz="2800" b="1" dirty="0" err="1" smtClean="0"/>
              <a:t>cap</a:t>
            </a:r>
            <a:r>
              <a:rPr lang="hr-HR" sz="2800" b="1" dirty="0" err="1" smtClean="0">
                <a:solidFill>
                  <a:srgbClr val="FF0000"/>
                </a:solidFill>
              </a:rPr>
              <a:t>ere</a:t>
            </a:r>
            <a:r>
              <a:rPr lang="hr-HR" sz="2800" b="1" dirty="0" smtClean="0"/>
              <a:t> – </a:t>
            </a:r>
            <a:r>
              <a:rPr lang="hr-HR" sz="3200" b="1" dirty="0" err="1" smtClean="0">
                <a:solidFill>
                  <a:srgbClr val="00B050"/>
                </a:solidFill>
              </a:rPr>
              <a:t>cap+i</a:t>
            </a:r>
            <a:r>
              <a:rPr lang="hr-HR" sz="2800" b="1" dirty="0" smtClean="0"/>
              <a:t>)</a:t>
            </a:r>
          </a:p>
          <a:p>
            <a:r>
              <a:rPr lang="hr-HR" sz="2800" b="1" dirty="0" err="1" smtClean="0"/>
              <a:t>Venio</a:t>
            </a:r>
            <a:r>
              <a:rPr lang="hr-HR" sz="2800" b="1" dirty="0" smtClean="0"/>
              <a:t>, 4. </a:t>
            </a:r>
            <a:r>
              <a:rPr lang="hr-HR" sz="2800" b="1" dirty="0" err="1" smtClean="0"/>
              <a:t>veni</a:t>
            </a:r>
            <a:r>
              <a:rPr lang="hr-HR" sz="2800" b="1" dirty="0" err="1" smtClean="0">
                <a:solidFill>
                  <a:srgbClr val="FF0000"/>
                </a:solidFill>
              </a:rPr>
              <a:t>re</a:t>
            </a:r>
            <a:r>
              <a:rPr lang="hr-HR" sz="2800" b="1" dirty="0" smtClean="0"/>
              <a:t> - </a:t>
            </a:r>
            <a:r>
              <a:rPr lang="hr-HR" sz="3200" b="1" dirty="0" smtClean="0">
                <a:solidFill>
                  <a:srgbClr val="00B050"/>
                </a:solidFill>
              </a:rPr>
              <a:t>veni</a:t>
            </a:r>
            <a:endParaRPr lang="hr-HR" sz="2800" b="1" dirty="0" smtClean="0">
              <a:solidFill>
                <a:srgbClr val="00B050"/>
              </a:solidFill>
            </a:endParaRPr>
          </a:p>
          <a:p>
            <a:endParaRPr lang="hr-HR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8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1554" y="844731"/>
            <a:ext cx="11295017" cy="5521235"/>
          </a:xfrm>
        </p:spPr>
        <p:txBody>
          <a:bodyPr>
            <a:noAutofit/>
          </a:bodyPr>
          <a:lstStyle/>
          <a:p>
            <a:r>
              <a:rPr lang="hr-HR" sz="2800" b="1" dirty="0"/>
              <a:t>Od prezentske osnove, koju smo učili, tvore se</a:t>
            </a:r>
            <a:r>
              <a:rPr lang="hr-HR" sz="2800" b="1" dirty="0" smtClean="0"/>
              <a:t>:</a:t>
            </a:r>
          </a:p>
          <a:p>
            <a:pPr marL="0" indent="0">
              <a:buNone/>
            </a:pPr>
            <a:r>
              <a:rPr lang="hr-HR" sz="2800" b="1" dirty="0" smtClean="0"/>
              <a:t>   </a:t>
            </a:r>
            <a:endParaRPr lang="hr-HR" sz="2800" b="1" dirty="0"/>
          </a:p>
          <a:p>
            <a:r>
              <a:rPr lang="hr-HR" sz="2800" b="1" dirty="0">
                <a:solidFill>
                  <a:srgbClr val="FF0000"/>
                </a:solidFill>
              </a:rPr>
              <a:t>Prezent aktivni i </a:t>
            </a:r>
            <a:r>
              <a:rPr lang="hr-HR" sz="2800" b="1" dirty="0" smtClean="0">
                <a:solidFill>
                  <a:srgbClr val="FF0000"/>
                </a:solidFill>
              </a:rPr>
              <a:t>pasivni </a:t>
            </a:r>
          </a:p>
          <a:p>
            <a:r>
              <a:rPr lang="hr-HR" sz="2800" b="1" dirty="0" smtClean="0">
                <a:solidFill>
                  <a:srgbClr val="FF0000"/>
                </a:solidFill>
              </a:rPr>
              <a:t>Imperfekt </a:t>
            </a:r>
            <a:r>
              <a:rPr lang="hr-HR" sz="2800" b="1" dirty="0">
                <a:solidFill>
                  <a:srgbClr val="FF0000"/>
                </a:solidFill>
              </a:rPr>
              <a:t>aktivni i </a:t>
            </a:r>
            <a:r>
              <a:rPr lang="hr-HR" sz="2800" b="1" dirty="0" smtClean="0">
                <a:solidFill>
                  <a:srgbClr val="FF0000"/>
                </a:solidFill>
              </a:rPr>
              <a:t>pasivni </a:t>
            </a:r>
          </a:p>
          <a:p>
            <a:r>
              <a:rPr lang="hr-HR" sz="2800" b="1" dirty="0" smtClean="0">
                <a:solidFill>
                  <a:srgbClr val="FF0000"/>
                </a:solidFill>
              </a:rPr>
              <a:t>Futur </a:t>
            </a:r>
            <a:r>
              <a:rPr lang="hr-HR" sz="2800" b="1" dirty="0">
                <a:solidFill>
                  <a:srgbClr val="FF0000"/>
                </a:solidFill>
              </a:rPr>
              <a:t>1. aktivni i </a:t>
            </a:r>
            <a:r>
              <a:rPr lang="hr-HR" sz="2800" b="1" dirty="0" smtClean="0">
                <a:solidFill>
                  <a:srgbClr val="FF0000"/>
                </a:solidFill>
              </a:rPr>
              <a:t>pasivni </a:t>
            </a:r>
            <a:endParaRPr lang="hr-HR" sz="2800" dirty="0" smtClean="0"/>
          </a:p>
          <a:p>
            <a:r>
              <a:rPr lang="hr-HR" sz="2800" b="1" dirty="0" smtClean="0">
                <a:solidFill>
                  <a:srgbClr val="FF0000"/>
                </a:solidFill>
              </a:rPr>
              <a:t>Particip prezenta </a:t>
            </a:r>
            <a:r>
              <a:rPr lang="hr-HR" sz="2800" b="1" dirty="0" smtClean="0">
                <a:solidFill>
                  <a:srgbClr val="FF0000"/>
                </a:solidFill>
              </a:rPr>
              <a:t>aktivnog</a:t>
            </a:r>
          </a:p>
          <a:p>
            <a:r>
              <a:rPr lang="hr-HR" sz="2800" b="1" dirty="0" smtClean="0">
                <a:solidFill>
                  <a:srgbClr val="FF0000"/>
                </a:solidFill>
              </a:rPr>
              <a:t>Imperativ 1. i 2.</a:t>
            </a:r>
          </a:p>
          <a:p>
            <a:r>
              <a:rPr lang="hr-HR" sz="2800" b="1" dirty="0" smtClean="0">
                <a:solidFill>
                  <a:srgbClr val="FF0000"/>
                </a:solidFill>
              </a:rPr>
              <a:t>Gerundiv i gerund  </a:t>
            </a: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0333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257712"/>
              </p:ext>
            </p:extLst>
          </p:nvPr>
        </p:nvGraphicFramePr>
        <p:xfrm>
          <a:off x="783772" y="914400"/>
          <a:ext cx="10484304" cy="474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68">
                  <a:extLst>
                    <a:ext uri="{9D8B030D-6E8A-4147-A177-3AD203B41FA5}">
                      <a16:colId xmlns:a16="http://schemas.microsoft.com/office/drawing/2014/main" val="4036591832"/>
                    </a:ext>
                  </a:extLst>
                </a:gridCol>
                <a:gridCol w="3494768">
                  <a:extLst>
                    <a:ext uri="{9D8B030D-6E8A-4147-A177-3AD203B41FA5}">
                      <a16:colId xmlns:a16="http://schemas.microsoft.com/office/drawing/2014/main" val="2178857204"/>
                    </a:ext>
                  </a:extLst>
                </a:gridCol>
                <a:gridCol w="3494768">
                  <a:extLst>
                    <a:ext uri="{9D8B030D-6E8A-4147-A177-3AD203B41FA5}">
                      <a16:colId xmlns:a16="http://schemas.microsoft.com/office/drawing/2014/main" val="3717666677"/>
                    </a:ext>
                  </a:extLst>
                </a:gridCol>
              </a:tblGrid>
              <a:tr h="109552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prezenta </a:t>
                      </a:r>
                      <a:r>
                        <a:rPr lang="hr-HR" sz="2400" dirty="0" smtClean="0"/>
                        <a:t>aktivnog</a:t>
                      </a:r>
                      <a:endParaRPr lang="hr-HR" sz="2400" dirty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imperfekta</a:t>
                      </a:r>
                      <a:r>
                        <a:rPr lang="hr-HR" sz="2400" dirty="0" smtClean="0"/>
                        <a:t> aktivnog</a:t>
                      </a:r>
                      <a:endParaRPr lang="hr-HR" sz="2400" dirty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 futura 1.</a:t>
                      </a:r>
                      <a:r>
                        <a:rPr lang="hr-HR" sz="2400" baseline="0" dirty="0" smtClean="0"/>
                        <a:t> aktivnog</a:t>
                      </a:r>
                      <a:endParaRPr lang="hr-HR" sz="2400" dirty="0"/>
                    </a:p>
                  </a:txBody>
                  <a:tcPr marL="88247" marR="88247"/>
                </a:tc>
                <a:extLst>
                  <a:ext uri="{0D108BD9-81ED-4DB2-BD59-A6C34878D82A}">
                    <a16:rowId xmlns:a16="http://schemas.microsoft.com/office/drawing/2014/main" val="1116033548"/>
                  </a:ext>
                </a:extLst>
              </a:tr>
              <a:tr h="608623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PURG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r-HR" sz="2400" b="1" dirty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BAM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BO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extLst>
                  <a:ext uri="{0D108BD9-81ED-4DB2-BD59-A6C34878D82A}">
                    <a16:rowId xmlns:a16="http://schemas.microsoft.com/office/drawing/2014/main" val="3807026322"/>
                  </a:ext>
                </a:extLst>
              </a:tr>
              <a:tr h="6086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BAS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BIS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extLst>
                  <a:ext uri="{0D108BD9-81ED-4DB2-BD59-A6C34878D82A}">
                    <a16:rowId xmlns:a16="http://schemas.microsoft.com/office/drawing/2014/main" val="2957613221"/>
                  </a:ext>
                </a:extLst>
              </a:tr>
              <a:tr h="6086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BAT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BIT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extLst>
                  <a:ext uri="{0D108BD9-81ED-4DB2-BD59-A6C34878D82A}">
                    <a16:rowId xmlns:a16="http://schemas.microsoft.com/office/drawing/2014/main" val="4013535453"/>
                  </a:ext>
                </a:extLst>
              </a:tr>
              <a:tr h="6086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MUS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BAMUS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BIMUS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extLst>
                  <a:ext uri="{0D108BD9-81ED-4DB2-BD59-A6C34878D82A}">
                    <a16:rowId xmlns:a16="http://schemas.microsoft.com/office/drawing/2014/main" val="3477654053"/>
                  </a:ext>
                </a:extLst>
              </a:tr>
              <a:tr h="6086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TIS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PURGA 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BATIS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BITIS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extLst>
                  <a:ext uri="{0D108BD9-81ED-4DB2-BD59-A6C34878D82A}">
                    <a16:rowId xmlns:a16="http://schemas.microsoft.com/office/drawing/2014/main" val="2742796151"/>
                  </a:ext>
                </a:extLst>
              </a:tr>
              <a:tr h="6086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NT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BANT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PURGA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BUNT</a:t>
                      </a:r>
                      <a:endParaRPr lang="hr-HR" sz="2400" b="1" dirty="0" smtClean="0"/>
                    </a:p>
                  </a:txBody>
                  <a:tcPr marL="88247" marR="88247"/>
                </a:tc>
                <a:extLst>
                  <a:ext uri="{0D108BD9-81ED-4DB2-BD59-A6C34878D82A}">
                    <a16:rowId xmlns:a16="http://schemas.microsoft.com/office/drawing/2014/main" val="105890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33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436436"/>
              </p:ext>
            </p:extLst>
          </p:nvPr>
        </p:nvGraphicFramePr>
        <p:xfrm>
          <a:off x="809898" y="1140826"/>
          <a:ext cx="10458178" cy="452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3950">
                  <a:extLst>
                    <a:ext uri="{9D8B030D-6E8A-4147-A177-3AD203B41FA5}">
                      <a16:colId xmlns:a16="http://schemas.microsoft.com/office/drawing/2014/main" val="4212972953"/>
                    </a:ext>
                  </a:extLst>
                </a:gridCol>
                <a:gridCol w="3858169">
                  <a:extLst>
                    <a:ext uri="{9D8B030D-6E8A-4147-A177-3AD203B41FA5}">
                      <a16:colId xmlns:a16="http://schemas.microsoft.com/office/drawing/2014/main" val="554799537"/>
                    </a:ext>
                  </a:extLst>
                </a:gridCol>
                <a:gridCol w="3486059">
                  <a:extLst>
                    <a:ext uri="{9D8B030D-6E8A-4147-A177-3AD203B41FA5}">
                      <a16:colId xmlns:a16="http://schemas.microsoft.com/office/drawing/2014/main" val="3635014392"/>
                    </a:ext>
                  </a:extLst>
                </a:gridCol>
              </a:tblGrid>
              <a:tr h="104327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prezenta aktivnog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imperfekta</a:t>
                      </a:r>
                      <a:r>
                        <a:rPr lang="hr-HR" sz="2400" dirty="0" smtClean="0"/>
                        <a:t> aktivnog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 futura 1.</a:t>
                      </a:r>
                      <a:r>
                        <a:rPr lang="hr-HR" sz="2400" baseline="0" dirty="0" smtClean="0"/>
                        <a:t> aktivnog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588489"/>
                  </a:ext>
                </a:extLst>
              </a:tr>
              <a:tr h="579594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O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-čitam</a:t>
                      </a:r>
                      <a:endParaRPr lang="hr-H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EBAM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–čitao 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AM </a:t>
                      </a:r>
                      <a:r>
                        <a:rPr lang="hr-HR" sz="2400" b="1" dirty="0" smtClean="0">
                          <a:solidFill>
                            <a:schemeClr val="bg1"/>
                          </a:solidFill>
                        </a:rPr>
                        <a:t>–čitat ću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241862"/>
                  </a:ext>
                </a:extLst>
              </a:tr>
              <a:tr h="5795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543594"/>
                  </a:ext>
                </a:extLst>
              </a:tr>
              <a:tr h="5795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115653"/>
                  </a:ext>
                </a:extLst>
              </a:tr>
              <a:tr h="5795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EBAMUS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EMUS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497023"/>
                  </a:ext>
                </a:extLst>
              </a:tr>
              <a:tr h="5795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EBATIS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ETIS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494997"/>
                  </a:ext>
                </a:extLst>
              </a:tr>
              <a:tr h="5795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UNT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EBANT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88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77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106446"/>
              </p:ext>
            </p:extLst>
          </p:nvPr>
        </p:nvGraphicFramePr>
        <p:xfrm>
          <a:off x="644433" y="1079862"/>
          <a:ext cx="10623642" cy="458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214">
                  <a:extLst>
                    <a:ext uri="{9D8B030D-6E8A-4147-A177-3AD203B41FA5}">
                      <a16:colId xmlns:a16="http://schemas.microsoft.com/office/drawing/2014/main" val="1815360285"/>
                    </a:ext>
                  </a:extLst>
                </a:gridCol>
                <a:gridCol w="3541214">
                  <a:extLst>
                    <a:ext uri="{9D8B030D-6E8A-4147-A177-3AD203B41FA5}">
                      <a16:colId xmlns:a16="http://schemas.microsoft.com/office/drawing/2014/main" val="1060934999"/>
                    </a:ext>
                  </a:extLst>
                </a:gridCol>
                <a:gridCol w="3541214">
                  <a:extLst>
                    <a:ext uri="{9D8B030D-6E8A-4147-A177-3AD203B41FA5}">
                      <a16:colId xmlns:a16="http://schemas.microsoft.com/office/drawing/2014/main" val="3993828865"/>
                    </a:ext>
                  </a:extLst>
                </a:gridCol>
              </a:tblGrid>
              <a:tr h="1057338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prezenta pasivnog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</a:t>
                      </a:r>
                      <a:r>
                        <a:rPr lang="hr-HR" sz="2400" baseline="0" dirty="0" smtClean="0"/>
                        <a:t> imperfekta</a:t>
                      </a:r>
                      <a:r>
                        <a:rPr lang="hr-HR" sz="2400" dirty="0" smtClean="0"/>
                        <a:t> pasivnog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Indikativ futura 1.</a:t>
                      </a:r>
                      <a:r>
                        <a:rPr lang="hr-HR" sz="2400" baseline="0" dirty="0" smtClean="0"/>
                        <a:t> pasivnog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371627"/>
                  </a:ext>
                </a:extLst>
              </a:tr>
              <a:tr h="587410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endParaRPr lang="hr-H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EBAR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hr-HR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24830"/>
                  </a:ext>
                </a:extLst>
              </a:tr>
              <a:tr h="5874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EBARIS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ERIS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94121"/>
                  </a:ext>
                </a:extLst>
              </a:tr>
              <a:tr h="5874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ITUR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EBATUR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ETUR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754954"/>
                  </a:ext>
                </a:extLst>
              </a:tr>
              <a:tr h="5874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IMUR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EBAMUR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1.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EMUR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995111"/>
                  </a:ext>
                </a:extLst>
              </a:tr>
              <a:tr h="5874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IMINI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EBAMINI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EMINI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10566"/>
                  </a:ext>
                </a:extLst>
              </a:tr>
              <a:tr h="5874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UNTUR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EBANTUR</a:t>
                      </a:r>
                      <a:endParaRPr lang="hr-H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3. LEG</a:t>
                      </a:r>
                      <a:r>
                        <a:rPr lang="hr-HR" sz="2400" b="1" dirty="0" smtClean="0">
                          <a:solidFill>
                            <a:srgbClr val="FF0000"/>
                          </a:solidFill>
                        </a:rPr>
                        <a:t>ENTUR</a:t>
                      </a:r>
                      <a:endParaRPr lang="hr-HR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27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86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10860"/>
              </p:ext>
            </p:extLst>
          </p:nvPr>
        </p:nvGraphicFramePr>
        <p:xfrm>
          <a:off x="1105988" y="1207346"/>
          <a:ext cx="7646125" cy="184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6125">
                  <a:extLst>
                    <a:ext uri="{9D8B030D-6E8A-4147-A177-3AD203B41FA5}">
                      <a16:colId xmlns:a16="http://schemas.microsoft.com/office/drawing/2014/main" val="1118433664"/>
                    </a:ext>
                  </a:extLst>
                </a:gridCol>
              </a:tblGrid>
              <a:tr h="56130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PARTICIP PREZENTA AKTIVNOG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06411"/>
                  </a:ext>
                </a:extLst>
              </a:tr>
              <a:tr h="561300">
                <a:tc>
                  <a:txBody>
                    <a:bodyPr/>
                    <a:lstStyle/>
                    <a:p>
                      <a:r>
                        <a:rPr lang="hr-HR" sz="3600" b="1" dirty="0" smtClean="0"/>
                        <a:t>N. </a:t>
                      </a:r>
                      <a:r>
                        <a:rPr lang="hr-HR" sz="3600" b="1" dirty="0" err="1" smtClean="0"/>
                        <a:t>purgans</a:t>
                      </a:r>
                      <a:r>
                        <a:rPr lang="hr-HR" sz="3600" b="1" dirty="0" smtClean="0"/>
                        <a:t> – </a:t>
                      </a:r>
                      <a:r>
                        <a:rPr lang="hr-HR" sz="3200" b="1" dirty="0" smtClean="0"/>
                        <a:t>onaj koji čisti, čisteći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920113"/>
                  </a:ext>
                </a:extLst>
              </a:tr>
              <a:tr h="561300">
                <a:tc>
                  <a:txBody>
                    <a:bodyPr/>
                    <a:lstStyle/>
                    <a:p>
                      <a:r>
                        <a:rPr lang="hr-HR" sz="3200" b="1" dirty="0" smtClean="0"/>
                        <a:t>G.</a:t>
                      </a:r>
                      <a:r>
                        <a:rPr lang="hr-HR" sz="3200" b="1" baseline="0" dirty="0" smtClean="0"/>
                        <a:t> </a:t>
                      </a:r>
                      <a:r>
                        <a:rPr lang="hr-HR" sz="3600" b="1" baseline="0" dirty="0" err="1" smtClean="0"/>
                        <a:t>purgantis</a:t>
                      </a:r>
                      <a:endParaRPr lang="hr-HR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85294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09572"/>
              </p:ext>
            </p:extLst>
          </p:nvPr>
        </p:nvGraphicFramePr>
        <p:xfrm>
          <a:off x="4171405" y="3823061"/>
          <a:ext cx="7280366" cy="1695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0366">
                  <a:extLst>
                    <a:ext uri="{9D8B030D-6E8A-4147-A177-3AD203B41FA5}">
                      <a16:colId xmlns:a16="http://schemas.microsoft.com/office/drawing/2014/main" val="1118433664"/>
                    </a:ext>
                  </a:extLst>
                </a:gridCol>
              </a:tblGrid>
              <a:tr h="537029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PARTICIP PREZENTA AKTIVNOG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06411"/>
                  </a:ext>
                </a:extLst>
              </a:tr>
              <a:tr h="537029">
                <a:tc>
                  <a:txBody>
                    <a:bodyPr/>
                    <a:lstStyle/>
                    <a:p>
                      <a:r>
                        <a:rPr lang="hr-HR" sz="3200" b="1" dirty="0" smtClean="0"/>
                        <a:t>N.</a:t>
                      </a:r>
                      <a:r>
                        <a:rPr lang="hr-HR" sz="3200" b="1" baseline="0" dirty="0" smtClean="0"/>
                        <a:t> </a:t>
                      </a:r>
                      <a:r>
                        <a:rPr lang="hr-HR" sz="3200" b="1" baseline="0" dirty="0" err="1" smtClean="0"/>
                        <a:t>legens</a:t>
                      </a:r>
                      <a:r>
                        <a:rPr lang="hr-HR" sz="3200" b="1" baseline="0" dirty="0" smtClean="0"/>
                        <a:t> – onaj koji čita, čitajući</a:t>
                      </a:r>
                      <a:endParaRPr lang="hr-H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920113"/>
                  </a:ext>
                </a:extLst>
              </a:tr>
              <a:tr h="537029">
                <a:tc>
                  <a:txBody>
                    <a:bodyPr/>
                    <a:lstStyle/>
                    <a:p>
                      <a:r>
                        <a:rPr lang="hr-HR" sz="3200" b="1" dirty="0" smtClean="0"/>
                        <a:t>G. </a:t>
                      </a:r>
                      <a:r>
                        <a:rPr lang="hr-HR" sz="3200" b="1" dirty="0" err="1" smtClean="0"/>
                        <a:t>legentis</a:t>
                      </a:r>
                      <a:endParaRPr lang="hr-H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85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81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6075"/>
              </p:ext>
            </p:extLst>
          </p:nvPr>
        </p:nvGraphicFramePr>
        <p:xfrm>
          <a:off x="2746103" y="3663164"/>
          <a:ext cx="799156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65">
                  <a:extLst>
                    <a:ext uri="{9D8B030D-6E8A-4147-A177-3AD203B41FA5}">
                      <a16:colId xmlns:a16="http://schemas.microsoft.com/office/drawing/2014/main" val="1073707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GERUND –GLAGOLSKA IMENICA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52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G.PURGANDI</a:t>
                      </a:r>
                      <a:r>
                        <a:rPr lang="hr-HR" sz="2800" b="1" baseline="0" dirty="0" smtClean="0"/>
                        <a:t> - ČIŠĆENJA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17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D.PURGANDO - ČIŠĆENJU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96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AK. AD PURGANDUM – ZA ČIŠĆENJE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AB. PURGANDO – ČIŠĆENJEM, ČISTEĆI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243345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85694"/>
              </p:ext>
            </p:extLst>
          </p:nvPr>
        </p:nvGraphicFramePr>
        <p:xfrm>
          <a:off x="934718" y="773368"/>
          <a:ext cx="88798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9841">
                  <a:extLst>
                    <a:ext uri="{9D8B030D-6E8A-4147-A177-3AD203B41FA5}">
                      <a16:colId xmlns:a16="http://schemas.microsoft.com/office/drawing/2014/main" val="2205096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 smtClean="0"/>
                        <a:t>GERUNDIV – GLAGOLSKI PRIDJEV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87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PURGANDUS – ONAJ KOJEG TREBA OČISTITI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29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PURGANDA – ONA KOJU TREBA OČISTITI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491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800" b="1" dirty="0" smtClean="0"/>
                        <a:t>PURGANDUM – ONO KOJE TREBA OČISTITI</a:t>
                      </a:r>
                      <a:endParaRPr lang="hr-H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1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159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121</TotalTime>
  <Words>981</Words>
  <Application>Microsoft Office PowerPoint</Application>
  <PresentationFormat>Široki zaslon</PresentationFormat>
  <Paragraphs>216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Bookman Old Style</vt:lpstr>
      <vt:lpstr>Rockwell</vt:lpstr>
      <vt:lpstr>Damask</vt:lpstr>
      <vt:lpstr>PERFEKTNA OSNOVA GLAGOLA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Recipio, 3. –cepi, -ceptum –uzeti Perfektna osnova - recep</vt:lpstr>
      <vt:lpstr>SUM, ESSE, FUI Perfektna osnova - fu</vt:lpstr>
      <vt:lpstr>Possum, posse, potui –moći perfektna osnova -POTU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PERFEKTNA OSNOVA GLAGOLA</dc:title>
  <dc:creator>Korisnik</dc:creator>
  <cp:lastModifiedBy>Korisnik</cp:lastModifiedBy>
  <cp:revision>21</cp:revision>
  <dcterms:created xsi:type="dcterms:W3CDTF">2021-03-11T18:45:41Z</dcterms:created>
  <dcterms:modified xsi:type="dcterms:W3CDTF">2022-04-29T06:48:11Z</dcterms:modified>
</cp:coreProperties>
</file>