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640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DD19B-C007-4176-B95B-C06052128EA8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0550158-1D1B-4442-94DE-CB24CB8F9C9C}">
      <dgm:prSet/>
      <dgm:spPr/>
      <dgm:t>
        <a:bodyPr/>
        <a:lstStyle/>
        <a:p>
          <a:r>
            <a:rPr lang="hr-HR"/>
            <a:t>Što je starost?</a:t>
          </a:r>
          <a:endParaRPr lang="en-US"/>
        </a:p>
      </dgm:t>
    </dgm:pt>
    <dgm:pt modelId="{01D7ABD3-A3DF-433C-B079-16B2F3F33343}" type="parTrans" cxnId="{E50FEB28-BB97-42EA-A435-E30F1DCBB0E3}">
      <dgm:prSet/>
      <dgm:spPr/>
      <dgm:t>
        <a:bodyPr/>
        <a:lstStyle/>
        <a:p>
          <a:endParaRPr lang="en-US"/>
        </a:p>
      </dgm:t>
    </dgm:pt>
    <dgm:pt modelId="{3F8DDD4A-F528-4E4B-8675-6BFFAA77DDDC}" type="sibTrans" cxnId="{E50FEB28-BB97-42EA-A435-E30F1DCBB0E3}">
      <dgm:prSet/>
      <dgm:spPr/>
      <dgm:t>
        <a:bodyPr/>
        <a:lstStyle/>
        <a:p>
          <a:endParaRPr lang="en-US"/>
        </a:p>
      </dgm:t>
    </dgm:pt>
    <dgm:pt modelId="{EC07A28A-3325-4E5E-8F22-E078D9FD4CF9}">
      <dgm:prSet/>
      <dgm:spPr/>
      <dgm:t>
        <a:bodyPr/>
        <a:lstStyle/>
        <a:p>
          <a:r>
            <a:rPr lang="hr-HR"/>
            <a:t>Može li se utjecati na starenje?</a:t>
          </a:r>
          <a:endParaRPr lang="en-US"/>
        </a:p>
      </dgm:t>
    </dgm:pt>
    <dgm:pt modelId="{A5131141-D84E-4FDD-A11A-CFBA9E2ED7C3}" type="parTrans" cxnId="{80BECD2A-3E46-4795-9BC3-6595C2167F43}">
      <dgm:prSet/>
      <dgm:spPr/>
      <dgm:t>
        <a:bodyPr/>
        <a:lstStyle/>
        <a:p>
          <a:endParaRPr lang="en-US"/>
        </a:p>
      </dgm:t>
    </dgm:pt>
    <dgm:pt modelId="{68E9DDEC-22C7-4562-A84E-9D988762C80A}" type="sibTrans" cxnId="{80BECD2A-3E46-4795-9BC3-6595C2167F43}">
      <dgm:prSet/>
      <dgm:spPr/>
      <dgm:t>
        <a:bodyPr/>
        <a:lstStyle/>
        <a:p>
          <a:endParaRPr lang="en-US"/>
        </a:p>
      </dgm:t>
    </dgm:pt>
    <dgm:pt modelId="{3DA4E65D-DAB6-4756-BAFB-3F38C7E8A19B}">
      <dgm:prSet/>
      <dgm:spPr/>
      <dgm:t>
        <a:bodyPr/>
        <a:lstStyle/>
        <a:p>
          <a:r>
            <a:rPr lang="hr-HR"/>
            <a:t>Kako osobe iz tvoje okoline prihvaćaju starenje?</a:t>
          </a:r>
          <a:endParaRPr lang="en-US"/>
        </a:p>
      </dgm:t>
    </dgm:pt>
    <dgm:pt modelId="{24D3A2F6-9739-4C04-B5AF-822EED1CBA64}" type="parTrans" cxnId="{D3DFFD32-27DB-4659-BB27-8B632127E43A}">
      <dgm:prSet/>
      <dgm:spPr/>
      <dgm:t>
        <a:bodyPr/>
        <a:lstStyle/>
        <a:p>
          <a:endParaRPr lang="en-US"/>
        </a:p>
      </dgm:t>
    </dgm:pt>
    <dgm:pt modelId="{F7586D46-B08E-4A94-8E2F-AE82C7671C6B}" type="sibTrans" cxnId="{D3DFFD32-27DB-4659-BB27-8B632127E43A}">
      <dgm:prSet/>
      <dgm:spPr/>
      <dgm:t>
        <a:bodyPr/>
        <a:lstStyle/>
        <a:p>
          <a:endParaRPr lang="en-US"/>
        </a:p>
      </dgm:t>
    </dgm:pt>
    <dgm:pt modelId="{17CEEA99-BF92-4A2A-929F-781EE3F8EB4B}" type="pres">
      <dgm:prSet presAssocID="{7C9DD19B-C007-4176-B95B-C06052128EA8}" presName="vert0" presStyleCnt="0">
        <dgm:presLayoutVars>
          <dgm:dir/>
          <dgm:animOne val="branch"/>
          <dgm:animLvl val="lvl"/>
        </dgm:presLayoutVars>
      </dgm:prSet>
      <dgm:spPr/>
    </dgm:pt>
    <dgm:pt modelId="{D387A506-CE07-40A1-8F22-52BE3B93E00B}" type="pres">
      <dgm:prSet presAssocID="{B0550158-1D1B-4442-94DE-CB24CB8F9C9C}" presName="thickLine" presStyleLbl="alignNode1" presStyleIdx="0" presStyleCnt="3"/>
      <dgm:spPr/>
    </dgm:pt>
    <dgm:pt modelId="{34737215-4062-4E37-A03C-6C2E7191664F}" type="pres">
      <dgm:prSet presAssocID="{B0550158-1D1B-4442-94DE-CB24CB8F9C9C}" presName="horz1" presStyleCnt="0"/>
      <dgm:spPr/>
    </dgm:pt>
    <dgm:pt modelId="{A5A84ECB-4A58-47A3-A838-9FD04E94B095}" type="pres">
      <dgm:prSet presAssocID="{B0550158-1D1B-4442-94DE-CB24CB8F9C9C}" presName="tx1" presStyleLbl="revTx" presStyleIdx="0" presStyleCnt="3"/>
      <dgm:spPr/>
    </dgm:pt>
    <dgm:pt modelId="{6EA6FFEB-7518-495C-804E-A55AB9A7DE49}" type="pres">
      <dgm:prSet presAssocID="{B0550158-1D1B-4442-94DE-CB24CB8F9C9C}" presName="vert1" presStyleCnt="0"/>
      <dgm:spPr/>
    </dgm:pt>
    <dgm:pt modelId="{9F954A22-BBEB-4833-A842-5CA0FC8AA544}" type="pres">
      <dgm:prSet presAssocID="{EC07A28A-3325-4E5E-8F22-E078D9FD4CF9}" presName="thickLine" presStyleLbl="alignNode1" presStyleIdx="1" presStyleCnt="3"/>
      <dgm:spPr/>
    </dgm:pt>
    <dgm:pt modelId="{EF80DA4A-3289-4C38-9F71-014A318635E5}" type="pres">
      <dgm:prSet presAssocID="{EC07A28A-3325-4E5E-8F22-E078D9FD4CF9}" presName="horz1" presStyleCnt="0"/>
      <dgm:spPr/>
    </dgm:pt>
    <dgm:pt modelId="{521146B1-7A42-4AC1-AFAA-F96C6CDE4D94}" type="pres">
      <dgm:prSet presAssocID="{EC07A28A-3325-4E5E-8F22-E078D9FD4CF9}" presName="tx1" presStyleLbl="revTx" presStyleIdx="1" presStyleCnt="3"/>
      <dgm:spPr/>
    </dgm:pt>
    <dgm:pt modelId="{44B26161-54E8-4103-97F1-31AAC365433C}" type="pres">
      <dgm:prSet presAssocID="{EC07A28A-3325-4E5E-8F22-E078D9FD4CF9}" presName="vert1" presStyleCnt="0"/>
      <dgm:spPr/>
    </dgm:pt>
    <dgm:pt modelId="{963151A3-B1F0-40DA-9832-137E90E9785A}" type="pres">
      <dgm:prSet presAssocID="{3DA4E65D-DAB6-4756-BAFB-3F38C7E8A19B}" presName="thickLine" presStyleLbl="alignNode1" presStyleIdx="2" presStyleCnt="3"/>
      <dgm:spPr/>
    </dgm:pt>
    <dgm:pt modelId="{EBC7261F-9F85-4837-9044-95CDE2B2A359}" type="pres">
      <dgm:prSet presAssocID="{3DA4E65D-DAB6-4756-BAFB-3F38C7E8A19B}" presName="horz1" presStyleCnt="0"/>
      <dgm:spPr/>
    </dgm:pt>
    <dgm:pt modelId="{C14ECECD-EC04-453C-8E7D-3BE08E4DCCD8}" type="pres">
      <dgm:prSet presAssocID="{3DA4E65D-DAB6-4756-BAFB-3F38C7E8A19B}" presName="tx1" presStyleLbl="revTx" presStyleIdx="2" presStyleCnt="3"/>
      <dgm:spPr/>
    </dgm:pt>
    <dgm:pt modelId="{654CEA83-048C-4275-9377-4E24322E635C}" type="pres">
      <dgm:prSet presAssocID="{3DA4E65D-DAB6-4756-BAFB-3F38C7E8A19B}" presName="vert1" presStyleCnt="0"/>
      <dgm:spPr/>
    </dgm:pt>
  </dgm:ptLst>
  <dgm:cxnLst>
    <dgm:cxn modelId="{0CC4A30E-419F-4E0E-AB58-E5A66329D96D}" type="presOf" srcId="{7C9DD19B-C007-4176-B95B-C06052128EA8}" destId="{17CEEA99-BF92-4A2A-929F-781EE3F8EB4B}" srcOrd="0" destOrd="0" presId="urn:microsoft.com/office/officeart/2008/layout/LinedList"/>
    <dgm:cxn modelId="{E50FEB28-BB97-42EA-A435-E30F1DCBB0E3}" srcId="{7C9DD19B-C007-4176-B95B-C06052128EA8}" destId="{B0550158-1D1B-4442-94DE-CB24CB8F9C9C}" srcOrd="0" destOrd="0" parTransId="{01D7ABD3-A3DF-433C-B079-16B2F3F33343}" sibTransId="{3F8DDD4A-F528-4E4B-8675-6BFFAA77DDDC}"/>
    <dgm:cxn modelId="{80BECD2A-3E46-4795-9BC3-6595C2167F43}" srcId="{7C9DD19B-C007-4176-B95B-C06052128EA8}" destId="{EC07A28A-3325-4E5E-8F22-E078D9FD4CF9}" srcOrd="1" destOrd="0" parTransId="{A5131141-D84E-4FDD-A11A-CFBA9E2ED7C3}" sibTransId="{68E9DDEC-22C7-4562-A84E-9D988762C80A}"/>
    <dgm:cxn modelId="{D3DFFD32-27DB-4659-BB27-8B632127E43A}" srcId="{7C9DD19B-C007-4176-B95B-C06052128EA8}" destId="{3DA4E65D-DAB6-4756-BAFB-3F38C7E8A19B}" srcOrd="2" destOrd="0" parTransId="{24D3A2F6-9739-4C04-B5AF-822EED1CBA64}" sibTransId="{F7586D46-B08E-4A94-8E2F-AE82C7671C6B}"/>
    <dgm:cxn modelId="{F47F55B5-20B1-4AAA-B639-2B161682C8DB}" type="presOf" srcId="{B0550158-1D1B-4442-94DE-CB24CB8F9C9C}" destId="{A5A84ECB-4A58-47A3-A838-9FD04E94B095}" srcOrd="0" destOrd="0" presId="urn:microsoft.com/office/officeart/2008/layout/LinedList"/>
    <dgm:cxn modelId="{D40E80B6-94D9-4E3C-BE89-0803F01C1804}" type="presOf" srcId="{3DA4E65D-DAB6-4756-BAFB-3F38C7E8A19B}" destId="{C14ECECD-EC04-453C-8E7D-3BE08E4DCCD8}" srcOrd="0" destOrd="0" presId="urn:microsoft.com/office/officeart/2008/layout/LinedList"/>
    <dgm:cxn modelId="{419E5DD7-638D-4B1E-A363-8350C32BA300}" type="presOf" srcId="{EC07A28A-3325-4E5E-8F22-E078D9FD4CF9}" destId="{521146B1-7A42-4AC1-AFAA-F96C6CDE4D94}" srcOrd="0" destOrd="0" presId="urn:microsoft.com/office/officeart/2008/layout/LinedList"/>
    <dgm:cxn modelId="{584F41E5-7259-4687-874C-DA04766116F0}" type="presParOf" srcId="{17CEEA99-BF92-4A2A-929F-781EE3F8EB4B}" destId="{D387A506-CE07-40A1-8F22-52BE3B93E00B}" srcOrd="0" destOrd="0" presId="urn:microsoft.com/office/officeart/2008/layout/LinedList"/>
    <dgm:cxn modelId="{68F05997-B54D-4DBC-9BCD-836B2B9EC5C4}" type="presParOf" srcId="{17CEEA99-BF92-4A2A-929F-781EE3F8EB4B}" destId="{34737215-4062-4E37-A03C-6C2E7191664F}" srcOrd="1" destOrd="0" presId="urn:microsoft.com/office/officeart/2008/layout/LinedList"/>
    <dgm:cxn modelId="{5BF60EEC-5C98-4A0B-B53B-8BE688C605CB}" type="presParOf" srcId="{34737215-4062-4E37-A03C-6C2E7191664F}" destId="{A5A84ECB-4A58-47A3-A838-9FD04E94B095}" srcOrd="0" destOrd="0" presId="urn:microsoft.com/office/officeart/2008/layout/LinedList"/>
    <dgm:cxn modelId="{9F0C9340-A190-4975-B81B-FCAF5D8AA13E}" type="presParOf" srcId="{34737215-4062-4E37-A03C-6C2E7191664F}" destId="{6EA6FFEB-7518-495C-804E-A55AB9A7DE49}" srcOrd="1" destOrd="0" presId="urn:microsoft.com/office/officeart/2008/layout/LinedList"/>
    <dgm:cxn modelId="{08D6DFD0-A2AB-4F70-B636-3D3212C199A0}" type="presParOf" srcId="{17CEEA99-BF92-4A2A-929F-781EE3F8EB4B}" destId="{9F954A22-BBEB-4833-A842-5CA0FC8AA544}" srcOrd="2" destOrd="0" presId="urn:microsoft.com/office/officeart/2008/layout/LinedList"/>
    <dgm:cxn modelId="{E79CA4D1-6296-45D1-9450-9EFF6E2EB2E7}" type="presParOf" srcId="{17CEEA99-BF92-4A2A-929F-781EE3F8EB4B}" destId="{EF80DA4A-3289-4C38-9F71-014A318635E5}" srcOrd="3" destOrd="0" presId="urn:microsoft.com/office/officeart/2008/layout/LinedList"/>
    <dgm:cxn modelId="{48736CC5-27FF-4A6E-A196-49591F0222FB}" type="presParOf" srcId="{EF80DA4A-3289-4C38-9F71-014A318635E5}" destId="{521146B1-7A42-4AC1-AFAA-F96C6CDE4D94}" srcOrd="0" destOrd="0" presId="urn:microsoft.com/office/officeart/2008/layout/LinedList"/>
    <dgm:cxn modelId="{D332263F-D3D9-4B82-A91B-78993DA565FB}" type="presParOf" srcId="{EF80DA4A-3289-4C38-9F71-014A318635E5}" destId="{44B26161-54E8-4103-97F1-31AAC365433C}" srcOrd="1" destOrd="0" presId="urn:microsoft.com/office/officeart/2008/layout/LinedList"/>
    <dgm:cxn modelId="{DAD227B0-52F1-4F0A-ABFE-69102A6AFA25}" type="presParOf" srcId="{17CEEA99-BF92-4A2A-929F-781EE3F8EB4B}" destId="{963151A3-B1F0-40DA-9832-137E90E9785A}" srcOrd="4" destOrd="0" presId="urn:microsoft.com/office/officeart/2008/layout/LinedList"/>
    <dgm:cxn modelId="{6E8FA547-7B99-469E-B86A-BC1A2F30E687}" type="presParOf" srcId="{17CEEA99-BF92-4A2A-929F-781EE3F8EB4B}" destId="{EBC7261F-9F85-4837-9044-95CDE2B2A359}" srcOrd="5" destOrd="0" presId="urn:microsoft.com/office/officeart/2008/layout/LinedList"/>
    <dgm:cxn modelId="{914C4F85-5C3C-4B9B-9E54-27DA540DCA95}" type="presParOf" srcId="{EBC7261F-9F85-4837-9044-95CDE2B2A359}" destId="{C14ECECD-EC04-453C-8E7D-3BE08E4DCCD8}" srcOrd="0" destOrd="0" presId="urn:microsoft.com/office/officeart/2008/layout/LinedList"/>
    <dgm:cxn modelId="{782FAC69-915D-4F73-A0F4-6BD6E18427DE}" type="presParOf" srcId="{EBC7261F-9F85-4837-9044-95CDE2B2A359}" destId="{654CEA83-048C-4275-9377-4E24322E63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7A506-CE07-40A1-8F22-52BE3B93E00B}">
      <dsp:nvSpPr>
        <dsp:cNvPr id="0" name=""/>
        <dsp:cNvSpPr/>
      </dsp:nvSpPr>
      <dsp:spPr>
        <a:xfrm>
          <a:off x="0" y="2264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84ECB-4A58-47A3-A838-9FD04E94B095}">
      <dsp:nvSpPr>
        <dsp:cNvPr id="0" name=""/>
        <dsp:cNvSpPr/>
      </dsp:nvSpPr>
      <dsp:spPr>
        <a:xfrm>
          <a:off x="0" y="2264"/>
          <a:ext cx="5913437" cy="154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Što je starost?</a:t>
          </a:r>
          <a:endParaRPr lang="en-US" sz="3900" kern="1200"/>
        </a:p>
      </dsp:txBody>
      <dsp:txXfrm>
        <a:off x="0" y="2264"/>
        <a:ext cx="5913437" cy="1544186"/>
      </dsp:txXfrm>
    </dsp:sp>
    <dsp:sp modelId="{9F954A22-BBEB-4833-A842-5CA0FC8AA544}">
      <dsp:nvSpPr>
        <dsp:cNvPr id="0" name=""/>
        <dsp:cNvSpPr/>
      </dsp:nvSpPr>
      <dsp:spPr>
        <a:xfrm>
          <a:off x="0" y="1546450"/>
          <a:ext cx="59134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146B1-7A42-4AC1-AFAA-F96C6CDE4D94}">
      <dsp:nvSpPr>
        <dsp:cNvPr id="0" name=""/>
        <dsp:cNvSpPr/>
      </dsp:nvSpPr>
      <dsp:spPr>
        <a:xfrm>
          <a:off x="0" y="1546450"/>
          <a:ext cx="5913437" cy="154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Može li se utjecati na starenje?</a:t>
          </a:r>
          <a:endParaRPr lang="en-US" sz="3900" kern="1200"/>
        </a:p>
      </dsp:txBody>
      <dsp:txXfrm>
        <a:off x="0" y="1546450"/>
        <a:ext cx="5913437" cy="1544186"/>
      </dsp:txXfrm>
    </dsp:sp>
    <dsp:sp modelId="{963151A3-B1F0-40DA-9832-137E90E9785A}">
      <dsp:nvSpPr>
        <dsp:cNvPr id="0" name=""/>
        <dsp:cNvSpPr/>
      </dsp:nvSpPr>
      <dsp:spPr>
        <a:xfrm>
          <a:off x="0" y="3090637"/>
          <a:ext cx="591343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ECECD-EC04-453C-8E7D-3BE08E4DCCD8}">
      <dsp:nvSpPr>
        <dsp:cNvPr id="0" name=""/>
        <dsp:cNvSpPr/>
      </dsp:nvSpPr>
      <dsp:spPr>
        <a:xfrm>
          <a:off x="0" y="3090637"/>
          <a:ext cx="5913437" cy="154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900" kern="1200"/>
            <a:t>Kako osobe iz tvoje okoline prihvaćaju starenje?</a:t>
          </a:r>
          <a:endParaRPr lang="en-US" sz="3900" kern="1200"/>
        </a:p>
      </dsp:txBody>
      <dsp:txXfrm>
        <a:off x="0" y="3090637"/>
        <a:ext cx="5913437" cy="154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20B52-24CE-47A6-AD79-29CEA92E8193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3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032-E52A-4829-AA5A-FE3A58DFD0D3}" type="datetimeFigureOut">
              <a:rPr lang="hr-HR" smtClean="0"/>
              <a:t>22.9.2021.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9800-7ECB-4650-A976-03E906F5F273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3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9032-E52A-4829-AA5A-FE3A58DFD0D3}" type="datetimeFigureOut">
              <a:rPr lang="hr-HR" smtClean="0"/>
              <a:t>22.9.2021.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C59800-7ECB-4650-A976-03E906F5F273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7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5AC12AE-1E9C-4462-A1D6-6FD4B175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44FF1B5-4E27-41BC-BD9C-E5698E36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680EF6F-3383-471E-AAF0-6718D8B5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4DE0-6B96-4C2C-B23D-31D90DFF305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804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9032-E52A-4829-AA5A-FE3A58DFD0D3}" type="datetimeFigureOut">
              <a:rPr lang="hr-HR" smtClean="0"/>
              <a:t>22.9.2021.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C59800-7ECB-4650-A976-03E906F5F273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64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3662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133AFA1-2EDD-430F-B5D9-F120FEE3BE87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7907AA8A-6F7D-47F8-9E73-228C088CE3CD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F346920-65C6-46AA-A26A-B98578D69AEE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C2A72-4790-4894-8BE1-D2BCFCDDDDBE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55307601-DE60-47ED-A7C6-EACAB86C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3DE06F6A-DA1D-4BD4-8F06-D709CE16E4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0B9E36B-824F-436A-99A5-C80F92DC2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7C51113-EAD2-40E9-A9C6-C4C3B5D89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8D40ED8-E9CF-4BCC-80BB-BC3A47DC2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1B020B52-24CE-47A6-AD79-29CEA92E819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539994-A5F1-42F0-85B5-128E8C73D7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Zdravstvena njega starijih osoba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990233-9523-49B3-8240-DCED2E592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Osnovni pojmovi o starosti i starenju</a:t>
            </a:r>
          </a:p>
        </p:txBody>
      </p:sp>
    </p:spTree>
    <p:extLst>
      <p:ext uri="{BB962C8B-B14F-4D97-AF65-F5344CB8AC3E}">
        <p14:creationId xmlns:p14="http://schemas.microsoft.com/office/powerpoint/2010/main" val="333924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F9B85A-E060-44C5-B5DA-39FF625C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Podjela kronološke dobi starosti prema Svjetskoj zdravstvenoj organizaciji (WHO)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6914D5-07E2-480E-873D-D8FEAB73E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Raniju starost 65 – 74 godine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Srednju starost 75 – 84 godine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Duboka starost od 85 i više godina</a:t>
            </a:r>
          </a:p>
        </p:txBody>
      </p:sp>
    </p:spTree>
    <p:extLst>
      <p:ext uri="{BB962C8B-B14F-4D97-AF65-F5344CB8AC3E}">
        <p14:creationId xmlns:p14="http://schemas.microsoft.com/office/powerpoint/2010/main" val="1159450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43313-9DA1-47B2-AD49-7C4F77DF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 je određena i :</a:t>
            </a:r>
            <a:b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D6A65C-9265-4009-BBE2-B5AAE92A0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Promjenom socijalne uloge u društvu – umirovljenje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funkcionalnom statusu – prema stupnju sposobnosti</a:t>
            </a:r>
          </a:p>
        </p:txBody>
      </p:sp>
    </p:spTree>
    <p:extLst>
      <p:ext uri="{BB962C8B-B14F-4D97-AF65-F5344CB8AC3E}">
        <p14:creationId xmlns:p14="http://schemas.microsoft.com/office/powerpoint/2010/main" val="3924523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ana\Desktop\images.jpg">
            <a:extLst>
              <a:ext uri="{FF2B5EF4-FFF2-40B4-BE49-F238E27FC236}">
                <a16:creationId xmlns:a16="http://schemas.microsoft.com/office/drawing/2014/main" id="{745EEAC8-038C-4975-8E95-13253A9E91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5750" y="-169863"/>
            <a:ext cx="9112250" cy="7027863"/>
          </a:xfrm>
          <a:noFill/>
        </p:spPr>
      </p:pic>
    </p:spTree>
    <p:extLst>
      <p:ext uri="{BB962C8B-B14F-4D97-AF65-F5344CB8AC3E}">
        <p14:creationId xmlns:p14="http://schemas.microsoft.com/office/powerpoint/2010/main" val="269056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31A818-795F-4428-B975-EFD55590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starenje</a:t>
            </a:r>
            <a:endParaRPr lang="hr-H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11664D-CE13-4FCC-8CE5-D8B7197AD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prirodni proces s neizbježnim ireverzibilnim procesima u kojima organizam propada kvalitativno i involucijskim kvantitativno</a:t>
            </a:r>
          </a:p>
          <a:p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4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462D3B-227A-42A4-8D4A-CC197EDCB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C7E141-E6AA-4A4E-B60C-F2CB801B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Individualan fiziološki proces koji traje cijeli život</a:t>
            </a:r>
            <a:r>
              <a:rPr lang="hr-HR" altLang="sr-Latn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kojem čovjek doživljava brojne biološke, psihološke i socijalne promjene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Procesom starenja nastaju progresivne, stalne i postupne fiziološke promjene na svim organima i organskim ustavima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13570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3187D7-DCB8-4D32-BF38-2F51503B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960FC6-75A1-451F-9E07-537F6CCEE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smanjenja strukture i funkcije organa i organskih sustava ne zahvaća istodobno sve organe i organske sustave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starenja je individualan, ovisi o genskoj i tjelesnoj osobnosti pojedinca, stilu života, utjecaju okoline</a:t>
            </a:r>
          </a:p>
        </p:txBody>
      </p:sp>
    </p:spTree>
    <p:extLst>
      <p:ext uri="{BB962C8B-B14F-4D97-AF65-F5344CB8AC3E}">
        <p14:creationId xmlns:p14="http://schemas.microsoft.com/office/powerpoint/2010/main" val="302218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374C9295-ADCB-408A-A28D-30EB284D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1506" name="Rezervirano mjesto sadržaja 1">
            <a:extLst>
              <a:ext uri="{FF2B5EF4-FFF2-40B4-BE49-F238E27FC236}">
                <a16:creationId xmlns:a16="http://schemas.microsoft.com/office/drawing/2014/main" id="{FA79E4CE-12FF-49F5-9AD3-69A13CF24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Normalni fiziološki procesi starenja – ne stare svi organi jednakom brzinom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Promjene funkcije organizma starije osobe mogu nastati zbog patoloških procesa koji su u starijeg čovjeka češći nego u mlađeg (koronarne bolesti, arterijska hipertenzija, cerebrovaskularne bolesti itd.)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Stariji bolesnik istodobno boluje od mnogih bolesti, a češće su i komplikacije tih bolesti </a:t>
            </a:r>
          </a:p>
        </p:txBody>
      </p:sp>
    </p:spTree>
    <p:extLst>
      <p:ext uri="{BB962C8B-B14F-4D97-AF65-F5344CB8AC3E}">
        <p14:creationId xmlns:p14="http://schemas.microsoft.com/office/powerpoint/2010/main" val="111427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CB2BD154-2FBA-428B-B73C-78A8CD3D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2530" name="Rezervirano mjesto sadržaja 1">
            <a:extLst>
              <a:ext uri="{FF2B5EF4-FFF2-40B4-BE49-F238E27FC236}">
                <a16:creationId xmlns:a16="http://schemas.microsoft.com/office/drawing/2014/main" id="{B112D6FD-79E4-400D-91D3-54EF4D9C2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81138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Mnoge bolesti imaju atipični tijek („maskirani”) kod starijih osoba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Kod starijih osoba postoje relativne specifične zdravstvene poteškoće: inkontinencija urina, nepokretnost, promjene homeostaze itd.</a:t>
            </a:r>
          </a:p>
          <a:p>
            <a:r>
              <a:rPr lang="hr-HR" altLang="sr-Latn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Starije osobe upotrebljavaju mnoštvo lijekova i mogućnost nastanka „nove” bolesti kao posljedica nus- pojave lijekova</a:t>
            </a:r>
          </a:p>
        </p:txBody>
      </p:sp>
    </p:spTree>
    <p:extLst>
      <p:ext uri="{BB962C8B-B14F-4D97-AF65-F5344CB8AC3E}">
        <p14:creationId xmlns:p14="http://schemas.microsoft.com/office/powerpoint/2010/main" val="153950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7774EA-0763-4108-B77A-2AE66CB0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Podjela starenja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275B31-F230-48E7-A5AF-58682ACEA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Kronološko starenje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broj godina proteklih od rođenja</a:t>
            </a:r>
          </a:p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Biološko starenje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fizičke promjene</a:t>
            </a:r>
            <a:r>
              <a:rPr lang="hr-HR" alt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organima i organskim sustavima u organizmu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usporavaju fizičke sposobnosti i uzrokuju opadanje u funkcijama organizma</a:t>
            </a:r>
          </a:p>
        </p:txBody>
      </p:sp>
    </p:spTree>
    <p:extLst>
      <p:ext uri="{BB962C8B-B14F-4D97-AF65-F5344CB8AC3E}">
        <p14:creationId xmlns:p14="http://schemas.microsoft.com/office/powerpoint/2010/main" val="379752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8E5B96-0316-45DB-A1EC-E2C5A9B7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C0D355-202D-4AE3-87C0-7C7A33B1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Psihološko starenje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promjene koje se odnose na emocionalne procese, kognitivne sposobnosti, sposobnosti adaptacije, percepcije i crte ličnosti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Socijalno starenje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promjene u ulogama i odnosima starije osobe i društva u kojem živi</a:t>
            </a:r>
          </a:p>
        </p:txBody>
      </p:sp>
    </p:spTree>
    <p:extLst>
      <p:ext uri="{BB962C8B-B14F-4D97-AF65-F5344CB8AC3E}">
        <p14:creationId xmlns:p14="http://schemas.microsoft.com/office/powerpoint/2010/main" val="89055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3ACC2C94-1850-473D-9ED4-E6D2151F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Uvod </a:t>
            </a:r>
          </a:p>
        </p:txBody>
      </p:sp>
      <p:sp>
        <p:nvSpPr>
          <p:cNvPr id="12290" name="Rezervirano mjesto sadržaja 1">
            <a:extLst>
              <a:ext uri="{FF2B5EF4-FFF2-40B4-BE49-F238E27FC236}">
                <a16:creationId xmlns:a16="http://schemas.microsoft.com/office/drawing/2014/main" id="{A1B6CD49-8B28-481D-B57A-A3BA71C8A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Posebnosti organizma starije dobi su brojne, specifične i vrlo često bitno drugačije nego u organizmu tzv. srednje dobi života</a:t>
            </a: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starenja počinje vrlo rano najprije prema funkcijskim, a zatim prema anatomskim pokazateljima</a:t>
            </a: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Biološka i kronološka dob nisu uvijek sukladne</a:t>
            </a:r>
          </a:p>
        </p:txBody>
      </p:sp>
    </p:spTree>
    <p:extLst>
      <p:ext uri="{BB962C8B-B14F-4D97-AF65-F5344CB8AC3E}">
        <p14:creationId xmlns:p14="http://schemas.microsoft.com/office/powerpoint/2010/main" val="246996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DA730C-A983-431F-9BB3-C2F563EE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4381AF-81D8-4E13-8011-059801B1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Kronološka i biološka dob nisu u korelaciji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obzira ma kronološku dob, za stariju osobu je najvažnija funkcionalna sposobnost</a:t>
            </a:r>
          </a:p>
        </p:txBody>
      </p:sp>
    </p:spTree>
    <p:extLst>
      <p:ext uri="{BB962C8B-B14F-4D97-AF65-F5344CB8AC3E}">
        <p14:creationId xmlns:p14="http://schemas.microsoft.com/office/powerpoint/2010/main" val="1487951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27F3B6-C23D-42FF-BE9D-7239A05D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7EAFEB-0E30-43CE-9F64-C740AB5A8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Funkcionalna sposobnost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sposobnost pojedinca za obavljanje svih svakodnevnih aktivnosti koje omogućuju kvalitetno življenje, a uključuju biološko, psihološko i socijalno funkcioniranje</a:t>
            </a:r>
          </a:p>
        </p:txBody>
      </p:sp>
    </p:spTree>
    <p:extLst>
      <p:ext uri="{BB962C8B-B14F-4D97-AF65-F5344CB8AC3E}">
        <p14:creationId xmlns:p14="http://schemas.microsoft.com/office/powerpoint/2010/main" val="78636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60CA680-1957-46D8-A045-05DC6C5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8488"/>
            <a:ext cx="4044867" cy="565852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Povijest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Rezervirano mjesto sadržaja 1">
            <a:extLst>
              <a:ext uri="{FF2B5EF4-FFF2-40B4-BE49-F238E27FC236}">
                <a16:creationId xmlns:a16="http://schemas.microsoft.com/office/drawing/2014/main" id="{B05802E9-2E98-4657-B3C1-F499B07A5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7" y="0"/>
            <a:ext cx="7537704" cy="6858000"/>
          </a:xfrm>
        </p:spPr>
        <p:txBody>
          <a:bodyPr anchor="ctr">
            <a:normAutofit/>
          </a:bodyPr>
          <a:lstStyle/>
          <a:p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Hipokrat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(460 - 377 prije Krista) – govorio o bolestima koje su češće u starijoj dobi (otežano disanje, kašalj, bol u zglobovima, vrtoglavice, nesanice, otežano i bolno mokrenje itd.)</a:t>
            </a:r>
          </a:p>
          <a:p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Galen 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(129 – 199) – opazio je kako je stariji organizam hladan i da su sve funkcije oslabljene</a:t>
            </a:r>
          </a:p>
          <a:p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Leonardo da Vincija 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(1452 – 1518) – zorno prikazao promjene krvožilnog sustava kod stariji osoba</a:t>
            </a:r>
          </a:p>
        </p:txBody>
      </p:sp>
    </p:spTree>
    <p:extLst>
      <p:ext uri="{BB962C8B-B14F-4D97-AF65-F5344CB8AC3E}">
        <p14:creationId xmlns:p14="http://schemas.microsoft.com/office/powerpoint/2010/main" val="119618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2" name="Rectangle 72">
            <a:extLst>
              <a:ext uri="{FF2B5EF4-FFF2-40B4-BE49-F238E27FC236}">
                <a16:creationId xmlns:a16="http://schemas.microsoft.com/office/drawing/2014/main" id="{2810100C-B2E3-4BD2-B42B-F78F0239C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43" name="Straight Connector 74">
            <a:extLst>
              <a:ext uri="{FF2B5EF4-FFF2-40B4-BE49-F238E27FC236}">
                <a16:creationId xmlns:a16="http://schemas.microsoft.com/office/drawing/2014/main" id="{ABDA076A-A426-4BA4-91D7-2194025E1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3317" y="1847088"/>
            <a:ext cx="498508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Naslov 2">
            <a:extLst>
              <a:ext uri="{FF2B5EF4-FFF2-40B4-BE49-F238E27FC236}">
                <a16:creationId xmlns:a16="http://schemas.microsoft.com/office/drawing/2014/main" id="{2F2147A1-8478-4EE1-B951-25E2DEC1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318" y="804520"/>
            <a:ext cx="4985079" cy="1049235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hr-HR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Rectangle 76">
            <a:extLst>
              <a:ext uri="{FF2B5EF4-FFF2-40B4-BE49-F238E27FC236}">
                <a16:creationId xmlns:a16="http://schemas.microsoft.com/office/drawing/2014/main" id="{06FE94E2-EB97-4BF3-ADFD-1D6ECE62B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4345" name="Group 78">
            <a:extLst>
              <a:ext uri="{FF2B5EF4-FFF2-40B4-BE49-F238E27FC236}">
                <a16:creationId xmlns:a16="http://schemas.microsoft.com/office/drawing/2014/main" id="{E19263DE-9849-4BA8-8990-4AFC76B9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0925473-E783-403A-8BDE-D1EBDAEDA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ABD99F7-1E3E-4B98-A113-A2DAA96D1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340" name="Slika 1">
            <a:extLst>
              <a:ext uri="{FF2B5EF4-FFF2-40B4-BE49-F238E27FC236}">
                <a16:creationId xmlns:a16="http://schemas.microsoft.com/office/drawing/2014/main" id="{1C0191D9-DEC5-4B70-BE4E-CC0FD4FD47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r="14874" b="-4"/>
          <a:stretch/>
        </p:blipFill>
        <p:spPr bwMode="auto">
          <a:xfrm>
            <a:off x="1271223" y="1116345"/>
            <a:ext cx="336214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zervirano mjesto sadržaja 1">
            <a:extLst>
              <a:ext uri="{FF2B5EF4-FFF2-40B4-BE49-F238E27FC236}">
                <a16:creationId xmlns:a16="http://schemas.microsoft.com/office/drawing/2014/main" id="{FCD7F94B-6790-4484-92C7-7DACFDBB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317" y="-11430"/>
            <a:ext cx="6438380" cy="6136847"/>
          </a:xfrm>
        </p:spPr>
        <p:txBody>
          <a:bodyPr>
            <a:normAutofit/>
          </a:bodyPr>
          <a:lstStyle/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Prva Svjetska skupština Ujedinjenih naroda o starenju održana je u Beču 1982.g. te je donesen Međunarodni plan djelovanja na području starenja</a:t>
            </a:r>
            <a:endParaRPr lang="hr-HR" altLang="sr-Latn-R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Opća skupština UN-a 1991.g. donosi Načela Ujedinjenih naroda za starije ljude, a iste godine je </a:t>
            </a:r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01.listopada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određen </a:t>
            </a:r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Međunarodnim danom starijih osoba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altLang="sr-Latn-RS" dirty="0"/>
          </a:p>
        </p:txBody>
      </p:sp>
      <p:pic>
        <p:nvPicPr>
          <p:cNvPr id="14346" name="Picture 82">
            <a:extLst>
              <a:ext uri="{FF2B5EF4-FFF2-40B4-BE49-F238E27FC236}">
                <a16:creationId xmlns:a16="http://schemas.microsoft.com/office/drawing/2014/main" id="{463556DA-E50F-49FC-B9C5-16746A937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347" name="Straight Connector 84">
            <a:extLst>
              <a:ext uri="{FF2B5EF4-FFF2-40B4-BE49-F238E27FC236}">
                <a16:creationId xmlns:a16="http://schemas.microsoft.com/office/drawing/2014/main" id="{C2D4E8CC-A5F3-49D3-A830-647340CFF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93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1">
            <a:extLst>
              <a:ext uri="{FF2B5EF4-FFF2-40B4-BE49-F238E27FC236}">
                <a16:creationId xmlns:a16="http://schemas.microsoft.com/office/drawing/2014/main" id="{48732AB1-3E61-4BE0-AE1B-2A23EDD41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81138"/>
            <a:ext cx="8686800" cy="5376862"/>
          </a:xfrm>
        </p:spPr>
        <p:txBody>
          <a:bodyPr/>
          <a:lstStyle/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Obilježavanjem </a:t>
            </a:r>
            <a:r>
              <a:rPr lang="hr-HR" alt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 dana starijih osoba </a:t>
            </a:r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naglašava se potreba da je potrebno kod starijih osoba smanjiti osjećaj da su izolirane, zaboravljene i marginalizirane</a:t>
            </a:r>
          </a:p>
          <a:p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te se ujedno naglašava da je potrebno potaknuti mjere protiv njihova zanemarivanja i siromaštva budući da čine ranjivu skupinu u našem društvu.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CC75DF61-3C11-4D3A-9873-D3D6F761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 dirty="0"/>
          </a:p>
        </p:txBody>
      </p:sp>
      <p:pic>
        <p:nvPicPr>
          <p:cNvPr id="15364" name="Slika 1">
            <a:extLst>
              <a:ext uri="{FF2B5EF4-FFF2-40B4-BE49-F238E27FC236}">
                <a16:creationId xmlns:a16="http://schemas.microsoft.com/office/drawing/2014/main" id="{7BA75D85-6642-4D8C-964D-E849BDF70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4764"/>
            <a:ext cx="42799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98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adržaja 1">
            <a:extLst>
              <a:ext uri="{FF2B5EF4-FFF2-40B4-BE49-F238E27FC236}">
                <a16:creationId xmlns:a16="http://schemas.microsoft.com/office/drawing/2014/main" id="{E4D64BAB-BCB6-42E3-84FD-9794CF3B0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259A34E-9CE1-4463-88EE-ED840403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pic>
        <p:nvPicPr>
          <p:cNvPr id="16388" name="Slika 3">
            <a:extLst>
              <a:ext uri="{FF2B5EF4-FFF2-40B4-BE49-F238E27FC236}">
                <a16:creationId xmlns:a16="http://schemas.microsoft.com/office/drawing/2014/main" id="{8F12FB10-C46B-4C3A-A053-0F9FAEFE3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1750"/>
            <a:ext cx="91440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5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435" name="Pravokutnik 2">
            <a:extLst>
              <a:ext uri="{FF2B5EF4-FFF2-40B4-BE49-F238E27FC236}">
                <a16:creationId xmlns:a16="http://schemas.microsoft.com/office/drawing/2014/main" id="{E0678319-3343-4933-A6ED-470A7B1D1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301" y="1474969"/>
            <a:ext cx="2823919" cy="18687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sr-Latn-RS" sz="3600" cap="all">
                <a:latin typeface="+mj-lt"/>
                <a:ea typeface="+mj-ea"/>
                <a:cs typeface="+mj-cs"/>
              </a:rPr>
              <a:t>Starost i starenje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C:\Users\Hana\Desktop\-500-Starenje.jpg">
            <a:extLst>
              <a:ext uri="{FF2B5EF4-FFF2-40B4-BE49-F238E27FC236}">
                <a16:creationId xmlns:a16="http://schemas.microsoft.com/office/drawing/2014/main" id="{DDF6E92F-0582-4A5C-AB43-5B01198462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74" y="1423726"/>
            <a:ext cx="6282919" cy="3251410"/>
          </a:xfrm>
          <a:prstGeom prst="rect">
            <a:avLst/>
          </a:prstGeom>
          <a:noFill/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59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C99F5B1-8315-47FB-97EC-1FA2DA11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endParaRPr lang="hr-HR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1">
            <a:extLst>
              <a:ext uri="{FF2B5EF4-FFF2-40B4-BE49-F238E27FC236}">
                <a16:creationId xmlns:a16="http://schemas.microsoft.com/office/drawing/2014/main" id="{11C625E2-DB80-498C-AA80-343586325D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846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89D8D0-F208-4715-A228-00B96341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29C49A-2A23-42A7-ACB0-433DBDCFC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predstavlja određeno životno razdoblje povezano s kronološkom dobi</a:t>
            </a: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definiciji Ujedinjenih naroda starost nastupa nakon 65. godine života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75022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616</Words>
  <Application>Microsoft Office PowerPoint</Application>
  <PresentationFormat>Široki zaslon</PresentationFormat>
  <Paragraphs>49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21</vt:i4>
      </vt:variant>
    </vt:vector>
  </HeadingPairs>
  <TitlesOfParts>
    <vt:vector size="30" baseType="lpstr">
      <vt:lpstr>Arial</vt:lpstr>
      <vt:lpstr>Gill Sans MT</vt:lpstr>
      <vt:lpstr>Lucida Sans Unicode</vt:lpstr>
      <vt:lpstr>Times New Roman</vt:lpstr>
      <vt:lpstr>Verdana</vt:lpstr>
      <vt:lpstr>Wingdings 2</vt:lpstr>
      <vt:lpstr>Wingdings 3</vt:lpstr>
      <vt:lpstr>Galerija</vt:lpstr>
      <vt:lpstr>Concourse</vt:lpstr>
      <vt:lpstr>Zdravstvena njega starijih osoba</vt:lpstr>
      <vt:lpstr>Uvod </vt:lpstr>
      <vt:lpstr>Povijest </vt:lpstr>
      <vt:lpstr> </vt:lpstr>
      <vt:lpstr>PowerPoint prezentacija</vt:lpstr>
      <vt:lpstr>PowerPoint prezentacija</vt:lpstr>
      <vt:lpstr>PowerPoint prezentacija</vt:lpstr>
      <vt:lpstr>PowerPoint prezentacija</vt:lpstr>
      <vt:lpstr>starost</vt:lpstr>
      <vt:lpstr>Podjela kronološke dobi starosti prema Svjetskoj zdravstvenoj organizaciji (WHO)</vt:lpstr>
      <vt:lpstr>Starost je određena i : </vt:lpstr>
      <vt:lpstr>PowerPoint prezentacija</vt:lpstr>
      <vt:lpstr>starenje</vt:lpstr>
      <vt:lpstr>PowerPoint prezentacija</vt:lpstr>
      <vt:lpstr>PowerPoint prezentacija</vt:lpstr>
      <vt:lpstr>PowerPoint prezentacija</vt:lpstr>
      <vt:lpstr>PowerPoint prezentacija</vt:lpstr>
      <vt:lpstr>Podjela starenja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 starijih osoba</dc:title>
  <dc:creator>MARIJA BRIŠKI</dc:creator>
  <cp:lastModifiedBy>MARIJA BRIŠKI</cp:lastModifiedBy>
  <cp:revision>1</cp:revision>
  <dcterms:created xsi:type="dcterms:W3CDTF">2021-09-22T12:37:23Z</dcterms:created>
  <dcterms:modified xsi:type="dcterms:W3CDTF">2021-09-22T12:39:26Z</dcterms:modified>
</cp:coreProperties>
</file>