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68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55F2B-B365-49C9-903D-CECD391E359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1D4F922-F8D7-414A-9D1F-6101AC0807A5}">
      <dgm:prSet/>
      <dgm:spPr/>
      <dgm:t>
        <a:bodyPr/>
        <a:lstStyle/>
        <a:p>
          <a:r>
            <a:rPr lang="hr-HR"/>
            <a:t>Odsutnost bolesti i nesposobnosti</a:t>
          </a:r>
          <a:endParaRPr lang="en-US"/>
        </a:p>
      </dgm:t>
    </dgm:pt>
    <dgm:pt modelId="{1035E13F-E5DE-4182-A2A7-CA9D9BFA60DE}" type="parTrans" cxnId="{8B9DB9FE-B62F-42E4-B265-24D0022004AB}">
      <dgm:prSet/>
      <dgm:spPr/>
      <dgm:t>
        <a:bodyPr/>
        <a:lstStyle/>
        <a:p>
          <a:endParaRPr lang="en-US"/>
        </a:p>
      </dgm:t>
    </dgm:pt>
    <dgm:pt modelId="{0AD6F265-2D9E-43C1-AA25-5F4B4E2ED10E}" type="sibTrans" cxnId="{8B9DB9FE-B62F-42E4-B265-24D0022004AB}">
      <dgm:prSet/>
      <dgm:spPr/>
      <dgm:t>
        <a:bodyPr/>
        <a:lstStyle/>
        <a:p>
          <a:endParaRPr lang="en-US"/>
        </a:p>
      </dgm:t>
    </dgm:pt>
    <dgm:pt modelId="{5A1DC538-8D29-416F-BE55-94E9DBAD8F7E}">
      <dgm:prSet/>
      <dgm:spPr/>
      <dgm:t>
        <a:bodyPr/>
        <a:lstStyle/>
        <a:p>
          <a:r>
            <a:rPr lang="hr-HR"/>
            <a:t>Očuvana kognitivna i tjelesna sposobnost</a:t>
          </a:r>
          <a:endParaRPr lang="en-US"/>
        </a:p>
      </dgm:t>
    </dgm:pt>
    <dgm:pt modelId="{135B06C3-7A55-4E6C-A3F8-6F3A2D2A269E}" type="parTrans" cxnId="{81430605-141E-417B-9809-6ACEFA4D6894}">
      <dgm:prSet/>
      <dgm:spPr/>
      <dgm:t>
        <a:bodyPr/>
        <a:lstStyle/>
        <a:p>
          <a:endParaRPr lang="en-US"/>
        </a:p>
      </dgm:t>
    </dgm:pt>
    <dgm:pt modelId="{F442C754-4D94-4321-B08C-3FE686610CAF}" type="sibTrans" cxnId="{81430605-141E-417B-9809-6ACEFA4D6894}">
      <dgm:prSet/>
      <dgm:spPr/>
      <dgm:t>
        <a:bodyPr/>
        <a:lstStyle/>
        <a:p>
          <a:endParaRPr lang="en-US"/>
        </a:p>
      </dgm:t>
    </dgm:pt>
    <dgm:pt modelId="{00C8B0FD-A7E6-499B-A1E7-E83901ED6443}">
      <dgm:prSet/>
      <dgm:spPr/>
      <dgm:t>
        <a:bodyPr/>
        <a:lstStyle/>
        <a:p>
          <a:r>
            <a:rPr lang="hr-HR"/>
            <a:t>Aktivno sudjelovanje u životu</a:t>
          </a:r>
          <a:endParaRPr lang="en-US"/>
        </a:p>
      </dgm:t>
    </dgm:pt>
    <dgm:pt modelId="{9F11A5FB-1AD2-4049-80F5-A676EE5D4028}" type="parTrans" cxnId="{4D02FADF-DAE5-47F0-AD88-ED1FB9603097}">
      <dgm:prSet/>
      <dgm:spPr/>
      <dgm:t>
        <a:bodyPr/>
        <a:lstStyle/>
        <a:p>
          <a:endParaRPr lang="en-US"/>
        </a:p>
      </dgm:t>
    </dgm:pt>
    <dgm:pt modelId="{C2D403AA-33E5-4C4F-9544-53AE47B088B4}" type="sibTrans" cxnId="{4D02FADF-DAE5-47F0-AD88-ED1FB9603097}">
      <dgm:prSet/>
      <dgm:spPr/>
      <dgm:t>
        <a:bodyPr/>
        <a:lstStyle/>
        <a:p>
          <a:endParaRPr lang="en-US"/>
        </a:p>
      </dgm:t>
    </dgm:pt>
    <dgm:pt modelId="{BDAD903C-BD10-4104-9CD1-8ED7D814D115}" type="pres">
      <dgm:prSet presAssocID="{E3E55F2B-B365-49C9-903D-CECD391E359D}" presName="linear" presStyleCnt="0">
        <dgm:presLayoutVars>
          <dgm:animLvl val="lvl"/>
          <dgm:resizeHandles val="exact"/>
        </dgm:presLayoutVars>
      </dgm:prSet>
      <dgm:spPr/>
    </dgm:pt>
    <dgm:pt modelId="{566B149E-F3C5-4CAA-9D3D-AA99A077ED1D}" type="pres">
      <dgm:prSet presAssocID="{41D4F922-F8D7-414A-9D1F-6101AC0807A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3514E9D-BB32-4526-BBB0-825E5D965DAB}" type="pres">
      <dgm:prSet presAssocID="{0AD6F265-2D9E-43C1-AA25-5F4B4E2ED10E}" presName="spacer" presStyleCnt="0"/>
      <dgm:spPr/>
    </dgm:pt>
    <dgm:pt modelId="{EB5344EC-46B9-4243-985B-5E20EA68F66A}" type="pres">
      <dgm:prSet presAssocID="{5A1DC538-8D29-416F-BE55-94E9DBAD8F7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682DDF1-2061-441E-8DC4-A1CE62158782}" type="pres">
      <dgm:prSet presAssocID="{F442C754-4D94-4321-B08C-3FE686610CAF}" presName="spacer" presStyleCnt="0"/>
      <dgm:spPr/>
    </dgm:pt>
    <dgm:pt modelId="{FD4FA005-4525-46C7-A764-CBDF94B8921E}" type="pres">
      <dgm:prSet presAssocID="{00C8B0FD-A7E6-499B-A1E7-E83901ED644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1430605-141E-417B-9809-6ACEFA4D6894}" srcId="{E3E55F2B-B365-49C9-903D-CECD391E359D}" destId="{5A1DC538-8D29-416F-BE55-94E9DBAD8F7E}" srcOrd="1" destOrd="0" parTransId="{135B06C3-7A55-4E6C-A3F8-6F3A2D2A269E}" sibTransId="{F442C754-4D94-4321-B08C-3FE686610CAF}"/>
    <dgm:cxn modelId="{7293494D-92E0-4DA9-AACB-03A052FEB5C5}" type="presOf" srcId="{41D4F922-F8D7-414A-9D1F-6101AC0807A5}" destId="{566B149E-F3C5-4CAA-9D3D-AA99A077ED1D}" srcOrd="0" destOrd="0" presId="urn:microsoft.com/office/officeart/2005/8/layout/vList2"/>
    <dgm:cxn modelId="{D07E1BA8-1E19-48F6-8FE1-213D93F8B8F5}" type="presOf" srcId="{00C8B0FD-A7E6-499B-A1E7-E83901ED6443}" destId="{FD4FA005-4525-46C7-A764-CBDF94B8921E}" srcOrd="0" destOrd="0" presId="urn:microsoft.com/office/officeart/2005/8/layout/vList2"/>
    <dgm:cxn modelId="{B2F7A9B4-B1E0-4D05-9E69-E66550A4CE5E}" type="presOf" srcId="{5A1DC538-8D29-416F-BE55-94E9DBAD8F7E}" destId="{EB5344EC-46B9-4243-985B-5E20EA68F66A}" srcOrd="0" destOrd="0" presId="urn:microsoft.com/office/officeart/2005/8/layout/vList2"/>
    <dgm:cxn modelId="{4D02FADF-DAE5-47F0-AD88-ED1FB9603097}" srcId="{E3E55F2B-B365-49C9-903D-CECD391E359D}" destId="{00C8B0FD-A7E6-499B-A1E7-E83901ED6443}" srcOrd="2" destOrd="0" parTransId="{9F11A5FB-1AD2-4049-80F5-A676EE5D4028}" sibTransId="{C2D403AA-33E5-4C4F-9544-53AE47B088B4}"/>
    <dgm:cxn modelId="{028A51F2-2192-4193-AA0E-0C22FABC8E31}" type="presOf" srcId="{E3E55F2B-B365-49C9-903D-CECD391E359D}" destId="{BDAD903C-BD10-4104-9CD1-8ED7D814D115}" srcOrd="0" destOrd="0" presId="urn:microsoft.com/office/officeart/2005/8/layout/vList2"/>
    <dgm:cxn modelId="{8B9DB9FE-B62F-42E4-B265-24D0022004AB}" srcId="{E3E55F2B-B365-49C9-903D-CECD391E359D}" destId="{41D4F922-F8D7-414A-9D1F-6101AC0807A5}" srcOrd="0" destOrd="0" parTransId="{1035E13F-E5DE-4182-A2A7-CA9D9BFA60DE}" sibTransId="{0AD6F265-2D9E-43C1-AA25-5F4B4E2ED10E}"/>
    <dgm:cxn modelId="{75C503F0-3279-46D1-9DAC-EFE915670EDC}" type="presParOf" srcId="{BDAD903C-BD10-4104-9CD1-8ED7D814D115}" destId="{566B149E-F3C5-4CAA-9D3D-AA99A077ED1D}" srcOrd="0" destOrd="0" presId="urn:microsoft.com/office/officeart/2005/8/layout/vList2"/>
    <dgm:cxn modelId="{42D6A4BF-677B-4819-BCA0-86CA667902F1}" type="presParOf" srcId="{BDAD903C-BD10-4104-9CD1-8ED7D814D115}" destId="{A3514E9D-BB32-4526-BBB0-825E5D965DAB}" srcOrd="1" destOrd="0" presId="urn:microsoft.com/office/officeart/2005/8/layout/vList2"/>
    <dgm:cxn modelId="{31453CAC-6C17-4C6F-A119-844F6D50BD6D}" type="presParOf" srcId="{BDAD903C-BD10-4104-9CD1-8ED7D814D115}" destId="{EB5344EC-46B9-4243-985B-5E20EA68F66A}" srcOrd="2" destOrd="0" presId="urn:microsoft.com/office/officeart/2005/8/layout/vList2"/>
    <dgm:cxn modelId="{7A57DC54-5A9E-4C61-86D0-54370E67B448}" type="presParOf" srcId="{BDAD903C-BD10-4104-9CD1-8ED7D814D115}" destId="{6682DDF1-2061-441E-8DC4-A1CE62158782}" srcOrd="3" destOrd="0" presId="urn:microsoft.com/office/officeart/2005/8/layout/vList2"/>
    <dgm:cxn modelId="{59E4992A-2541-451E-B705-AC6C1106FA23}" type="presParOf" srcId="{BDAD903C-BD10-4104-9CD1-8ED7D814D115}" destId="{FD4FA005-4525-46C7-A764-CBDF94B8921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55695C-EA61-4928-AE4E-8888449E58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9617EC-5C5D-44CE-BB66-ADE9B72F837E}">
      <dgm:prSet/>
      <dgm:spPr/>
      <dgm:t>
        <a:bodyPr/>
        <a:lstStyle/>
        <a:p>
          <a:r>
            <a:rPr lang="hr-HR" b="1"/>
            <a:t>Biološko</a:t>
          </a:r>
          <a:r>
            <a:rPr lang="hr-HR"/>
            <a:t> - </a:t>
          </a:r>
          <a:r>
            <a:rPr lang="pl-PL"/>
            <a:t> usporavanje i opadanje u funkcijama organizma tijekom vremena</a:t>
          </a:r>
          <a:endParaRPr lang="en-US"/>
        </a:p>
      </dgm:t>
    </dgm:pt>
    <dgm:pt modelId="{74024144-C643-4290-B69F-1C02867CB0A6}" type="parTrans" cxnId="{86C69CEF-B804-4450-9219-BAD2EEDDA9D3}">
      <dgm:prSet/>
      <dgm:spPr/>
      <dgm:t>
        <a:bodyPr/>
        <a:lstStyle/>
        <a:p>
          <a:endParaRPr lang="en-US"/>
        </a:p>
      </dgm:t>
    </dgm:pt>
    <dgm:pt modelId="{E87B26CD-7D92-45DB-97B2-0CCEB94BCF49}" type="sibTrans" cxnId="{86C69CEF-B804-4450-9219-BAD2EEDDA9D3}">
      <dgm:prSet/>
      <dgm:spPr/>
      <dgm:t>
        <a:bodyPr/>
        <a:lstStyle/>
        <a:p>
          <a:endParaRPr lang="en-US"/>
        </a:p>
      </dgm:t>
    </dgm:pt>
    <dgm:pt modelId="{EBB3BF03-95D9-4E47-9D8B-7977DECFE19A}">
      <dgm:prSet/>
      <dgm:spPr/>
      <dgm:t>
        <a:bodyPr/>
        <a:lstStyle/>
        <a:p>
          <a:r>
            <a:rPr lang="hr-HR" b="1"/>
            <a:t>Socijalno</a:t>
          </a:r>
          <a:r>
            <a:rPr lang="hr-HR"/>
            <a:t> - </a:t>
          </a:r>
          <a:r>
            <a:rPr lang="pl-PL"/>
            <a:t>promjene u odnosu pojedinca koji stari i društva u kojem živi</a:t>
          </a:r>
          <a:endParaRPr lang="en-US"/>
        </a:p>
      </dgm:t>
    </dgm:pt>
    <dgm:pt modelId="{EF1EC4A9-CAF8-49FF-91E7-17B5FD11A9A2}" type="parTrans" cxnId="{8E8579CE-77A8-4E4C-B4A9-E8FD4E849C6C}">
      <dgm:prSet/>
      <dgm:spPr/>
      <dgm:t>
        <a:bodyPr/>
        <a:lstStyle/>
        <a:p>
          <a:endParaRPr lang="en-US"/>
        </a:p>
      </dgm:t>
    </dgm:pt>
    <dgm:pt modelId="{E9D8CA83-BF22-4E35-B16E-FF7344A1FDBD}" type="sibTrans" cxnId="{8E8579CE-77A8-4E4C-B4A9-E8FD4E849C6C}">
      <dgm:prSet/>
      <dgm:spPr/>
      <dgm:t>
        <a:bodyPr/>
        <a:lstStyle/>
        <a:p>
          <a:endParaRPr lang="en-US"/>
        </a:p>
      </dgm:t>
    </dgm:pt>
    <dgm:pt modelId="{36F5555B-5D42-4266-AC1C-4DE06FD44DBE}">
      <dgm:prSet/>
      <dgm:spPr/>
      <dgm:t>
        <a:bodyPr/>
        <a:lstStyle/>
        <a:p>
          <a:r>
            <a:rPr lang="hr-HR" b="1"/>
            <a:t>Psihološko</a:t>
          </a:r>
          <a:r>
            <a:rPr lang="hr-HR"/>
            <a:t> - promjene u psihičkim funkcijama i prilagodba ličnosti na starenje</a:t>
          </a:r>
          <a:endParaRPr lang="en-US"/>
        </a:p>
      </dgm:t>
    </dgm:pt>
    <dgm:pt modelId="{908D4965-EA13-481A-B821-CBDA7656A59E}" type="parTrans" cxnId="{683669A6-A55C-4CAF-A3B2-1E25A1C5268B}">
      <dgm:prSet/>
      <dgm:spPr/>
      <dgm:t>
        <a:bodyPr/>
        <a:lstStyle/>
        <a:p>
          <a:endParaRPr lang="en-US"/>
        </a:p>
      </dgm:t>
    </dgm:pt>
    <dgm:pt modelId="{7715FB49-D92F-45A9-8D29-D21C2CDAA458}" type="sibTrans" cxnId="{683669A6-A55C-4CAF-A3B2-1E25A1C5268B}">
      <dgm:prSet/>
      <dgm:spPr/>
      <dgm:t>
        <a:bodyPr/>
        <a:lstStyle/>
        <a:p>
          <a:endParaRPr lang="en-US"/>
        </a:p>
      </dgm:t>
    </dgm:pt>
    <dgm:pt modelId="{224D0F29-E21F-4192-9E11-7B118883F2AF}" type="pres">
      <dgm:prSet presAssocID="{5655695C-EA61-4928-AE4E-8888449E588F}" presName="linear" presStyleCnt="0">
        <dgm:presLayoutVars>
          <dgm:animLvl val="lvl"/>
          <dgm:resizeHandles val="exact"/>
        </dgm:presLayoutVars>
      </dgm:prSet>
      <dgm:spPr/>
    </dgm:pt>
    <dgm:pt modelId="{6CB21795-C3D2-433D-9539-99407480DEEC}" type="pres">
      <dgm:prSet presAssocID="{DA9617EC-5C5D-44CE-BB66-ADE9B72F837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7E7D15F-F349-4E23-9622-B508FFE0810D}" type="pres">
      <dgm:prSet presAssocID="{E87B26CD-7D92-45DB-97B2-0CCEB94BCF49}" presName="spacer" presStyleCnt="0"/>
      <dgm:spPr/>
    </dgm:pt>
    <dgm:pt modelId="{3B122432-F03C-400F-869A-229290B176A5}" type="pres">
      <dgm:prSet presAssocID="{EBB3BF03-95D9-4E47-9D8B-7977DECFE19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E10F335-1B57-4311-AAD5-BE1D5CF1D91C}" type="pres">
      <dgm:prSet presAssocID="{E9D8CA83-BF22-4E35-B16E-FF7344A1FDBD}" presName="spacer" presStyleCnt="0"/>
      <dgm:spPr/>
    </dgm:pt>
    <dgm:pt modelId="{9C4B4631-6A9C-4D91-B1E0-B56AFFD30CA3}" type="pres">
      <dgm:prSet presAssocID="{36F5555B-5D42-4266-AC1C-4DE06FD44DB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FD41914-D389-482B-9ACC-F0CE35AF8526}" type="presOf" srcId="{5655695C-EA61-4928-AE4E-8888449E588F}" destId="{224D0F29-E21F-4192-9E11-7B118883F2AF}" srcOrd="0" destOrd="0" presId="urn:microsoft.com/office/officeart/2005/8/layout/vList2"/>
    <dgm:cxn modelId="{B2814C22-EC67-44AB-9C15-4E853FE094E4}" type="presOf" srcId="{36F5555B-5D42-4266-AC1C-4DE06FD44DBE}" destId="{9C4B4631-6A9C-4D91-B1E0-B56AFFD30CA3}" srcOrd="0" destOrd="0" presId="urn:microsoft.com/office/officeart/2005/8/layout/vList2"/>
    <dgm:cxn modelId="{75D1175C-C90D-4250-B745-DD613564BA00}" type="presOf" srcId="{EBB3BF03-95D9-4E47-9D8B-7977DECFE19A}" destId="{3B122432-F03C-400F-869A-229290B176A5}" srcOrd="0" destOrd="0" presId="urn:microsoft.com/office/officeart/2005/8/layout/vList2"/>
    <dgm:cxn modelId="{683669A6-A55C-4CAF-A3B2-1E25A1C5268B}" srcId="{5655695C-EA61-4928-AE4E-8888449E588F}" destId="{36F5555B-5D42-4266-AC1C-4DE06FD44DBE}" srcOrd="2" destOrd="0" parTransId="{908D4965-EA13-481A-B821-CBDA7656A59E}" sibTransId="{7715FB49-D92F-45A9-8D29-D21C2CDAA458}"/>
    <dgm:cxn modelId="{AA8939BA-BDF6-427D-8785-71716CD5DAB3}" type="presOf" srcId="{DA9617EC-5C5D-44CE-BB66-ADE9B72F837E}" destId="{6CB21795-C3D2-433D-9539-99407480DEEC}" srcOrd="0" destOrd="0" presId="urn:microsoft.com/office/officeart/2005/8/layout/vList2"/>
    <dgm:cxn modelId="{8E8579CE-77A8-4E4C-B4A9-E8FD4E849C6C}" srcId="{5655695C-EA61-4928-AE4E-8888449E588F}" destId="{EBB3BF03-95D9-4E47-9D8B-7977DECFE19A}" srcOrd="1" destOrd="0" parTransId="{EF1EC4A9-CAF8-49FF-91E7-17B5FD11A9A2}" sibTransId="{E9D8CA83-BF22-4E35-B16E-FF7344A1FDBD}"/>
    <dgm:cxn modelId="{86C69CEF-B804-4450-9219-BAD2EEDDA9D3}" srcId="{5655695C-EA61-4928-AE4E-8888449E588F}" destId="{DA9617EC-5C5D-44CE-BB66-ADE9B72F837E}" srcOrd="0" destOrd="0" parTransId="{74024144-C643-4290-B69F-1C02867CB0A6}" sibTransId="{E87B26CD-7D92-45DB-97B2-0CCEB94BCF49}"/>
    <dgm:cxn modelId="{FA376644-FC9E-409A-B81F-A5913D436B4D}" type="presParOf" srcId="{224D0F29-E21F-4192-9E11-7B118883F2AF}" destId="{6CB21795-C3D2-433D-9539-99407480DEEC}" srcOrd="0" destOrd="0" presId="urn:microsoft.com/office/officeart/2005/8/layout/vList2"/>
    <dgm:cxn modelId="{78B55961-C40F-4E2E-AB33-33F84F513494}" type="presParOf" srcId="{224D0F29-E21F-4192-9E11-7B118883F2AF}" destId="{97E7D15F-F349-4E23-9622-B508FFE0810D}" srcOrd="1" destOrd="0" presId="urn:microsoft.com/office/officeart/2005/8/layout/vList2"/>
    <dgm:cxn modelId="{A5285750-D3EB-40B1-AF6F-CD4FE7E68EF9}" type="presParOf" srcId="{224D0F29-E21F-4192-9E11-7B118883F2AF}" destId="{3B122432-F03C-400F-869A-229290B176A5}" srcOrd="2" destOrd="0" presId="urn:microsoft.com/office/officeart/2005/8/layout/vList2"/>
    <dgm:cxn modelId="{35FB657B-EDF6-4223-A6C3-38FB81375489}" type="presParOf" srcId="{224D0F29-E21F-4192-9E11-7B118883F2AF}" destId="{1E10F335-1B57-4311-AAD5-BE1D5CF1D91C}" srcOrd="3" destOrd="0" presId="urn:microsoft.com/office/officeart/2005/8/layout/vList2"/>
    <dgm:cxn modelId="{D32B6F0B-7795-498A-9ADE-90BCD2498AB1}" type="presParOf" srcId="{224D0F29-E21F-4192-9E11-7B118883F2AF}" destId="{9C4B4631-6A9C-4D91-B1E0-B56AFFD30CA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B149E-F3C5-4CAA-9D3D-AA99A077ED1D}">
      <dsp:nvSpPr>
        <dsp:cNvPr id="0" name=""/>
        <dsp:cNvSpPr/>
      </dsp:nvSpPr>
      <dsp:spPr>
        <a:xfrm>
          <a:off x="0" y="42282"/>
          <a:ext cx="6651253" cy="1670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kern="1200"/>
            <a:t>Odsutnost bolesti i nesposobnosti</a:t>
          </a:r>
          <a:endParaRPr lang="en-US" sz="4200" kern="1200"/>
        </a:p>
      </dsp:txBody>
      <dsp:txXfrm>
        <a:off x="81560" y="123842"/>
        <a:ext cx="6488133" cy="1507639"/>
      </dsp:txXfrm>
    </dsp:sp>
    <dsp:sp modelId="{EB5344EC-46B9-4243-985B-5E20EA68F66A}">
      <dsp:nvSpPr>
        <dsp:cNvPr id="0" name=""/>
        <dsp:cNvSpPr/>
      </dsp:nvSpPr>
      <dsp:spPr>
        <a:xfrm>
          <a:off x="0" y="1834002"/>
          <a:ext cx="6651253" cy="1670759"/>
        </a:xfrm>
        <a:prstGeom prst="roundRect">
          <a:avLst/>
        </a:prstGeom>
        <a:solidFill>
          <a:schemeClr val="accent5">
            <a:hueOff val="-749810"/>
            <a:satOff val="5884"/>
            <a:lumOff val="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kern="1200"/>
            <a:t>Očuvana kognitivna i tjelesna sposobnost</a:t>
          </a:r>
          <a:endParaRPr lang="en-US" sz="4200" kern="1200"/>
        </a:p>
      </dsp:txBody>
      <dsp:txXfrm>
        <a:off x="81560" y="1915562"/>
        <a:ext cx="6488133" cy="1507639"/>
      </dsp:txXfrm>
    </dsp:sp>
    <dsp:sp modelId="{FD4FA005-4525-46C7-A764-CBDF94B8921E}">
      <dsp:nvSpPr>
        <dsp:cNvPr id="0" name=""/>
        <dsp:cNvSpPr/>
      </dsp:nvSpPr>
      <dsp:spPr>
        <a:xfrm>
          <a:off x="0" y="3625722"/>
          <a:ext cx="6651253" cy="1670759"/>
        </a:xfrm>
        <a:prstGeom prst="roundRect">
          <a:avLst/>
        </a:prstGeom>
        <a:solidFill>
          <a:schemeClr val="accent5">
            <a:hueOff val="-1499619"/>
            <a:satOff val="11768"/>
            <a:lumOff val="45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kern="1200"/>
            <a:t>Aktivno sudjelovanje u životu</a:t>
          </a:r>
          <a:endParaRPr lang="en-US" sz="4200" kern="1200"/>
        </a:p>
      </dsp:txBody>
      <dsp:txXfrm>
        <a:off x="81560" y="3707282"/>
        <a:ext cx="6488133" cy="1507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21795-C3D2-433D-9539-99407480DEEC}">
      <dsp:nvSpPr>
        <dsp:cNvPr id="0" name=""/>
        <dsp:cNvSpPr/>
      </dsp:nvSpPr>
      <dsp:spPr>
        <a:xfrm>
          <a:off x="0" y="17931"/>
          <a:ext cx="9144000" cy="1439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b="1" kern="1200"/>
            <a:t>Biološko</a:t>
          </a:r>
          <a:r>
            <a:rPr lang="hr-HR" sz="3000" kern="1200"/>
            <a:t> - </a:t>
          </a:r>
          <a:r>
            <a:rPr lang="pl-PL" sz="3000" kern="1200"/>
            <a:t> usporavanje i opadanje u funkcijama organizma tijekom vremena</a:t>
          </a:r>
          <a:endParaRPr lang="en-US" sz="3000" kern="1200"/>
        </a:p>
      </dsp:txBody>
      <dsp:txXfrm>
        <a:off x="70251" y="88182"/>
        <a:ext cx="9003498" cy="1298597"/>
      </dsp:txXfrm>
    </dsp:sp>
    <dsp:sp modelId="{3B122432-F03C-400F-869A-229290B176A5}">
      <dsp:nvSpPr>
        <dsp:cNvPr id="0" name=""/>
        <dsp:cNvSpPr/>
      </dsp:nvSpPr>
      <dsp:spPr>
        <a:xfrm>
          <a:off x="0" y="1543430"/>
          <a:ext cx="9144000" cy="1439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b="1" kern="1200"/>
            <a:t>Socijalno</a:t>
          </a:r>
          <a:r>
            <a:rPr lang="hr-HR" sz="3000" kern="1200"/>
            <a:t> - </a:t>
          </a:r>
          <a:r>
            <a:rPr lang="pl-PL" sz="3000" kern="1200"/>
            <a:t>promjene u odnosu pojedinca koji stari i društva u kojem živi</a:t>
          </a:r>
          <a:endParaRPr lang="en-US" sz="3000" kern="1200"/>
        </a:p>
      </dsp:txBody>
      <dsp:txXfrm>
        <a:off x="70251" y="1613681"/>
        <a:ext cx="9003498" cy="1298597"/>
      </dsp:txXfrm>
    </dsp:sp>
    <dsp:sp modelId="{9C4B4631-6A9C-4D91-B1E0-B56AFFD30CA3}">
      <dsp:nvSpPr>
        <dsp:cNvPr id="0" name=""/>
        <dsp:cNvSpPr/>
      </dsp:nvSpPr>
      <dsp:spPr>
        <a:xfrm>
          <a:off x="0" y="3068931"/>
          <a:ext cx="9144000" cy="1439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b="1" kern="1200"/>
            <a:t>Psihološko</a:t>
          </a:r>
          <a:r>
            <a:rPr lang="hr-HR" sz="3000" kern="1200"/>
            <a:t> - promjene u psihičkim funkcijama i prilagodba ličnosti na starenje</a:t>
          </a:r>
          <a:endParaRPr lang="en-US" sz="3000" kern="1200"/>
        </a:p>
      </dsp:txBody>
      <dsp:txXfrm>
        <a:off x="70251" y="3139182"/>
        <a:ext cx="9003498" cy="1298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5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FEF22B4-A95A-40AA-8196-83BAD484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41DF3D6-1502-4159-9D2A-392EBA2C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DA8906F-704D-49FA-A753-EDD625EF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ABD4-901A-4649-92C1-237095B55E0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8945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3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1692DE26-696C-4154-A8B2-F772875851F5}"/>
              </a:ext>
            </a:extLst>
          </p:cNvPr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56702B87-AE58-47B9-B1C5-46B25A2FE291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DB9C6F5D-93C5-4CF3-BD31-3E2447B92178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3E900A-AB03-451E-8D2D-AF46015DD1F0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EF30E5B1-4B4F-42BE-A39A-5E741B53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B93AEE97-10A4-442A-B30C-6B366BEB70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E0341FF-D138-4CDC-BAAC-DF3E36614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AB222531-2E60-4588-8E75-3FF47462F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F6B7B14-7C73-4176-B067-80E304729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E5308D5-5E21-4C6D-B66E-E76EC6090DD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4E0904-5ABD-4DC7-8562-C38580C95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7D842F-E394-4EC2-B98D-187B3FAA12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529" b="10221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1EE355C-E6A9-49F0-BF22-478FA2B76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/>
          </a:bodyPr>
          <a:lstStyle/>
          <a:p>
            <a:r>
              <a:rPr lang="hr-HR" sz="4400" dirty="0"/>
              <a:t>Društveni vidovi starenja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6EF7CC3-2570-4D67-A3E4-F9122155A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endParaRPr lang="hr-HR" sz="2000"/>
          </a:p>
        </p:txBody>
      </p:sp>
    </p:spTree>
    <p:extLst>
      <p:ext uri="{BB962C8B-B14F-4D97-AF65-F5344CB8AC3E}">
        <p14:creationId xmlns:p14="http://schemas.microsoft.com/office/powerpoint/2010/main" val="288298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9" name="Rezervirano mjesto sadržaja 1">
            <a:extLst>
              <a:ext uri="{FF2B5EF4-FFF2-40B4-BE49-F238E27FC236}">
                <a16:creationId xmlns:a16="http://schemas.microsoft.com/office/drawing/2014/main" id="{1869CE0C-E984-403B-AB1D-23AE19D05B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0" y="1481138"/>
          <a:ext cx="91440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slov 2">
            <a:extLst>
              <a:ext uri="{FF2B5EF4-FFF2-40B4-BE49-F238E27FC236}">
                <a16:creationId xmlns:a16="http://schemas.microsoft.com/office/drawing/2014/main" id="{4F846A75-D149-4EF5-B256-660096CE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Starenje je proces tijekom kojega se događaju promjene u funkciji dobi. Razlikuju se tri osnovna vida starenja:</a:t>
            </a:r>
          </a:p>
        </p:txBody>
      </p:sp>
      <p:pic>
        <p:nvPicPr>
          <p:cNvPr id="33796" name="Picture 2" descr="C:\Users\Hana\Desktop\download (2).jpg">
            <a:extLst>
              <a:ext uri="{FF2B5EF4-FFF2-40B4-BE49-F238E27FC236}">
                <a16:creationId xmlns:a16="http://schemas.microsoft.com/office/drawing/2014/main" id="{B76651AB-4278-4A9C-AF9F-57F34B51F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041" y="2819399"/>
            <a:ext cx="1912191" cy="1849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2" descr="C:\Users\Hana\Desktop\122456.1964925.jpg">
            <a:extLst>
              <a:ext uri="{FF2B5EF4-FFF2-40B4-BE49-F238E27FC236}">
                <a16:creationId xmlns:a16="http://schemas.microsoft.com/office/drawing/2014/main" id="{FDBD97ED-4078-49C1-8491-8A037BE45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948" y="4669630"/>
            <a:ext cx="2070724" cy="1849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29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6193-6266-4613-B226-7728C0C2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Podjela prema klasifikaciji UN-a </a:t>
            </a:r>
            <a:r>
              <a:rPr lang="hr-HR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obzirom na udio osoba starijih od 65 godina života u ukupnom broju stanovnika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0F6536-9740-4727-B27A-5FDC9E15E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Zrelim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stanovništvom koje imaju 4 - 6% stanovnika stariji od 65 godina</a:t>
            </a:r>
          </a:p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Starim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stanovništvom 6 - 10 %</a:t>
            </a:r>
          </a:p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Vrlo starim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stanovništvom koji imaju više od 10 %</a:t>
            </a:r>
          </a:p>
        </p:txBody>
      </p:sp>
    </p:spTree>
    <p:extLst>
      <p:ext uri="{BB962C8B-B14F-4D97-AF65-F5344CB8AC3E}">
        <p14:creationId xmlns:p14="http://schemas.microsoft.com/office/powerpoint/2010/main" val="380899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4CF361-8547-4C9B-8C78-77F0AC77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Demografija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3AA30EB-8392-466E-A463-CDABF62A9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znanost  o stanovništvu koja istražuje i proučava zakonitosti i pravilnosti u kretanju stanovništva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Utvrđuje međuodnose kretanja stanovništva s drugim društvenim i gospodarskim pojavama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Hrvatskoj je udio starijih od 65 godina iznosi 17,7%</a:t>
            </a:r>
          </a:p>
          <a:p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4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A25F85-B342-42BB-AE20-736386A6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Demografsko starenje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1177C1-F6C7-491F-A629-B675CBBBA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Označuje promjene u dobnoj strukturi stanovnika, koje se očituje smanjenjem broja mladih i rastom broja starijih osoba, a tome pridonosi</a:t>
            </a:r>
          </a:p>
          <a:p>
            <a:pPr marL="0" indent="0">
              <a:buNone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pad fertiliteta</a:t>
            </a:r>
          </a:p>
          <a:p>
            <a:pPr marL="0" indent="0">
              <a:buNone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mortalitet</a:t>
            </a:r>
          </a:p>
          <a:p>
            <a:pPr marL="0" indent="0">
              <a:buNone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emigracija</a:t>
            </a:r>
          </a:p>
        </p:txBody>
      </p:sp>
    </p:spTree>
    <p:extLst>
      <p:ext uri="{BB962C8B-B14F-4D97-AF65-F5344CB8AC3E}">
        <p14:creationId xmlns:p14="http://schemas.microsoft.com/office/powerpoint/2010/main" val="276329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F9C6D6-2305-4666-8A71-18ED2ED0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66B63C-462F-4E29-9A0F-0298798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Indeks starenja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omjer starog i mladog  stanovništva 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 SZO postotni je udio starijih od 60 godina s obzirom na broj osoba od 0 do 19 godina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Granična vrijednost indeksa je 40 %</a:t>
            </a:r>
          </a:p>
          <a:p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6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455EE0-C0AD-45A9-817B-EA3C02B0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3FDC5E-64E2-493B-B030-5F5EDD788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Procjena očekivanog trajanja života u  RH  iznosi 79,9 godina za žene i 72,9 godina za muškarce  </a:t>
            </a:r>
          </a:p>
        </p:txBody>
      </p:sp>
    </p:spTree>
    <p:extLst>
      <p:ext uri="{BB962C8B-B14F-4D97-AF65-F5344CB8AC3E}">
        <p14:creationId xmlns:p14="http://schemas.microsoft.com/office/powerpoint/2010/main" val="186864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9CA8B3-A8F1-4C5C-825B-74C7A12E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7BCF7D-16E9-41D7-9CB6-044348F36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Hrvatskoj se bilježi konstantan demografski trend povećanja populacije starijih osoba, što ima značajne implikacije na gospodarstveni sustav, zdravstveni i mirovinski sustav, sustav socijalne skrbi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Ekonomsko opterećenje društva proizlazi iz povećanog broja umirovljenika s obzirom na broj radno aktivnih osoba</a:t>
            </a:r>
          </a:p>
        </p:txBody>
      </p:sp>
    </p:spTree>
    <p:extLst>
      <p:ext uri="{BB962C8B-B14F-4D97-AF65-F5344CB8AC3E}">
        <p14:creationId xmlns:p14="http://schemas.microsoft.com/office/powerpoint/2010/main" val="155368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172668-FA5C-45C7-A3C5-F328A20F1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21ED12-EFE6-4CAC-8999-96EDE4C36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reforme socijalne skrbi i zdravstvenoga sustava omogućava kvalitativno drukčiji, u nekim segmentima i posve različit odnos prema starijima kako se taj dio društva ne bi osjećao suvišnim i odbačenim od obitelji i društva  </a:t>
            </a:r>
          </a:p>
          <a:p>
            <a:r>
              <a:rPr lang="hr-HR" sz="3200" b="0" i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 kako bi se našli odgovori na sve složenija i aktualnija socijalna, zdravstvena, pravna, ekonomska i etička pitanja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5587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rgbClr val="81AA9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B200E0E-1750-4211-AB92-7D68BBB47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>
            <a:normAutofit/>
          </a:bodyPr>
          <a:lstStyle/>
          <a:p>
            <a:r>
              <a:rPr lang="hr-HR" sz="2800" b="1" i="0">
                <a:latin typeface="Times New Roman" panose="02020603050405020304" pitchFamily="18" charset="0"/>
                <a:cs typeface="Times New Roman" panose="02020603050405020304" pitchFamily="18" charset="0"/>
              </a:rPr>
              <a:t>Uspješno starenje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C56BBEC5-C2B4-48BE-9445-4283D9D620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11624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393620"/>
      </a:dk2>
      <a:lt2>
        <a:srgbClr val="E8E2E4"/>
      </a:lt2>
      <a:accent1>
        <a:srgbClr val="81AA99"/>
      </a:accent1>
      <a:accent2>
        <a:srgbClr val="76AC7F"/>
      </a:accent2>
      <a:accent3>
        <a:srgbClr val="8AAA81"/>
      </a:accent3>
      <a:accent4>
        <a:srgbClr val="96A873"/>
      </a:accent4>
      <a:accent5>
        <a:srgbClr val="A5A27D"/>
      </a:accent5>
      <a:accent6>
        <a:srgbClr val="BA9D7F"/>
      </a:accent6>
      <a:hlink>
        <a:srgbClr val="AE6985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333</Words>
  <Application>Microsoft Office PowerPoint</Application>
  <PresentationFormat>Široki zaslon</PresentationFormat>
  <Paragraphs>30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10</vt:i4>
      </vt:variant>
    </vt:vector>
  </HeadingPairs>
  <TitlesOfParts>
    <vt:vector size="20" baseType="lpstr">
      <vt:lpstr>Arial</vt:lpstr>
      <vt:lpstr>Century Gothic</vt:lpstr>
      <vt:lpstr>Elephant</vt:lpstr>
      <vt:lpstr>Lucida Sans Unicode</vt:lpstr>
      <vt:lpstr>Times New Roman</vt:lpstr>
      <vt:lpstr>Verdana</vt:lpstr>
      <vt:lpstr>Wingdings 2</vt:lpstr>
      <vt:lpstr>Wingdings 3</vt:lpstr>
      <vt:lpstr>BrushVTI</vt:lpstr>
      <vt:lpstr>Concourse</vt:lpstr>
      <vt:lpstr>Društveni vidovi starenja</vt:lpstr>
      <vt:lpstr>Podjela prema klasifikaciji UN-a obzirom na udio osoba starijih od 65 godina života u ukupnom broju stanovnika</vt:lpstr>
      <vt:lpstr>Demografija </vt:lpstr>
      <vt:lpstr>Demografsko starenje</vt:lpstr>
      <vt:lpstr>PowerPoint prezentacija</vt:lpstr>
      <vt:lpstr>PowerPoint prezentacija</vt:lpstr>
      <vt:lpstr>PowerPoint prezentacija</vt:lpstr>
      <vt:lpstr>PowerPoint prezentacija</vt:lpstr>
      <vt:lpstr>Uspješno starenje</vt:lpstr>
      <vt:lpstr>Starenje je proces tijekom kojega se događaju promjene u funkciji dobi. Razlikuju se tri osnovna vida starenja: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Društveni vidovi starenja</dc:title>
  <dc:creator>MARIJA BRIŠKI</dc:creator>
  <cp:lastModifiedBy>MARIJA BRIŠKI</cp:lastModifiedBy>
  <cp:revision>1</cp:revision>
  <dcterms:created xsi:type="dcterms:W3CDTF">2021-10-10T10:40:29Z</dcterms:created>
  <dcterms:modified xsi:type="dcterms:W3CDTF">2021-10-10T10:41:36Z</dcterms:modified>
</cp:coreProperties>
</file>