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0" r:id="rId1"/>
    <p:sldMasterId id="2147484651" r:id="rId2"/>
    <p:sldMasterId id="2147484653" r:id="rId3"/>
    <p:sldMasterId id="2147484655" r:id="rId4"/>
    <p:sldMasterId id="2147483688" r:id="rId5"/>
  </p:sldMasterIdLst>
  <p:notesMasterIdLst>
    <p:notesMasterId r:id="rId18"/>
  </p:notesMasterIdLst>
  <p:sldIdLst>
    <p:sldId id="256" r:id="rId6"/>
    <p:sldId id="262" r:id="rId7"/>
    <p:sldId id="258" r:id="rId8"/>
    <p:sldId id="263" r:id="rId9"/>
    <p:sldId id="268" r:id="rId10"/>
    <p:sldId id="269" r:id="rId11"/>
    <p:sldId id="270" r:id="rId12"/>
    <p:sldId id="271" r:id="rId13"/>
    <p:sldId id="265" r:id="rId14"/>
    <p:sldId id="267" r:id="rId15"/>
    <p:sldId id="260" r:id="rId16"/>
    <p:sldId id="261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1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1B180-13EE-48CA-9792-0934A9F6694F}" type="datetimeFigureOut">
              <a:rPr lang="hr-HR" smtClean="0"/>
              <a:t>29.9.2021.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BA3CE-52A0-46FC-B10B-630D5C324F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65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F3C9331-0693-46F0-8D10-D2BA4F7C08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B3BCD3-4864-4380-8810-955571FCB8AB}" type="slidenum">
              <a:rPr lang="hr-HR" altLang="sr-Latn-RS" smtClean="0"/>
              <a:pPr/>
              <a:t>9</a:t>
            </a:fld>
            <a:endParaRPr lang="hr-HR" altLang="sr-Latn-R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AA00718-D4BA-4C47-886D-02FA187BE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AC6F391-3132-43A5-B5C6-95EA76E04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779BE03-AFFB-4F6E-926A-D8D88F6FF2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4533C5-D849-48CA-AC65-08C04E62E35D}" type="slidenum">
              <a:rPr lang="hr-HR" altLang="sr-Latn-RS" smtClean="0"/>
              <a:pPr/>
              <a:t>12</a:t>
            </a:fld>
            <a:endParaRPr lang="hr-HR" altLang="sr-Latn-R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379CD37-E097-443A-8AED-A540F4D775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00CAB64-1D9E-4885-885A-92E9F1144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5BC8CD7-2096-410B-911A-30F9D2B1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9384B6-3549-4A33-8559-6E05E20F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54FFE0A-676C-45A1-8E7E-BFCA1B93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CA49-792B-446E-B243-2DF64E5B6D0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4296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5BC8CD7-2096-410B-911A-30F9D2B1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9384B6-3549-4A33-8559-6E05E20F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54FFE0A-676C-45A1-8E7E-BFCA1B93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CA49-792B-446E-B243-2DF64E5B6D0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4296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8E87CC-4E8E-47F9-A91D-C4B9D3D9D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E7799C-0ED6-4252-8F91-45D40CAE7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94AB973-8BC5-41F4-BEB3-BAC2C856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4044-22ED-4D56-9666-B77FB6B750F1}" type="datetimeFigureOut">
              <a:rPr lang="hr-HR" smtClean="0"/>
              <a:t>29.9.2021.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1B6A3DD-DA40-4BA9-8A35-90220655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E0EDFE-5DC8-4528-B27A-8A7E586F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B0F3-C89C-4E51-AEF9-349844643A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12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5BC8CD7-2096-410B-911A-30F9D2B1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9384B6-3549-4A33-8559-6E05E20F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54FFE0A-676C-45A1-8E7E-BFCA1B93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CA49-792B-446E-B243-2DF64E5B6D0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4296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513B17D-7752-4EDD-B7AD-2F434A3A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F8FF213D-92B1-4E98-B131-C1D5176D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EFC211D2-BF4E-4460-8410-D1305369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DAF1-D9C8-45CB-94F0-0A23EED74E8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4436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513B17D-7752-4EDD-B7AD-2F434A3A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F8FF213D-92B1-4E98-B131-C1D5176D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EFC211D2-BF4E-4460-8410-D1305369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DAF1-D9C8-45CB-94F0-0A23EED74E8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4436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65F5267-ABC0-425F-ABF2-32D3F7195211}"/>
              </a:ext>
            </a:extLst>
          </p:cNvPr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89E75DBB-5F5E-43C5-83D3-E4909D7B65C1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8F46D61-5A36-4F73-B579-FEB9A6FBA95A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F4C2FA-13CC-4AC6-B8A5-7C065CFD86F9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D9E7D62-D5D7-4D3C-8723-6FCD0F30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EA541496-6C1D-4305-87C8-BFA8CAD28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1FF73CA-20AF-40DE-B21C-CD5F36D90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BE683C9-0FEE-41C4-BADA-0DD81CC4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768B11D-7EBF-4833-B3A8-E587F0275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314C2BC-0CD0-4219-8DA8-F00D756F10F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65F5267-ABC0-425F-ABF2-32D3F7195211}"/>
              </a:ext>
            </a:extLst>
          </p:cNvPr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89E75DBB-5F5E-43C5-83D3-E4909D7B65C1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8F46D61-5A36-4F73-B579-FEB9A6FBA95A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F4C2FA-13CC-4AC6-B8A5-7C065CFD86F9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D9E7D62-D5D7-4D3C-8723-6FCD0F30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EA541496-6C1D-4305-87C8-BFA8CAD28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1FF73CA-20AF-40DE-B21C-CD5F36D90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BE683C9-0FEE-41C4-BADA-0DD81CC4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768B11D-7EBF-4833-B3A8-E587F0275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314C2BC-0CD0-4219-8DA8-F00D756F10F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65F5267-ABC0-425F-ABF2-32D3F7195211}"/>
              </a:ext>
            </a:extLst>
          </p:cNvPr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89E75DBB-5F5E-43C5-83D3-E4909D7B65C1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8F46D61-5A36-4F73-B579-FEB9A6FBA95A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F4C2FA-13CC-4AC6-B8A5-7C065CFD86F9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D9E7D62-D5D7-4D3C-8723-6FCD0F30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EA541496-6C1D-4305-87C8-BFA8CAD28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1FF73CA-20AF-40DE-B21C-CD5F36D90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BE683C9-0FEE-41C4-BADA-0DD81CC4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768B11D-7EBF-4833-B3A8-E587F0275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314C2BC-0CD0-4219-8DA8-F00D756F10F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65F5267-ABC0-425F-ABF2-32D3F7195211}"/>
              </a:ext>
            </a:extLst>
          </p:cNvPr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89E75DBB-5F5E-43C5-83D3-E4909D7B65C1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8F46D61-5A36-4F73-B579-FEB9A6FBA95A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F4C2FA-13CC-4AC6-B8A5-7C065CFD86F9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D9E7D62-D5D7-4D3C-8723-6FCD0F30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EA541496-6C1D-4305-87C8-BFA8CAD28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1FF73CA-20AF-40DE-B21C-CD5F36D90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BE683C9-0FEE-41C4-BADA-0DD81CC4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768B11D-7EBF-4833-B3A8-E587F0275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314C2BC-0CD0-4219-8DA8-F00D756F10F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65F5267-ABC0-425F-ABF2-32D3F7195211}"/>
              </a:ext>
            </a:extLst>
          </p:cNvPr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89E75DBB-5F5E-43C5-83D3-E4909D7B65C1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8F46D61-5A36-4F73-B579-FEB9A6FBA95A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F4C2FA-13CC-4AC6-B8A5-7C065CFD86F9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D9E7D62-D5D7-4D3C-8723-6FCD0F30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EA541496-6C1D-4305-87C8-BFA8CAD28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1FF73CA-20AF-40DE-B21C-CD5F36D90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BE683C9-0FEE-41C4-BADA-0DD81CC4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768B11D-7EBF-4833-B3A8-E587F0275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314C2BC-0CD0-4219-8DA8-F00D756F10F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453564-9222-424A-A725-13BA8C9BB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Gerontologija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E32BEA-15F8-4A74-B041-67E369137A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82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8F7268E-F171-4E7E-BD8D-F09F1C5AC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Proučava bolesna stanja u osoba starije dobi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Medicinska znanost koja se bavi proučavanjem, sprečavanjem i liječenjem poremećaja i bolesti u starijoj životnoj dobi</a:t>
            </a:r>
          </a:p>
          <a:p>
            <a:r>
              <a:rPr lang="hr-HR" alt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bavi se dijagnostikom, liječenjem, rehabilitacijom, te prevencijom nastanka bolesti u starijih ljudi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670C2EC-68B3-43B8-9837-A16E4494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Gerijatrija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hr-H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grč. – starac, </a:t>
            </a:r>
            <a:r>
              <a:rPr lang="hr-H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iatreia</a:t>
            </a:r>
            <a:r>
              <a:rPr lang="hr-H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liječiti )</a:t>
            </a:r>
          </a:p>
        </p:txBody>
      </p:sp>
    </p:spTree>
    <p:extLst>
      <p:ext uri="{BB962C8B-B14F-4D97-AF65-F5344CB8AC3E}">
        <p14:creationId xmlns:p14="http://schemas.microsoft.com/office/powerpoint/2010/main" val="383680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>
            <a:extLst>
              <a:ext uri="{FF2B5EF4-FFF2-40B4-BE49-F238E27FC236}">
                <a16:creationId xmlns:a16="http://schemas.microsoft.com/office/drawing/2014/main" id="{0965656C-A531-495D-995C-AD327CF82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Cilj Gerontologije i Gerijatrije je poboljšati kvalitetu života starijih osoba, ali i promijeniti stereotipe o njima</a:t>
            </a:r>
          </a:p>
          <a:p>
            <a:pPr eaLnBrk="1" hangingPunct="1"/>
            <a:endParaRPr lang="hr-HR" altLang="sr-Latn-RS" sz="3200" b="1"/>
          </a:p>
          <a:p>
            <a:pPr eaLnBrk="1" hangingPunct="1"/>
            <a:r>
              <a:rPr lang="hr-HR" altLang="sr-Latn-RS" sz="3200" b="1"/>
              <a:t>GEROPROFILAKSA- </a:t>
            </a:r>
            <a:r>
              <a:rPr lang="hr-HR" altLang="sr-Latn-RS" sz="3200"/>
              <a:t>je zaštita zdravlja starijih ljudi</a:t>
            </a:r>
          </a:p>
          <a:p>
            <a:pPr eaLnBrk="1" hangingPunct="1">
              <a:buFontTx/>
              <a:buNone/>
            </a:pPr>
            <a:r>
              <a:rPr lang="hr-HR" altLang="sr-Latn-RS" sz="3200"/>
              <a:t>    (primarna i sekundarna prevencija)</a:t>
            </a:r>
          </a:p>
          <a:p>
            <a:endParaRPr lang="hr-HR" altLang="sr-Latn-R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4F44FB-F676-4A31-92AB-147FB409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998904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0AB77D9-C71E-4AFE-9E3C-BFEE479E31F0}"/>
              </a:ext>
            </a:extLst>
          </p:cNvPr>
          <p:cNvGrpSpPr>
            <a:grpSpLocks/>
          </p:cNvGrpSpPr>
          <p:nvPr/>
        </p:nvGrpSpPr>
        <p:grpSpPr bwMode="auto">
          <a:xfrm>
            <a:off x="4440239" y="1412876"/>
            <a:ext cx="3311525" cy="4321175"/>
            <a:chOff x="1008" y="1059"/>
            <a:chExt cx="3768" cy="2733"/>
          </a:xfrm>
        </p:grpSpPr>
        <p:sp>
          <p:nvSpPr>
            <p:cNvPr id="31759" name="AutoShape 3">
              <a:extLst>
                <a:ext uri="{FF2B5EF4-FFF2-40B4-BE49-F238E27FC236}">
                  <a16:creationId xmlns:a16="http://schemas.microsoft.com/office/drawing/2014/main" id="{226E3641-2702-4E0A-82F3-35DEBB866D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r-Latn-CS" altLang="sr-Latn-RS"/>
            </a:p>
          </p:txBody>
        </p:sp>
        <p:sp>
          <p:nvSpPr>
            <p:cNvPr id="31760" name="Oval 4">
              <a:extLst>
                <a:ext uri="{FF2B5EF4-FFF2-40B4-BE49-F238E27FC236}">
                  <a16:creationId xmlns:a16="http://schemas.microsoft.com/office/drawing/2014/main" id="{183CC242-7910-4999-BA4A-2CBEBF94C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r-Latn-CS" altLang="sr-Latn-RS"/>
            </a:p>
          </p:txBody>
        </p:sp>
        <p:sp>
          <p:nvSpPr>
            <p:cNvPr id="31761" name="Oval 5">
              <a:extLst>
                <a:ext uri="{FF2B5EF4-FFF2-40B4-BE49-F238E27FC236}">
                  <a16:creationId xmlns:a16="http://schemas.microsoft.com/office/drawing/2014/main" id="{721A8CEA-A23D-4534-839C-161F9BD44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r-Latn-CS" altLang="sr-Latn-RS"/>
            </a:p>
          </p:txBody>
        </p:sp>
        <p:sp>
          <p:nvSpPr>
            <p:cNvPr id="31762" name="Oval 6">
              <a:extLst>
                <a:ext uri="{FF2B5EF4-FFF2-40B4-BE49-F238E27FC236}">
                  <a16:creationId xmlns:a16="http://schemas.microsoft.com/office/drawing/2014/main" id="{87A5B045-AB69-4930-9B7C-14DCAAAC0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r-Latn-CS" altLang="sr-Latn-RS"/>
            </a:p>
          </p:txBody>
        </p:sp>
      </p:grpSp>
      <p:sp>
        <p:nvSpPr>
          <p:cNvPr id="566279" name="WordArt 7">
            <a:extLst>
              <a:ext uri="{FF2B5EF4-FFF2-40B4-BE49-F238E27FC236}">
                <a16:creationId xmlns:a16="http://schemas.microsoft.com/office/drawing/2014/main" id="{9D393ACC-5318-40E3-BB6C-398F9CA95C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03388" y="1"/>
            <a:ext cx="8820150" cy="982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Gerontološki pristup u zaštiti zdravlja starijih osoba</a:t>
            </a:r>
          </a:p>
        </p:txBody>
      </p:sp>
      <p:sp>
        <p:nvSpPr>
          <p:cNvPr id="31748" name="Rectangle 8">
            <a:extLst>
              <a:ext uri="{FF2B5EF4-FFF2-40B4-BE49-F238E27FC236}">
                <a16:creationId xmlns:a16="http://schemas.microsoft.com/office/drawing/2014/main" id="{8981AE1D-F38D-41F9-93D3-CF8D0994A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-19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31749" name="Rectangle 9">
            <a:extLst>
              <a:ext uri="{FF2B5EF4-FFF2-40B4-BE49-F238E27FC236}">
                <a16:creationId xmlns:a16="http://schemas.microsoft.com/office/drawing/2014/main" id="{5EC161EB-60A7-4D24-96B5-7608A7D72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-37941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31750" name="Rectangle 10">
            <a:extLst>
              <a:ext uri="{FF2B5EF4-FFF2-40B4-BE49-F238E27FC236}">
                <a16:creationId xmlns:a16="http://schemas.microsoft.com/office/drawing/2014/main" id="{188E1C19-5E11-4EB2-8FAE-C2FCE18AB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-37941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31751" name="Text Box 11">
            <a:extLst>
              <a:ext uri="{FF2B5EF4-FFF2-40B4-BE49-F238E27FC236}">
                <a16:creationId xmlns:a16="http://schemas.microsoft.com/office/drawing/2014/main" id="{07BD4DE9-7BF9-46D7-8044-B6C8C8B49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576388"/>
            <a:ext cx="2070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  <a:p>
            <a:pPr eaLnBrk="1" hangingPunct="1"/>
            <a:endParaRPr lang="en-US" altLang="sr-Latn-RS"/>
          </a:p>
        </p:txBody>
      </p:sp>
      <p:sp>
        <p:nvSpPr>
          <p:cNvPr id="566284" name="WordArt 12">
            <a:extLst>
              <a:ext uri="{FF2B5EF4-FFF2-40B4-BE49-F238E27FC236}">
                <a16:creationId xmlns:a16="http://schemas.microsoft.com/office/drawing/2014/main" id="{B8780317-CBA6-48BA-937E-88CD091E1A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08438" y="1989138"/>
            <a:ext cx="4392612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Psihosocijalni okoliš</a:t>
            </a:r>
          </a:p>
        </p:txBody>
      </p:sp>
      <p:sp>
        <p:nvSpPr>
          <p:cNvPr id="566285" name="WordArt 13">
            <a:extLst>
              <a:ext uri="{FF2B5EF4-FFF2-40B4-BE49-F238E27FC236}">
                <a16:creationId xmlns:a16="http://schemas.microsoft.com/office/drawing/2014/main" id="{D62F4A5B-7015-4D25-9832-93E8C3DBAE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1" y="4149725"/>
            <a:ext cx="266382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1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AKTIVNI STARIJI ČOVJEK</a:t>
            </a:r>
          </a:p>
        </p:txBody>
      </p:sp>
      <p:sp>
        <p:nvSpPr>
          <p:cNvPr id="566286" name="WordArt 14">
            <a:extLst>
              <a:ext uri="{FF2B5EF4-FFF2-40B4-BE49-F238E27FC236}">
                <a16:creationId xmlns:a16="http://schemas.microsoft.com/office/drawing/2014/main" id="{EEEE4401-E3BC-4940-8563-FD3F3155AA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75276" y="4581525"/>
            <a:ext cx="13684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1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Comic Sans MS" panose="030F0702030302020204" pitchFamily="66" charset="0"/>
              </a:rPr>
              <a:t>NASLJEĐE</a:t>
            </a:r>
          </a:p>
        </p:txBody>
      </p:sp>
      <p:sp>
        <p:nvSpPr>
          <p:cNvPr id="566287" name="WordArt 15">
            <a:extLst>
              <a:ext uri="{FF2B5EF4-FFF2-40B4-BE49-F238E27FC236}">
                <a16:creationId xmlns:a16="http://schemas.microsoft.com/office/drawing/2014/main" id="{E80F2019-7484-441C-90F3-792DFB7686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32175" y="5157789"/>
            <a:ext cx="230663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1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BIO-MEDICINSKI OKOLIŠ</a:t>
            </a:r>
          </a:p>
        </p:txBody>
      </p:sp>
      <p:sp>
        <p:nvSpPr>
          <p:cNvPr id="566288" name="WordArt 16">
            <a:extLst>
              <a:ext uri="{FF2B5EF4-FFF2-40B4-BE49-F238E27FC236}">
                <a16:creationId xmlns:a16="http://schemas.microsoft.com/office/drawing/2014/main" id="{671426BB-BF94-4018-B1F7-C78E4E1DF9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43700" y="5157789"/>
            <a:ext cx="151288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1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Comic Sans MS" panose="030F0702030302020204" pitchFamily="66" charset="0"/>
              </a:rPr>
              <a:t>FIZIČKI OKOLIŠ</a:t>
            </a:r>
          </a:p>
        </p:txBody>
      </p:sp>
      <p:sp>
        <p:nvSpPr>
          <p:cNvPr id="566289" name="WordArt 17">
            <a:extLst>
              <a:ext uri="{FF2B5EF4-FFF2-40B4-BE49-F238E27FC236}">
                <a16:creationId xmlns:a16="http://schemas.microsoft.com/office/drawing/2014/main" id="{75261805-C331-4CDC-8D33-39057EB721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9651" y="5876925"/>
            <a:ext cx="75612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1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STARIJI ČOVJEK NAJBOLJI UČITELJ O STARENJU</a:t>
            </a:r>
          </a:p>
        </p:txBody>
      </p:sp>
      <p:sp>
        <p:nvSpPr>
          <p:cNvPr id="31758" name="Text Box 18">
            <a:extLst>
              <a:ext uri="{FF2B5EF4-FFF2-40B4-BE49-F238E27FC236}">
                <a16:creationId xmlns:a16="http://schemas.microsoft.com/office/drawing/2014/main" id="{F82BB26B-63CD-4D94-A27D-C4694B038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6237289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sr-Latn-RS" sz="1000"/>
          </a:p>
        </p:txBody>
      </p:sp>
    </p:spTree>
    <p:extLst>
      <p:ext uri="{BB962C8B-B14F-4D97-AF65-F5344CB8AC3E}">
        <p14:creationId xmlns:p14="http://schemas.microsoft.com/office/powerpoint/2010/main" val="576526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6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E8F8800-75B8-418D-9E00-9C84E3421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Kako dolazimo do podataka</a:t>
            </a:r>
          </a:p>
          <a:p>
            <a:pPr marL="109537" indent="0">
              <a:buNone/>
            </a:pPr>
            <a:r>
              <a:rPr lang="hr-HR" dirty="0"/>
              <a:t>o nekoj populaciji?</a:t>
            </a:r>
          </a:p>
          <a:p>
            <a:r>
              <a:rPr lang="hr-HR" dirty="0"/>
              <a:t>Zašto je važno istraživati proces </a:t>
            </a:r>
          </a:p>
          <a:p>
            <a:pPr marL="109537" indent="0">
              <a:buNone/>
            </a:pPr>
            <a:r>
              <a:rPr lang="hr-HR" dirty="0"/>
              <a:t>starenja?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51CC088-1765-49AE-8A52-8620ED40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141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EB119086-EA8A-4DC0-974B-2505B0247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Proučava sam proces starenja</a:t>
            </a:r>
          </a:p>
          <a:p>
            <a:pPr eaLnBrk="1" hangingPunct="1"/>
            <a:r>
              <a:rPr lang="hr-HR" alt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znanstvena disciplina koja proučava starost i sve aspekte starenja – fiziološke, medicinske, psihološke, socijalne, pravne, antropološke</a:t>
            </a:r>
          </a:p>
          <a:p>
            <a:pPr marL="109537" indent="0" eaLnBrk="1" hangingPunct="1">
              <a:buNone/>
            </a:pPr>
            <a:r>
              <a:rPr lang="hr-HR" alt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te promjene (biološke procese) organizma koje nastaju u normalnom procesu starenja</a:t>
            </a:r>
          </a:p>
          <a:p>
            <a:pPr eaLnBrk="1" hangingPunct="1"/>
            <a:r>
              <a:rPr lang="hr-HR" alt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Bavi se biološkim, psihološkim, ekonomskim i socijalnim posebnostima starijih osoba</a:t>
            </a:r>
          </a:p>
          <a:p>
            <a:pPr eaLnBrk="1" hangingPunct="1"/>
            <a:endParaRPr lang="hr-HR" alt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85F34-9B2A-43F6-8F5E-6AE00639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338"/>
            <a:ext cx="10972800" cy="1347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Gerontologija </a:t>
            </a:r>
            <a:b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(grč. </a:t>
            </a:r>
            <a:r>
              <a:rPr lang="hr-H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r-HR" altLang="sr-Latn-R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eron</a:t>
            </a:r>
            <a:r>
              <a:rPr lang="hr-HR" altLang="sr-Latn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=starac, </a:t>
            </a:r>
            <a:r>
              <a:rPr lang="hr-HR" altLang="sr-Latn-R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  <a:r>
              <a:rPr lang="hr-HR" altLang="sr-Latn-R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altLang="sr-Latn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=znanost)</a:t>
            </a:r>
            <a:br>
              <a:rPr lang="hr-HR" altLang="sr-Latn-RS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259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03733B2-81EC-4306-A04D-BF5BAFCD9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Proučava fizičke, psihičke i socijalne promjene zbog starenja ljudi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Istraživanje samog procesa starenja, povezanosti </a:t>
            </a:r>
            <a:r>
              <a:rPr lang="hr-H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uobičajnog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starenja i starenja zbog bolesti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 Bacon (17.st.) – tvrdio da se sustavnim opažanjem mogu  otkriti uzroci starenja</a:t>
            </a:r>
          </a:p>
          <a:p>
            <a:r>
              <a:rPr lang="hr-H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Elie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Metchnikoff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1903. godine na institutu Louis Pasteur u Parizu uvodi 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pojam gerontologije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E28E105-812B-40B7-A663-7EFDACC9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7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5866B595-89CB-46D5-A65F-E36EC705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Cilj gerontologije 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spoznaja činjenica i procesa važnih za starost i starenje kako bi se unaprijedio položaj osoba starije životne dobi na:</a:t>
            </a:r>
          </a:p>
          <a:p>
            <a:r>
              <a:rPr lang="hr-H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Makrorazini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programi i politike na globalnoj /nacionalnoj/ razini</a:t>
            </a:r>
          </a:p>
          <a:p>
            <a:r>
              <a:rPr lang="hr-H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Mezorazini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djelovanje u zajednici</a:t>
            </a:r>
          </a:p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Mikrorazini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izravni rad s korisnicima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4D90CAC-DD8D-47F6-A888-54EF3D7B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98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7893A38-949D-4263-BE2F-7416F1D1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Samog procesa starenja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Fiziološkog (prirodnog) starenja obzirom na bolešću uzrokovano stanje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Utjecaja starenja populacije na društvo – umirovljenje, prava, osiguranje života i zdravlja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Mogućnosti primjene prethodnih saznanja u planiranju skrbi za starije osobe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30D9C06-DB69-4160-8CC8-7E5EDEC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Gerontologija se bavi istraživanjem:</a:t>
            </a:r>
          </a:p>
        </p:txBody>
      </p:sp>
    </p:spTree>
    <p:extLst>
      <p:ext uri="{BB962C8B-B14F-4D97-AF65-F5344CB8AC3E}">
        <p14:creationId xmlns:p14="http://schemas.microsoft.com/office/powerpoint/2010/main" val="281053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7F9FC0D3-BEDF-4585-B7BF-61802AF71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Biološka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gerontologija - bavi se proučavanjem uzroka starenja stanica, organa i organizma u cjelini</a:t>
            </a:r>
          </a:p>
          <a:p>
            <a:pPr marL="109537" indent="0">
              <a:buNone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problem patološkog starenja organizma</a:t>
            </a:r>
          </a:p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Psihološka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gerontologija – proučava psihološke promjene u starosti</a:t>
            </a:r>
          </a:p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Socijalna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gerontologija – proučava odnose između starijih ljudi i društva u cjelini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FD1AF10-B999-4AA3-BA9A-395E550D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Podjela gerontologije:</a:t>
            </a:r>
          </a:p>
        </p:txBody>
      </p:sp>
    </p:spTree>
    <p:extLst>
      <p:ext uri="{BB962C8B-B14F-4D97-AF65-F5344CB8AC3E}">
        <p14:creationId xmlns:p14="http://schemas.microsoft.com/office/powerpoint/2010/main" val="286174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0C636E7F-25BF-42B8-92AC-4CECAED92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Znanstveno primijenjena disciplina koja istražuje interakciju starije osobe i njezina tehnološkog okruženja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BC67A34-CC63-439E-9623-773EC12A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Gerontotehnologija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8200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>
            <a:extLst>
              <a:ext uri="{FF2B5EF4-FFF2-40B4-BE49-F238E27FC236}">
                <a16:creationId xmlns:a16="http://schemas.microsoft.com/office/drawing/2014/main" id="{901E39BE-AADD-40CF-A4B2-5ACD68D462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266498"/>
              </p:ext>
            </p:extLst>
          </p:nvPr>
        </p:nvGraphicFramePr>
        <p:xfrm>
          <a:off x="1527348" y="0"/>
          <a:ext cx="914065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5114286" imgH="21619048" progId="">
                  <p:embed/>
                </p:oleObj>
              </mc:Choice>
              <mc:Fallback>
                <p:oleObj name="Photo Editor Photo" r:id="rId3" imgW="15114286" imgH="21619048" progId="">
                  <p:embed/>
                  <p:pic>
                    <p:nvPicPr>
                      <p:cNvPr id="26626" name="Object 2">
                        <a:extLst>
                          <a:ext uri="{FF2B5EF4-FFF2-40B4-BE49-F238E27FC236}">
                            <a16:creationId xmlns:a16="http://schemas.microsoft.com/office/drawing/2014/main" id="{901E39BE-AADD-40CF-A4B2-5ACD68D462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348" y="0"/>
                        <a:ext cx="914065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73126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386</Words>
  <Application>Microsoft Office PowerPoint</Application>
  <PresentationFormat>Široki zaslon</PresentationFormat>
  <Paragraphs>47</Paragraphs>
  <Slides>12</Slides>
  <Notes>2</Notes>
  <HiddenSlides>0</HiddenSlides>
  <MMClips>0</MMClips>
  <ScaleCrop>false</ScaleCrop>
  <HeadingPairs>
    <vt:vector size="8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5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6" baseType="lpstr">
      <vt:lpstr>Arial</vt:lpstr>
      <vt:lpstr>Calibri</vt:lpstr>
      <vt:lpstr>Comic Sans MS</vt:lpstr>
      <vt:lpstr>Lucida Sans Unicode</vt:lpstr>
      <vt:lpstr>Times New Roman</vt:lpstr>
      <vt:lpstr>Verdana</vt:lpstr>
      <vt:lpstr>Wingdings 2</vt:lpstr>
      <vt:lpstr>Wingdings 3</vt:lpstr>
      <vt:lpstr>Concourse</vt:lpstr>
      <vt:lpstr>Concourse</vt:lpstr>
      <vt:lpstr>Concourse</vt:lpstr>
      <vt:lpstr>Concourse</vt:lpstr>
      <vt:lpstr>Concourse</vt:lpstr>
      <vt:lpstr>Photo Editor Photo</vt:lpstr>
      <vt:lpstr>Gerontologija </vt:lpstr>
      <vt:lpstr>PowerPoint prezentacija</vt:lpstr>
      <vt:lpstr>Gerontologija  (grč. geron=starac, logos=znanost) </vt:lpstr>
      <vt:lpstr>PowerPoint prezentacija</vt:lpstr>
      <vt:lpstr>PowerPoint prezentacija</vt:lpstr>
      <vt:lpstr>Gerontologija se bavi istraživanjem:</vt:lpstr>
      <vt:lpstr>Podjela gerontologije:</vt:lpstr>
      <vt:lpstr>Gerontotehnologija </vt:lpstr>
      <vt:lpstr>PowerPoint prezentacija</vt:lpstr>
      <vt:lpstr>Gerijatrija ( grč. – starac, iatreia - liječiti )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Gerontologija </dc:title>
  <dc:creator>MARIJA BRIŠKI</dc:creator>
  <cp:lastModifiedBy>MARIJA BRIŠKI</cp:lastModifiedBy>
  <cp:revision>6</cp:revision>
  <dcterms:created xsi:type="dcterms:W3CDTF">2021-08-28T10:06:41Z</dcterms:created>
  <dcterms:modified xsi:type="dcterms:W3CDTF">2021-09-29T10:02:05Z</dcterms:modified>
</cp:coreProperties>
</file>