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EA127-63AF-426A-BF0B-1BFE594B69C8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1BB36-7BDC-4915-845A-9C862E11E3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286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>
            <a:extLst>
              <a:ext uri="{FF2B5EF4-FFF2-40B4-BE49-F238E27FC236}">
                <a16:creationId xmlns:a16="http://schemas.microsoft.com/office/drawing/2014/main" id="{AE603682-1B58-4443-A439-F39B5ECBF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4D965E-93D2-4477-817C-2B134EFC7B31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sp>
        <p:nvSpPr>
          <p:cNvPr id="171011" name="Rectangle 2">
            <a:extLst>
              <a:ext uri="{FF2B5EF4-FFF2-40B4-BE49-F238E27FC236}">
                <a16:creationId xmlns:a16="http://schemas.microsoft.com/office/drawing/2014/main" id="{F6AC3CF6-443A-469A-A3CA-4B9F66AF0C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2" name="Rectangle 3">
            <a:extLst>
              <a:ext uri="{FF2B5EF4-FFF2-40B4-BE49-F238E27FC236}">
                <a16:creationId xmlns:a16="http://schemas.microsoft.com/office/drawing/2014/main" id="{871D1CFC-5DDD-443E-96CE-FF15B47FE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11608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>
            <a:extLst>
              <a:ext uri="{FF2B5EF4-FFF2-40B4-BE49-F238E27FC236}">
                <a16:creationId xmlns:a16="http://schemas.microsoft.com/office/drawing/2014/main" id="{C733818B-DFBC-4C47-81FD-74C76D5D67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3BDC60-7FF1-4C59-AE25-D37D76C9E561}" type="slidenum">
              <a:rPr lang="hr-HR" altLang="sr-Latn-RS" smtClean="0"/>
              <a:pPr/>
              <a:t>3</a:t>
            </a:fld>
            <a:endParaRPr lang="hr-HR" altLang="sr-Latn-RS"/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id="{9857A217-B25E-4C1C-8B26-356F983E1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60" name="Rectangle 3">
            <a:extLst>
              <a:ext uri="{FF2B5EF4-FFF2-40B4-BE49-F238E27FC236}">
                <a16:creationId xmlns:a16="http://schemas.microsoft.com/office/drawing/2014/main" id="{7C254C3F-22BF-4A8C-B6B3-C73AF566D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2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F59276-BB73-6EDD-EFB5-5A3DF20DA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81ACDD5-B9D1-1729-D27F-55B8E15DD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9F4BEAD-A658-749F-8A55-D86D98BE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C832C40-CFBB-672B-A5D9-F0E696DCB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083C723-9236-5CA5-8213-0371DECD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33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86AB43-8FD8-3A89-09B8-3F3827F7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BDFB074-8750-724D-1A2F-9850ED96F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9B87259-CD84-A1BB-B8F6-D02CA797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51190F5-52E8-283F-2689-43BF1396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3138F5-7D05-C42A-5DD4-63614220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437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AD62C17-A6C2-65AA-248D-FB441FB9A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5618412-B7E9-6C27-25E5-42CD7E5F5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D3DC03A-6E93-F37A-3232-E1FB243AD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69D18A0-55B2-E1D8-F0D1-CA8F39AC1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4FE8240-2AA9-F08E-1C13-9A424A66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5829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77B06E32-FAA0-48A5-9606-3FEEA39B4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9D31E0BC-3195-4180-A350-370ADC06F5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F1C2A44B-E002-4EDD-A9D1-35F490B102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5664C-1F65-400D-8149-4CCE9060623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46409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5D2CF487-0D79-4825-93EA-3F34F1C52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Footer Placeholder 21">
            <a:extLst>
              <a:ext uri="{FF2B5EF4-FFF2-40B4-BE49-F238E27FC236}">
                <a16:creationId xmlns:a16="http://schemas.microsoft.com/office/drawing/2014/main" id="{734ADD37-00DC-49DE-94A1-715907D6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17">
            <a:extLst>
              <a:ext uri="{FF2B5EF4-FFF2-40B4-BE49-F238E27FC236}">
                <a16:creationId xmlns:a16="http://schemas.microsoft.com/office/drawing/2014/main" id="{E20D0E87-D020-4DF1-BE17-37C5AF41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36CD5-F5E1-476B-9E46-4758E768F61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4046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060B55-223A-D7AD-C454-52D3FCE6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CD012A-5E45-FB68-90F4-91EEB0851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9A77563-0ECA-3C7A-EB82-4A075903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DBFFB5C-2220-B322-F5D8-A9132229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14562E5-3B22-3DDC-4C93-5D2403F74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085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226AF6-87D2-34CC-0042-8F2B0A420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B391247-2F96-AE81-8290-46CCFEF74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FC8493F-BFF9-0B75-C802-E1A7A1D9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EDE293D-18FC-0EE5-9B67-CDA5C367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6E08A1E-82AD-C029-771F-244FA7CF7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369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447DA4-A485-7217-CE81-F59AB5B5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3798E2-B616-2725-391D-E437BF5BC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B9FC8AD-C55E-2267-0667-387439917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0ED8F0C-59DA-273B-DC45-39BE8CA2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30D9FCD-CCD0-606E-1B2C-7345AD45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AEF277A-D9A8-F564-0C7C-37C4037BD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82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E7CF83-D651-3216-14A5-C1E9AEE5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2164A93-46B3-13DA-6D93-AE32A0ADA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C323564-5379-2032-9FB0-EB24D19BF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4140D75-968C-8F2D-250B-54D002C27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FC472B9-D62B-B029-C057-787B1A885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3D3790B-0385-189C-1EED-DE1BC9E7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B8ABC85-B2A5-4E23-0210-2E2075C2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7C897BD-8ADE-E8EE-8786-D2AC08B1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837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4EA7DA-4D2B-7931-A8CE-6BA326591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DB46ED0-2E71-1BBA-C860-2592A7B3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CC4D7F1-5D2E-0FFC-5646-0752DC39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B26EBAB-7238-7681-05BF-0E83D84B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801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E629034-37EF-D2E4-53A9-48CF32E2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8445B80-41D6-F2AF-35EC-3BCDC5DE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E914B6F-C5A6-D959-057F-94AB5601D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97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4E92E6-D750-5636-77ED-C4FC07CF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49CBCB-0953-FBCD-4ABC-77D6F02F9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9B922DC-264F-2C7C-17CB-6793F1569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86EA08E-B1CF-51BC-9EAA-29F594D9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CC1C9A3-FC17-4BC6-D837-F11E0DE33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A0AF9B0-5AAA-62E5-6A5F-D52488C5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142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E01996-72C2-683D-44B6-F5D8CD2A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3836F83-640A-2ED4-2E63-B546B2031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198DAED-105E-4522-0396-D4795B16D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BE7BE3B-AB3E-A13C-9D8D-F795C28B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4B5E617-78A7-4077-A671-6852328F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AC92BAE-52F0-EF2D-02A7-00367EAC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542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E4402E7-7B8B-A798-E302-D7A1C99A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F158EF7-0A6C-FAC9-AB95-A8F935097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BC4285D-D203-53EB-2EAA-0EDDFEB2B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FAD64-E53E-45F2-82C0-5F89EDA632D6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2BFC9E1-C7E3-91D3-18E1-9128871DE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7D617FB-7794-7C6A-6F7D-03A61C22A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5F9DE-FF0F-4B12-944C-29C345CC5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317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480667C-77D7-4DB6-84D0-C0AC7C3D7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3882844" cy="272216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hr-HR" sz="4700" dirty="0"/>
              <a:t>Pomoć pri zadovoljavanju osnovnih ljudskih potreba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252686B-30F5-40FD-A9D0-683EB3C24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3882844" cy="882904"/>
          </a:xfrm>
        </p:spPr>
        <p:txBody>
          <a:bodyPr>
            <a:normAutofit/>
          </a:bodyPr>
          <a:lstStyle/>
          <a:p>
            <a:endParaRPr lang="hr-HR"/>
          </a:p>
        </p:txBody>
      </p:sp>
      <p:pic>
        <p:nvPicPr>
          <p:cNvPr id="4" name="Picture 3" descr="Rice fields in terraces">
            <a:extLst>
              <a:ext uri="{FF2B5EF4-FFF2-40B4-BE49-F238E27FC236}">
                <a16:creationId xmlns:a16="http://schemas.microsoft.com/office/drawing/2014/main" id="{00FDEF43-B0CF-4AE3-98F3-A2E0E8A8BB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65" r="30212" b="-1"/>
          <a:stretch/>
        </p:blipFill>
        <p:spPr>
          <a:xfrm>
            <a:off x="5224242" y="10"/>
            <a:ext cx="6967758" cy="6857990"/>
          </a:xfrm>
          <a:prstGeom prst="rect">
            <a:avLst/>
          </a:prstGeom>
        </p:spPr>
      </p:pic>
      <p:sp>
        <p:nvSpPr>
          <p:cNvPr id="11" name="Cross 10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8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zervirano mjesto sadržaja 1">
            <a:extLst>
              <a:ext uri="{FF2B5EF4-FFF2-40B4-BE49-F238E27FC236}">
                <a16:creationId xmlns:a16="http://schemas.microsoft.com/office/drawing/2014/main" id="{C5FE02DC-7763-4E39-999E-F42DEBD85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održati samostalnost gerijatrijskog  korisnika u svakodnevnim aktivnostima </a:t>
            </a:r>
          </a:p>
          <a:p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poticati vlastitu odgovornost za vlastito zdravlje,  što je duže </a:t>
            </a:r>
            <a:r>
              <a:rPr lang="hr-HR" altLang="sr-Latn-RS" sz="4000">
                <a:latin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0E87053F-333F-4F2C-9E35-B1175B300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Glavni cilj Gerijatrijske zdravstvene njege je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7995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zervirano mjesto sadržaja 1">
            <a:extLst>
              <a:ext uri="{FF2B5EF4-FFF2-40B4-BE49-F238E27FC236}">
                <a16:creationId xmlns:a16="http://schemas.microsoft.com/office/drawing/2014/main" id="{5B4E0DE8-D744-49E5-9ACE-F8FD1583D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skrbiti za dostojanstvo, pravo  i zadovoljstvo gerontološkog korisnika  zajedno sa njegovom obitelji, </a:t>
            </a:r>
          </a:p>
          <a:p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pružiti potporu  i poticati njegove   kompetencije s orijentacijom  na individualne životne priče </a:t>
            </a:r>
          </a:p>
          <a:p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osigurati im priznato mjesto u društvu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5907662-F4D5-41D2-B7B3-275619266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Ciljevi gerijatrijske zdravstvene njege</a:t>
            </a:r>
          </a:p>
        </p:txBody>
      </p:sp>
    </p:spTree>
    <p:extLst>
      <p:ext uri="{BB962C8B-B14F-4D97-AF65-F5344CB8AC3E}">
        <p14:creationId xmlns:p14="http://schemas.microsoft.com/office/powerpoint/2010/main" val="330112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17B46642-24E1-42D5-81FC-AFD3A0314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2550"/>
            <a:ext cx="91440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sr-Latn-R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Gerijatrijski  domino efekt</a:t>
            </a:r>
          </a:p>
          <a:p>
            <a:pPr algn="ctr" eaLnBrk="1" hangingPunct="1"/>
            <a:r>
              <a:rPr lang="pl-PL" altLang="sr-Latn-R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altLang="sr-Latn-R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987" name="Oval 4">
            <a:extLst>
              <a:ext uri="{FF2B5EF4-FFF2-40B4-BE49-F238E27FC236}">
                <a16:creationId xmlns:a16="http://schemas.microsoft.com/office/drawing/2014/main" id="{FA3FD3AD-21B9-4D5B-9B33-EFE52ED64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2852738"/>
            <a:ext cx="3455988" cy="3384550"/>
          </a:xfrm>
          <a:prstGeom prst="ellipse">
            <a:avLst/>
          </a:prstGeom>
          <a:solidFill>
            <a:srgbClr val="3333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 sz="1400">
              <a:latin typeface="Times New Roman" panose="02020603050405020304" pitchFamily="18" charset="0"/>
            </a:endParaRPr>
          </a:p>
          <a:p>
            <a:pPr eaLnBrk="1" hangingPunct="1"/>
            <a:endParaRPr lang="hr-HR" altLang="sr-Latn-RS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hr-HR" altLang="sr-Latn-RS" sz="2800" b="1">
                <a:solidFill>
                  <a:srgbClr val="FFFF99"/>
                </a:solidFill>
                <a:latin typeface="Times New Roman" panose="02020603050405020304" pitchFamily="18" charset="0"/>
              </a:rPr>
              <a:t>STARIJA OSOBA</a:t>
            </a:r>
            <a:endParaRPr lang="hr-HR" altLang="sr-Latn-RS" sz="2800" b="1"/>
          </a:p>
        </p:txBody>
      </p:sp>
      <p:sp>
        <p:nvSpPr>
          <p:cNvPr id="169988" name="Oval 5">
            <a:extLst>
              <a:ext uri="{FF2B5EF4-FFF2-40B4-BE49-F238E27FC236}">
                <a16:creationId xmlns:a16="http://schemas.microsoft.com/office/drawing/2014/main" id="{619C156F-1A3F-438C-8B54-5C6CD2310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836613"/>
            <a:ext cx="5329237" cy="2608262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333333"/>
                </a:solidFill>
                <a:latin typeface="Times New Roman" panose="02020603050405020304" pitchFamily="18" charset="0"/>
              </a:rPr>
              <a:t>GERIJATRIJSKI SINDROM -4 „N“ (nepokretnost, nestabilnost, nesamostalnost i nekontrolirano mokrenje)</a:t>
            </a:r>
            <a:endParaRPr lang="hr-HR" altLang="sr-Latn-RS" sz="2000"/>
          </a:p>
        </p:txBody>
      </p:sp>
      <p:sp>
        <p:nvSpPr>
          <p:cNvPr id="169989" name="Oval 6">
            <a:extLst>
              <a:ext uri="{FF2B5EF4-FFF2-40B4-BE49-F238E27FC236}">
                <a16:creationId xmlns:a16="http://schemas.microsoft.com/office/drawing/2014/main" id="{4DB29ADE-F7B0-468B-B165-5CFCF2D03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221163"/>
            <a:ext cx="3348038" cy="2246312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 sz="1400">
              <a:latin typeface="Times New Roman" panose="02020603050405020304" pitchFamily="18" charset="0"/>
            </a:endParaRPr>
          </a:p>
          <a:p>
            <a:pPr eaLnBrk="1" hangingPunct="1"/>
            <a:endParaRPr lang="hr-HR" altLang="sr-Latn-RS" sz="1600">
              <a:solidFill>
                <a:srgbClr val="FFFF99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hr-HR" altLang="sr-Latn-RS" sz="2800" b="1">
                <a:solidFill>
                  <a:srgbClr val="FFFF99"/>
                </a:solidFill>
                <a:latin typeface="Times New Roman" panose="02020603050405020304" pitchFamily="18" charset="0"/>
              </a:rPr>
              <a:t>Funkcionalna sposobnost</a:t>
            </a:r>
            <a:endParaRPr lang="hr-HR" altLang="sr-Latn-RS" sz="2800" b="1"/>
          </a:p>
        </p:txBody>
      </p:sp>
      <p:sp>
        <p:nvSpPr>
          <p:cNvPr id="169990" name="Oval 7">
            <a:extLst>
              <a:ext uri="{FF2B5EF4-FFF2-40B4-BE49-F238E27FC236}">
                <a16:creationId xmlns:a16="http://schemas.microsoft.com/office/drawing/2014/main" id="{FF86CE5B-43C4-488B-84C6-77732974A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4221164"/>
            <a:ext cx="3203575" cy="2389187"/>
          </a:xfrm>
          <a:prstGeom prst="ellipse">
            <a:avLst/>
          </a:prstGeom>
          <a:solidFill>
            <a:srgbClr val="99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sz="1200">
              <a:latin typeface="Times New Roman" panose="02020603050405020304" pitchFamily="18" charset="0"/>
            </a:endParaRPr>
          </a:p>
          <a:p>
            <a:pPr eaLnBrk="1" hangingPunct="1"/>
            <a:r>
              <a:rPr lang="hr-HR" altLang="sr-Latn-RS" sz="100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endParaRPr lang="hr-HR" altLang="sr-Latn-RS" sz="1000">
              <a:latin typeface="Times New Roman" panose="02020603050405020304" pitchFamily="18" charset="0"/>
            </a:endParaRPr>
          </a:p>
          <a:p>
            <a:pPr eaLnBrk="1" hangingPunct="1"/>
            <a:endParaRPr lang="hr-HR" altLang="sr-Latn-RS" sz="10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hr-HR" altLang="sr-Latn-RS" sz="2800" b="1">
                <a:solidFill>
                  <a:srgbClr val="FFFF99"/>
                </a:solidFill>
                <a:latin typeface="Times New Roman" panose="02020603050405020304" pitchFamily="18" charset="0"/>
              </a:rPr>
              <a:t>Bolesti</a:t>
            </a:r>
            <a:endParaRPr lang="hr-HR" altLang="sr-Latn-RS" sz="2800" b="1"/>
          </a:p>
        </p:txBody>
      </p:sp>
    </p:spTree>
    <p:extLst>
      <p:ext uri="{BB962C8B-B14F-4D97-AF65-F5344CB8AC3E}">
        <p14:creationId xmlns:p14="http://schemas.microsoft.com/office/powerpoint/2010/main" val="26285118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Oval 2">
            <a:extLst>
              <a:ext uri="{FF2B5EF4-FFF2-40B4-BE49-F238E27FC236}">
                <a16:creationId xmlns:a16="http://schemas.microsoft.com/office/drawing/2014/main" id="{E5B02E6C-59D8-444C-B1B1-88EFB12F0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1773238"/>
            <a:ext cx="3168650" cy="29527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N</a:t>
            </a:r>
            <a:r>
              <a:rPr lang="hr-HR" sz="3200">
                <a:solidFill>
                  <a:schemeClr val="accent2"/>
                </a:solidFill>
              </a:rPr>
              <a:t> </a:t>
            </a:r>
            <a:r>
              <a:rPr lang="hr-HR" sz="3200" b="1">
                <a:solidFill>
                  <a:schemeClr val="accent2"/>
                </a:solidFill>
              </a:rPr>
              <a:t>u </a:t>
            </a:r>
          </a:p>
          <a:p>
            <a:pPr algn="ctr">
              <a:defRPr/>
            </a:pPr>
            <a:r>
              <a:rPr lang="hr-HR" sz="3200" b="1">
                <a:solidFill>
                  <a:schemeClr val="accent2"/>
                </a:solidFill>
              </a:rPr>
              <a:t>GERIJATRIJI</a:t>
            </a:r>
          </a:p>
        </p:txBody>
      </p:sp>
      <p:sp>
        <p:nvSpPr>
          <p:cNvPr id="172035" name="Oval 3">
            <a:extLst>
              <a:ext uri="{FF2B5EF4-FFF2-40B4-BE49-F238E27FC236}">
                <a16:creationId xmlns:a16="http://schemas.microsoft.com/office/drawing/2014/main" id="{AB69AB28-4EAC-46C6-9127-73170AD1E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60350"/>
            <a:ext cx="3095625" cy="297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172036" name="Text Box 4">
            <a:extLst>
              <a:ext uri="{FF2B5EF4-FFF2-40B4-BE49-F238E27FC236}">
                <a16:creationId xmlns:a16="http://schemas.microsoft.com/office/drawing/2014/main" id="{4ED609DE-6271-4075-97A9-7B74C14ED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836613"/>
            <a:ext cx="2881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r-HR" altLang="sr-Latn-RS" sz="2400" b="1">
                <a:solidFill>
                  <a:srgbClr val="990000"/>
                </a:solidFill>
                <a:latin typeface="Times New Roman" panose="02020603050405020304" pitchFamily="18" charset="0"/>
              </a:rPr>
              <a:t>NEPOKRETNOST</a:t>
            </a:r>
          </a:p>
        </p:txBody>
      </p:sp>
      <p:sp>
        <p:nvSpPr>
          <p:cNvPr id="172037" name="Text Box 5">
            <a:extLst>
              <a:ext uri="{FF2B5EF4-FFF2-40B4-BE49-F238E27FC236}">
                <a16:creationId xmlns:a16="http://schemas.microsoft.com/office/drawing/2014/main" id="{849B5587-D084-4FDF-B78F-D7314BA36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1412876"/>
            <a:ext cx="2557463" cy="1261884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r-HR" altLang="sr-Latn-R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Gerijatrijski </a:t>
            </a:r>
            <a:r>
              <a:rPr lang="hr-HR" altLang="sr-Latn-R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imobilizacijski</a:t>
            </a:r>
            <a:r>
              <a:rPr lang="hr-HR" altLang="sr-Latn-R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sindrom</a:t>
            </a:r>
          </a:p>
        </p:txBody>
      </p:sp>
      <p:sp>
        <p:nvSpPr>
          <p:cNvPr id="172038" name="Oval 6">
            <a:extLst>
              <a:ext uri="{FF2B5EF4-FFF2-40B4-BE49-F238E27FC236}">
                <a16:creationId xmlns:a16="http://schemas.microsoft.com/office/drawing/2014/main" id="{DCCE25C6-5231-4D9D-BE46-DE24C3D67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3" y="0"/>
            <a:ext cx="3097212" cy="297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172039" name="Oval 7">
            <a:extLst>
              <a:ext uri="{FF2B5EF4-FFF2-40B4-BE49-F238E27FC236}">
                <a16:creationId xmlns:a16="http://schemas.microsoft.com/office/drawing/2014/main" id="{ED89C108-F57F-4222-A34C-046669C23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3789364"/>
            <a:ext cx="3241675" cy="30686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172040" name="Oval 8">
            <a:extLst>
              <a:ext uri="{FF2B5EF4-FFF2-40B4-BE49-F238E27FC236}">
                <a16:creationId xmlns:a16="http://schemas.microsoft.com/office/drawing/2014/main" id="{A3125674-0943-42BD-A64E-3E44B1507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16338"/>
            <a:ext cx="3276600" cy="314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172041" name="Text Box 9">
            <a:extLst>
              <a:ext uri="{FF2B5EF4-FFF2-40B4-BE49-F238E27FC236}">
                <a16:creationId xmlns:a16="http://schemas.microsoft.com/office/drawing/2014/main" id="{7234D363-B3BA-47B2-AA39-B1B2EE091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1052513"/>
            <a:ext cx="298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r-HR" altLang="sr-Latn-RS" sz="2400" b="1">
                <a:solidFill>
                  <a:srgbClr val="990000"/>
                </a:solidFill>
                <a:latin typeface="Times New Roman" panose="02020603050405020304" pitchFamily="18" charset="0"/>
              </a:rPr>
              <a:t> NESTABILNOST</a:t>
            </a:r>
          </a:p>
        </p:txBody>
      </p:sp>
      <p:sp>
        <p:nvSpPr>
          <p:cNvPr id="172042" name="Text Box 10">
            <a:extLst>
              <a:ext uri="{FF2B5EF4-FFF2-40B4-BE49-F238E27FC236}">
                <a16:creationId xmlns:a16="http://schemas.microsoft.com/office/drawing/2014/main" id="{C7EC46D6-86C6-4F5E-9327-2269F0CB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4797425"/>
            <a:ext cx="341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r-HR" altLang="sr-Latn-RS" sz="2400" b="1">
                <a:solidFill>
                  <a:srgbClr val="990000"/>
                </a:solidFill>
                <a:latin typeface="Times New Roman" panose="02020603050405020304" pitchFamily="18" charset="0"/>
              </a:rPr>
              <a:t>NESAMOSTALNOST</a:t>
            </a:r>
          </a:p>
        </p:txBody>
      </p:sp>
      <p:sp>
        <p:nvSpPr>
          <p:cNvPr id="172043" name="Text Box 11">
            <a:extLst>
              <a:ext uri="{FF2B5EF4-FFF2-40B4-BE49-F238E27FC236}">
                <a16:creationId xmlns:a16="http://schemas.microsoft.com/office/drawing/2014/main" id="{E99DBA77-BFFD-4FAA-A554-2BC3632CC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4868864"/>
            <a:ext cx="3708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r-HR" altLang="sr-Latn-RS" sz="2400" b="1">
                <a:solidFill>
                  <a:srgbClr val="990000"/>
                </a:solidFill>
                <a:latin typeface="Times New Roman" panose="02020603050405020304" pitchFamily="18" charset="0"/>
              </a:rPr>
              <a:t> NEKONTROLIRANO MOKRENJE</a:t>
            </a:r>
          </a:p>
        </p:txBody>
      </p:sp>
      <p:sp>
        <p:nvSpPr>
          <p:cNvPr id="172044" name="Text Box 12">
            <a:extLst>
              <a:ext uri="{FF2B5EF4-FFF2-40B4-BE49-F238E27FC236}">
                <a16:creationId xmlns:a16="http://schemas.microsoft.com/office/drawing/2014/main" id="{B8A49FB6-0236-463F-9C1F-3A92DFF57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6" y="1484313"/>
            <a:ext cx="2557463" cy="954107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r-HR" altLang="sr-Latn-R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Ozljede</a:t>
            </a:r>
            <a:r>
              <a:rPr lang="hr-HR" altLang="sr-Latn-R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i padovi</a:t>
            </a:r>
          </a:p>
        </p:txBody>
      </p:sp>
      <p:sp>
        <p:nvSpPr>
          <p:cNvPr id="172045" name="Text Box 13">
            <a:extLst>
              <a:ext uri="{FF2B5EF4-FFF2-40B4-BE49-F238E27FC236}">
                <a16:creationId xmlns:a16="http://schemas.microsoft.com/office/drawing/2014/main" id="{C3B081DD-26F1-49D0-8B59-66206D62D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3" y="5734051"/>
            <a:ext cx="2557462" cy="519113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r-HR" altLang="sr-Latn-R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Inkontinencija</a:t>
            </a:r>
          </a:p>
        </p:txBody>
      </p:sp>
      <p:sp>
        <p:nvSpPr>
          <p:cNvPr id="172046" name="Text Box 14">
            <a:extLst>
              <a:ext uri="{FF2B5EF4-FFF2-40B4-BE49-F238E27FC236}">
                <a16:creationId xmlns:a16="http://schemas.microsoft.com/office/drawing/2014/main" id="{B21E7403-4750-49E5-A6CD-5A0189B01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5300664"/>
            <a:ext cx="2557462" cy="1373187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r-HR" altLang="sr-Latn-R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Demencije i Alzheimerova bolest</a:t>
            </a:r>
          </a:p>
        </p:txBody>
      </p:sp>
    </p:spTree>
    <p:extLst>
      <p:ext uri="{BB962C8B-B14F-4D97-AF65-F5344CB8AC3E}">
        <p14:creationId xmlns:p14="http://schemas.microsoft.com/office/powerpoint/2010/main" val="286869152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88FC10F-B6E0-4964-8726-CCA7E2BB784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/>
              <a:t>Domino efekt</a:t>
            </a:r>
            <a:endParaRPr lang="en-US"/>
          </a:p>
        </p:txBody>
      </p:sp>
      <p:pic>
        <p:nvPicPr>
          <p:cNvPr id="174083" name="Picture 5" descr="domino">
            <a:extLst>
              <a:ext uri="{FF2B5EF4-FFF2-40B4-BE49-F238E27FC236}">
                <a16:creationId xmlns:a16="http://schemas.microsoft.com/office/drawing/2014/main" id="{BFD180F1-65DD-4611-8F4E-E23B86AD8DCF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1" y="1341439"/>
            <a:ext cx="6951663" cy="4365625"/>
          </a:xfrm>
        </p:spPr>
      </p:pic>
    </p:spTree>
    <p:extLst>
      <p:ext uri="{BB962C8B-B14F-4D97-AF65-F5344CB8AC3E}">
        <p14:creationId xmlns:p14="http://schemas.microsoft.com/office/powerpoint/2010/main" val="19042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Content Placeholder 1">
            <a:extLst>
              <a:ext uri="{FF2B5EF4-FFF2-40B4-BE49-F238E27FC236}">
                <a16:creationId xmlns:a16="http://schemas.microsoft.com/office/drawing/2014/main" id="{D38F15C2-5B28-4AC4-8EC1-081447930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Bilo koji N iz sindroma može uzrokovati domino efekt i na taj način dovesti do funkcionalne nesposobnosti koja je upravo i glavni razlog obraćanja starijih ljudi, odnosno njihovih obitelji za profesionalnu pomoć</a:t>
            </a:r>
          </a:p>
          <a:p>
            <a:endParaRPr lang="hr-HR" altLang="sr-Latn-R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897B9E-544A-47FB-B120-9B72CE45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914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Content Placeholder 1">
            <a:extLst>
              <a:ext uri="{FF2B5EF4-FFF2-40B4-BE49-F238E27FC236}">
                <a16:creationId xmlns:a16="http://schemas.microsoft.com/office/drawing/2014/main" id="{7E88E09E-FDAA-4BEE-9580-4B6489DD1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3" panose="05040102010807070707" pitchFamily="18" charset="2"/>
              <a:buNone/>
            </a:pPr>
            <a:r>
              <a:rPr lang="hr-HR" altLang="sr-Latn-R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Nepokretnost</a:t>
            </a:r>
          </a:p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Generalizacijski imobilizacijski sindrom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hr-HR" altLang="sr-Latn-R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Nestabilnost</a:t>
            </a:r>
          </a:p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Padovi i ozljede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hr-HR" altLang="sr-Latn-R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Nesamostalnost</a:t>
            </a:r>
          </a:p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Demencija i Alzheimer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hr-HR" altLang="sr-Latn-R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Nekontrolirano mokrenje</a:t>
            </a:r>
          </a:p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inkontinencija </a:t>
            </a:r>
          </a:p>
          <a:p>
            <a:endParaRPr lang="hr-HR" altLang="sr-Latn-R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20B22F-0506-4D2C-B49C-61555102B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/>
              <a:t>4N uzrok 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933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D8F01F7-5EAF-4A98-851A-5C7C4CFE18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/>
              <a:t>Češći zdravstveni </a:t>
            </a:r>
            <a:br>
              <a:rPr lang="hr-HR" sz="4000"/>
            </a:br>
            <a:r>
              <a:rPr lang="hr-HR" sz="4000"/>
              <a:t>problemi od starijih osoba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10A925D3-2C70-44D8-A906-F73B3AF7D0AF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hr-HR" altLang="sr-Latn-RS" sz="2800"/>
              <a:t> osteoporoza</a:t>
            </a:r>
          </a:p>
          <a:p>
            <a:pPr eaLnBrk="1" hangingPunct="1">
              <a:lnSpc>
                <a:spcPct val="110000"/>
              </a:lnSpc>
            </a:pPr>
            <a:r>
              <a:rPr lang="hr-HR" altLang="sr-Latn-RS" sz="2800"/>
              <a:t> padovi</a:t>
            </a:r>
          </a:p>
          <a:p>
            <a:pPr eaLnBrk="1" hangingPunct="1">
              <a:lnSpc>
                <a:spcPct val="110000"/>
              </a:lnSpc>
            </a:pPr>
            <a:r>
              <a:rPr lang="hr-HR" altLang="sr-Latn-RS" sz="2800"/>
              <a:t> problemi vida i sluha</a:t>
            </a:r>
          </a:p>
          <a:p>
            <a:pPr eaLnBrk="1" hangingPunct="1">
              <a:lnSpc>
                <a:spcPct val="110000"/>
              </a:lnSpc>
            </a:pPr>
            <a:r>
              <a:rPr lang="hr-HR" altLang="sr-Latn-RS" sz="2800"/>
              <a:t> inkontinencija</a:t>
            </a:r>
          </a:p>
          <a:p>
            <a:pPr eaLnBrk="1" hangingPunct="1">
              <a:lnSpc>
                <a:spcPct val="110000"/>
              </a:lnSpc>
            </a:pPr>
            <a:r>
              <a:rPr lang="hr-HR" altLang="sr-Latn-RS" sz="2800"/>
              <a:t> CVI</a:t>
            </a:r>
          </a:p>
          <a:p>
            <a:pPr eaLnBrk="1" hangingPunct="1">
              <a:lnSpc>
                <a:spcPct val="110000"/>
              </a:lnSpc>
            </a:pPr>
            <a:r>
              <a:rPr lang="hr-HR" altLang="sr-Latn-RS" sz="2800"/>
              <a:t> jatrogena oštećenja</a:t>
            </a:r>
          </a:p>
          <a:p>
            <a:pPr eaLnBrk="1" hangingPunct="1">
              <a:lnSpc>
                <a:spcPct val="110000"/>
              </a:lnSpc>
            </a:pPr>
            <a:r>
              <a:rPr lang="hr-HR" altLang="sr-Latn-RS" sz="2800"/>
              <a:t> problemi psihičkog funkcioniranja</a:t>
            </a:r>
          </a:p>
        </p:txBody>
      </p:sp>
      <p:graphicFrame>
        <p:nvGraphicFramePr>
          <p:cNvPr id="177156" name="Object 13">
            <a:extLst>
              <a:ext uri="{FF2B5EF4-FFF2-40B4-BE49-F238E27FC236}">
                <a16:creationId xmlns:a16="http://schemas.microsoft.com/office/drawing/2014/main" id="{036CD5B3-6946-4029-BE82-804AC2C01C23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88164" y="1746250"/>
          <a:ext cx="3455987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681095" imgH="1946717" progId="CorelDraw.Graphic.8">
                  <p:embed/>
                </p:oleObj>
              </mc:Choice>
              <mc:Fallback>
                <p:oleObj name="CorelDRAW" r:id="rId2" imgW="1681095" imgH="1946717" progId="CorelDraw.Graphic.8">
                  <p:embed/>
                  <p:pic>
                    <p:nvPicPr>
                      <p:cNvPr id="177156" name="Object 13">
                        <a:extLst>
                          <a:ext uri="{FF2B5EF4-FFF2-40B4-BE49-F238E27FC236}">
                            <a16:creationId xmlns:a16="http://schemas.microsoft.com/office/drawing/2014/main" id="{036CD5B3-6946-4029-BE82-804AC2C01C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164" y="1746250"/>
                        <a:ext cx="3455987" cy="400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9671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zervirano mjesto sadržaja 1">
            <a:extLst>
              <a:ext uri="{FF2B5EF4-FFF2-40B4-BE49-F238E27FC236}">
                <a16:creationId xmlns:a16="http://schemas.microsoft.com/office/drawing/2014/main" id="{B2B0E51C-4DDA-4DA3-8558-16A55C837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950" y="1844676"/>
            <a:ext cx="9036050" cy="5013325"/>
          </a:xfrm>
        </p:spPr>
        <p:txBody>
          <a:bodyPr/>
          <a:lstStyle/>
          <a:p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Prvi  stupanj gerijatrijske zdravstvene njege 1 : 12       (minimalan stupanj –  za stambeni dio doma) Stacionar  u domu </a:t>
            </a:r>
          </a:p>
          <a:p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Drugi stupanj  gerijatrijske zdravstvene njege 1 : 6       (minimalni stupanj za stacionar  u domu) </a:t>
            </a:r>
          </a:p>
          <a:p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Treći stupanj  gerijatrijske zdravstvene  njege 1 : 4        (optimalni za  stacionar  u domu ) </a:t>
            </a:r>
          </a:p>
          <a:p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Četvrti stupanj  gerijatrijske zdravstvene njege 1 : 3       (maksimalni stupanj za  stacionar  u domu)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52CADF2F-E23E-459E-8215-30B5159FB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4" y="0"/>
            <a:ext cx="9036496" cy="1772816"/>
          </a:xfrm>
        </p:spPr>
        <p:txBody>
          <a:bodyPr/>
          <a:lstStyle/>
          <a:p>
            <a:pPr>
              <a:defRPr/>
            </a:pPr>
            <a:r>
              <a:rPr lang="hr-HR" sz="36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Četiri stupnja gerijatrijske zdravstvene njege </a:t>
            </a:r>
            <a:r>
              <a:rPr lang="hr-HR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 MEDICINSKIH SESTARA / BROJ GERIJATRIJSKIH   BOLESNKA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3">
            <a:extLst>
              <a:ext uri="{FF2B5EF4-FFF2-40B4-BE49-F238E27FC236}">
                <a16:creationId xmlns:a16="http://schemas.microsoft.com/office/drawing/2014/main" id="{0FB2A72F-1162-4E12-B36C-54345BFA7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413"/>
            <a:ext cx="8229600" cy="52562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hr-HR" altLang="sr-Latn-RS"/>
              <a:t> holistički pristup </a:t>
            </a:r>
          </a:p>
          <a:p>
            <a:pPr eaLnBrk="1" hangingPunct="1">
              <a:lnSpc>
                <a:spcPct val="110000"/>
              </a:lnSpc>
            </a:pPr>
            <a:r>
              <a:rPr lang="hr-HR" altLang="sr-Latn-RS"/>
              <a:t> utvrditi potrebe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/>
              <a:t> samozbrinjavanje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/>
              <a:t> zadovoljavanje osnovnih ljudskih potreba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/>
              <a:t> socijalni odnosi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/>
              <a:t> psihološko stanje</a:t>
            </a:r>
          </a:p>
          <a:p>
            <a:pPr eaLnBrk="1" hangingPunct="1">
              <a:lnSpc>
                <a:spcPct val="110000"/>
              </a:lnSpc>
            </a:pPr>
            <a:r>
              <a:rPr lang="hr-HR" altLang="sr-Latn-RS"/>
              <a:t> uključiti pacijenta u planiranje i provođenje skrbi </a:t>
            </a:r>
          </a:p>
          <a:p>
            <a:pPr eaLnBrk="1" hangingPunct="1">
              <a:lnSpc>
                <a:spcPct val="110000"/>
              </a:lnSpc>
            </a:pPr>
            <a:r>
              <a:rPr lang="hr-HR" altLang="sr-Latn-RS"/>
              <a:t> izraditi plan zdr. njege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A1C4CEE8-95ED-4021-B4EE-9B99D6383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/>
              <a:t>PLANIRANJE ZDR. NJEGE</a:t>
            </a:r>
          </a:p>
        </p:txBody>
      </p:sp>
    </p:spTree>
    <p:extLst>
      <p:ext uri="{BB962C8B-B14F-4D97-AF65-F5344CB8AC3E}">
        <p14:creationId xmlns:p14="http://schemas.microsoft.com/office/powerpoint/2010/main" val="3750768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314</Words>
  <Application>Microsoft Office PowerPoint</Application>
  <PresentationFormat>Široki zaslon</PresentationFormat>
  <Paragraphs>67</Paragraphs>
  <Slides>11</Slides>
  <Notes>2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 3</vt:lpstr>
      <vt:lpstr>Tema sustava Office</vt:lpstr>
      <vt:lpstr>CorelDRAW</vt:lpstr>
      <vt:lpstr>Pomoć pri zadovoljavanju osnovnih ljudskih potreba</vt:lpstr>
      <vt:lpstr>PowerPoint prezentacija</vt:lpstr>
      <vt:lpstr>PowerPoint prezentacija</vt:lpstr>
      <vt:lpstr>Domino efekt</vt:lpstr>
      <vt:lpstr>PowerPoint prezentacija</vt:lpstr>
      <vt:lpstr>4N uzrok  </vt:lpstr>
      <vt:lpstr>Češći zdravstveni  problemi od starijih osoba</vt:lpstr>
      <vt:lpstr>Četiri stupnja gerijatrijske zdravstvene njege BROJ  MEDICINSKIH SESTARA / BROJ GERIJATRIJSKIH   BOLESNKA</vt:lpstr>
      <vt:lpstr>PLANIRANJE ZDR. NJEGE</vt:lpstr>
      <vt:lpstr>Glavni cilj Gerijatrijske zdravstvene njege je </vt:lpstr>
      <vt:lpstr>Ciljevi gerijatrijske zdravstvene njege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Pomoć pri zadovoljavanju osnovnih ljudskih potreba</dc:title>
  <dc:creator>Marija</dc:creator>
  <cp:lastModifiedBy>Marija</cp:lastModifiedBy>
  <cp:revision>1</cp:revision>
  <dcterms:created xsi:type="dcterms:W3CDTF">2022-12-02T16:57:04Z</dcterms:created>
  <dcterms:modified xsi:type="dcterms:W3CDTF">2022-12-02T17:00:36Z</dcterms:modified>
</cp:coreProperties>
</file>