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1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89ECC-E3E1-4646-B02D-A7618C164490}" type="datetimeFigureOut">
              <a:rPr lang="hr-HR" smtClean="0"/>
              <a:t>11.11.2021.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43F5-71F0-4B10-B508-60B954A357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7283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89ECC-E3E1-4646-B02D-A7618C164490}" type="datetimeFigureOut">
              <a:rPr lang="hr-HR" smtClean="0"/>
              <a:t>11.11.2021.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43F5-71F0-4B10-B508-60B954A357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8464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89ECC-E3E1-4646-B02D-A7618C164490}" type="datetimeFigureOut">
              <a:rPr lang="hr-HR" smtClean="0"/>
              <a:t>11.11.2021.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43F5-71F0-4B10-B508-60B954A357B5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1649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89ECC-E3E1-4646-B02D-A7618C164490}" type="datetimeFigureOut">
              <a:rPr lang="hr-HR" smtClean="0"/>
              <a:t>11.11.2021.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43F5-71F0-4B10-B508-60B954A357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0715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89ECC-E3E1-4646-B02D-A7618C164490}" type="datetimeFigureOut">
              <a:rPr lang="hr-HR" smtClean="0"/>
              <a:t>11.11.2021.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43F5-71F0-4B10-B508-60B954A357B5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5297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89ECC-E3E1-4646-B02D-A7618C164490}" type="datetimeFigureOut">
              <a:rPr lang="hr-HR" smtClean="0"/>
              <a:t>11.11.2021.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43F5-71F0-4B10-B508-60B954A357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9451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89ECC-E3E1-4646-B02D-A7618C164490}" type="datetimeFigureOut">
              <a:rPr lang="hr-HR" smtClean="0"/>
              <a:t>11.11.2021.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43F5-71F0-4B10-B508-60B954A357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3581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89ECC-E3E1-4646-B02D-A7618C164490}" type="datetimeFigureOut">
              <a:rPr lang="hr-HR" smtClean="0"/>
              <a:t>11.11.2021.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43F5-71F0-4B10-B508-60B954A357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6542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89ECC-E3E1-4646-B02D-A7618C164490}" type="datetimeFigureOut">
              <a:rPr lang="hr-HR" smtClean="0"/>
              <a:t>11.11.2021.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43F5-71F0-4B10-B508-60B954A357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5909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89ECC-E3E1-4646-B02D-A7618C164490}" type="datetimeFigureOut">
              <a:rPr lang="hr-HR" smtClean="0"/>
              <a:t>11.11.2021.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43F5-71F0-4B10-B508-60B954A357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7484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89ECC-E3E1-4646-B02D-A7618C164490}" type="datetimeFigureOut">
              <a:rPr lang="hr-HR" smtClean="0"/>
              <a:t>11.11.2021.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43F5-71F0-4B10-B508-60B954A357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2241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89ECC-E3E1-4646-B02D-A7618C164490}" type="datetimeFigureOut">
              <a:rPr lang="hr-HR" smtClean="0"/>
              <a:t>11.11.2021.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43F5-71F0-4B10-B508-60B954A357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9170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89ECC-E3E1-4646-B02D-A7618C164490}" type="datetimeFigureOut">
              <a:rPr lang="hr-HR" smtClean="0"/>
              <a:t>11.11.2021.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43F5-71F0-4B10-B508-60B954A357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2287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89ECC-E3E1-4646-B02D-A7618C164490}" type="datetimeFigureOut">
              <a:rPr lang="hr-HR" smtClean="0"/>
              <a:t>11.11.2021.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43F5-71F0-4B10-B508-60B954A357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1981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89ECC-E3E1-4646-B02D-A7618C164490}" type="datetimeFigureOut">
              <a:rPr lang="hr-HR" smtClean="0"/>
              <a:t>11.11.2021.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43F5-71F0-4B10-B508-60B954A357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058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43F5-71F0-4B10-B508-60B954A357B5}" type="slidenum">
              <a:rPr lang="hr-HR" smtClean="0"/>
              <a:t>‹#›</a:t>
            </a:fld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89ECC-E3E1-4646-B02D-A7618C164490}" type="datetimeFigureOut">
              <a:rPr lang="hr-HR" smtClean="0"/>
              <a:t>11.11.2021.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2740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89ECC-E3E1-4646-B02D-A7618C164490}" type="datetimeFigureOut">
              <a:rPr lang="hr-HR" smtClean="0"/>
              <a:t>11.11.2021.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F9743F5-71F0-4B10-B508-60B954A357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201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Biomedicinski signali 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8758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4691" y="1828800"/>
            <a:ext cx="10058399" cy="4918363"/>
          </a:xfrm>
        </p:spPr>
        <p:txBody>
          <a:bodyPr>
            <a:noAutofit/>
          </a:bodyPr>
          <a:lstStyle/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slikovni prikaz se najčešće koristi </a:t>
            </a:r>
            <a:r>
              <a:rPr lang="hr-H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radiofarmak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F-18-FDG (radioaktivnim izotopom fluora obilježena </a:t>
            </a:r>
            <a:r>
              <a:rPr lang="hr-H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fluorodeoksiglukoza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pojednostavljeno "obilježeni šećer", koji se </a:t>
            </a:r>
            <a:r>
              <a:rPr lang="hr-H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injicira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intravenski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 služi za prikaz metabolizma glukoze u stanicama, tj. daje uvid u aktivnost maligne bolesti, ili metaboličku aktivnost srca i mozga kod </a:t>
            </a:r>
            <a:r>
              <a:rPr lang="hr-H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neonkoloških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indikacija.</a:t>
            </a:r>
            <a:b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184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Analogno-digitalna pretvorba 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procesom AD pretvorbe ili digitalizacije iz analogne slike nastaje digitalna, a taj proces naziva se digitalno snimanje (</a:t>
            </a:r>
            <a:r>
              <a:rPr lang="hr-H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engl.scanning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27798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Biomedicinski signal (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biosignal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6982" y="2160589"/>
            <a:ext cx="9177020" cy="4697411"/>
          </a:xfrm>
        </p:spPr>
        <p:txBody>
          <a:bodyPr>
            <a:normAutofit/>
          </a:bodyPr>
          <a:lstStyle/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Pojam podrazumijeva sve vrste signala koje odašilju živi organizmi</a:t>
            </a: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Svaki organizam, organ, svaka stanica na različiti razinama proizvode </a:t>
            </a:r>
            <a:r>
              <a:rPr lang="hr-H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biosignale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pomoću kojih međusobno komuniciraju</a:t>
            </a: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Promatranjem i mjerenjem </a:t>
            </a:r>
            <a:r>
              <a:rPr lang="hr-H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biosignala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može se zaključiti u kakvom stanju je organizam (je li zdrav, oštećen, bolestan, koliko je uznapredovalo itd.) </a:t>
            </a:r>
          </a:p>
        </p:txBody>
      </p:sp>
    </p:spTree>
    <p:extLst>
      <p:ext uri="{BB962C8B-B14F-4D97-AF65-F5344CB8AC3E}">
        <p14:creationId xmlns:p14="http://schemas.microsoft.com/office/powerpoint/2010/main" val="429740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Prema električnoj aktivnosti razlikujemo: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-1" y="2160589"/>
            <a:ext cx="9933709" cy="4697411"/>
          </a:xfrm>
        </p:spPr>
        <p:txBody>
          <a:bodyPr>
            <a:normAutofit/>
          </a:bodyPr>
          <a:lstStyle/>
          <a:p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Elektrokemijski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(npr. depolarizacija živčanih stanica)</a:t>
            </a:r>
          </a:p>
          <a:p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Mehanički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(npr. disanje)</a:t>
            </a:r>
          </a:p>
          <a:p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Biokemijski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(npr. pH krvi, pCO</a:t>
            </a: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krvi)</a:t>
            </a:r>
          </a:p>
          <a:p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Hormonalni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npr. </a:t>
            </a:r>
            <a:r>
              <a:rPr lang="hr-HR" sz="3200">
                <a:latin typeface="Times New Roman" panose="02020603050405020304" pitchFamily="18" charset="0"/>
                <a:cs typeface="Times New Roman" panose="02020603050405020304" pitchFamily="18" charset="0"/>
              </a:rPr>
              <a:t>izlučivanje adrenalina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76298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Prema dimenzijama zapisa mogu biti: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Jednodimenzijski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(npr. EKG, EEG (elektroencefalogram), EMG (elektromiogram))</a:t>
            </a:r>
          </a:p>
          <a:p>
            <a:r>
              <a:rPr lang="hr-H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Dvodimenzijski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(medicinske slike)</a:t>
            </a:r>
          </a:p>
          <a:p>
            <a:r>
              <a:rPr lang="hr-H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Trodimenzijski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(sljedovi slika)</a:t>
            </a:r>
          </a:p>
        </p:txBody>
      </p:sp>
    </p:spTree>
    <p:extLst>
      <p:ext uri="{BB962C8B-B14F-4D97-AF65-F5344CB8AC3E}">
        <p14:creationId xmlns:p14="http://schemas.microsoft.com/office/powerpoint/2010/main" val="817629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Medicinske slike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109" y="1600202"/>
            <a:ext cx="9424267" cy="254317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(engl. </a:t>
            </a:r>
            <a:r>
              <a:rPr lang="hr-H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Image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picture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71684" name="Picture 11" descr="C:\Users\User\Desktop\slike za pp\Snimak-tumora-mozga-300x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347" y="2346772"/>
            <a:ext cx="5613580" cy="4511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5" name="Picture 12" descr="C:\Users\User\Desktop\slike za pp\imagesCA21TAE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3967" y="2346773"/>
            <a:ext cx="5670510" cy="4511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39453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Čine podlogu znanstveno utemeljenih spoznaja u medicini, a prema načinu nastanka razlikujemo:</a:t>
            </a:r>
          </a:p>
          <a:p>
            <a:pPr marL="0" indent="0">
              <a:buNone/>
            </a:pP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analogne (fizičke ili elektromagnetske)</a:t>
            </a:r>
          </a:p>
          <a:p>
            <a:pPr marL="0" indent="0">
              <a:buNone/>
            </a:pP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digitalne (matematičke slike)</a:t>
            </a:r>
          </a:p>
          <a:p>
            <a:pPr marL="0" indent="0">
              <a:buNone/>
            </a:pP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325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Analogne slike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4691" y="2160589"/>
            <a:ext cx="9933709" cy="4697411"/>
          </a:xfrm>
        </p:spPr>
        <p:txBody>
          <a:bodyPr>
            <a:normAutofit lnSpcReduction="10000"/>
          </a:bodyPr>
          <a:lstStyle/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RTG slika </a:t>
            </a: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UZV slika </a:t>
            </a: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fotografije </a:t>
            </a: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citološka </a:t>
            </a: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histološka </a:t>
            </a: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Denzitometrijska</a:t>
            </a: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EKG slika </a:t>
            </a: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EMG slika</a:t>
            </a:r>
          </a:p>
          <a:p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398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Digitalne slike 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-1" y="1704109"/>
            <a:ext cx="11346873" cy="5043055"/>
          </a:xfrm>
        </p:spPr>
        <p:txBody>
          <a:bodyPr>
            <a:normAutofit/>
          </a:bodyPr>
          <a:lstStyle/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CT slika </a:t>
            </a: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MR slika </a:t>
            </a: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 slika</a:t>
            </a:r>
            <a:endParaRPr lang="hr-HR" dirty="0"/>
          </a:p>
          <a:p>
            <a:pPr>
              <a:buFontTx/>
              <a:buChar char="-"/>
            </a:pPr>
            <a:r>
              <a:rPr lang="hr-H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Pozitronska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emisijska tomografija (PET/CT) je metoda kojom se pomoću </a:t>
            </a:r>
            <a:r>
              <a:rPr lang="hr-H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radiofarmaka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prikazuje funkcionalno stanje tkiva i organa i standardna je slikovna metoda u praćenju bolesnika sa različitim tumorima odnosno metabolizam i stupanj metaboličke aktivnosti stanica</a:t>
            </a:r>
          </a:p>
          <a:p>
            <a:pPr>
              <a:buFontTx/>
              <a:buChar char="-"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najosjetljivija molekularna slikovna metoda današnjice, standard u praćenju bolesnika s različitim vrstama malignih tumora.</a:t>
            </a:r>
          </a:p>
          <a:p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medik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091" y="-3466"/>
            <a:ext cx="8227984" cy="341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940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2400" y="2160589"/>
            <a:ext cx="9656618" cy="4558866"/>
          </a:xfrm>
        </p:spPr>
        <p:txBody>
          <a:bodyPr>
            <a:normAutofit/>
          </a:bodyPr>
          <a:lstStyle/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PET/CT je od osobitog značaja za praćenje učinka liječenja, tj. ovom se metodom jasno može vidjeti da li je kirurškim zahvatom u cijelosti uklonjeno tumorsko tkivo, da li je kemoterapija bila djelotvorna, kao i liječenje zračenjem, jer u tom slučaju, pogotovo ako postoji prvi nalaz s kojim se </a:t>
            </a:r>
            <a:r>
              <a:rPr lang="hr-H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postterapijske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snimke uspoređuju, nema više aktivnosti osnovne bolesti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7828161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</TotalTime>
  <Words>389</Words>
  <Application>Microsoft Office PowerPoint</Application>
  <PresentationFormat>Široki zaslon</PresentationFormat>
  <Paragraphs>38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Trebuchet MS</vt:lpstr>
      <vt:lpstr>Wingdings 3</vt:lpstr>
      <vt:lpstr>Faseta</vt:lpstr>
      <vt:lpstr>Biomedicinski signali </vt:lpstr>
      <vt:lpstr>Biomedicinski signal (biosignal)</vt:lpstr>
      <vt:lpstr>Prema električnoj aktivnosti razlikujemo:</vt:lpstr>
      <vt:lpstr>Prema dimenzijama zapisa mogu biti:</vt:lpstr>
      <vt:lpstr>Medicinske slike</vt:lpstr>
      <vt:lpstr>PowerPoint prezentacija</vt:lpstr>
      <vt:lpstr>Analogne slike</vt:lpstr>
      <vt:lpstr>Digitalne slike </vt:lpstr>
      <vt:lpstr>PowerPoint prezentacija</vt:lpstr>
      <vt:lpstr>PowerPoint prezentacija</vt:lpstr>
      <vt:lpstr>Analogno-digitalna pretvorba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Biomedicinski signali </dc:title>
  <dc:creator>Korisnik</dc:creator>
  <cp:lastModifiedBy>MARIJA BRIŠKI</cp:lastModifiedBy>
  <cp:revision>12</cp:revision>
  <dcterms:created xsi:type="dcterms:W3CDTF">2017-11-29T09:59:41Z</dcterms:created>
  <dcterms:modified xsi:type="dcterms:W3CDTF">2021-11-11T15:41:23Z</dcterms:modified>
</cp:coreProperties>
</file>