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82"/>
  </p:notesMasterIdLst>
  <p:sldIdLst>
    <p:sldId id="256" r:id="rId2"/>
    <p:sldId id="257" r:id="rId3"/>
    <p:sldId id="338" r:id="rId4"/>
    <p:sldId id="343" r:id="rId5"/>
    <p:sldId id="339" r:id="rId6"/>
    <p:sldId id="340" r:id="rId7"/>
    <p:sldId id="341" r:id="rId8"/>
    <p:sldId id="274" r:id="rId9"/>
    <p:sldId id="276" r:id="rId10"/>
    <p:sldId id="263" r:id="rId11"/>
    <p:sldId id="260" r:id="rId12"/>
    <p:sldId id="280" r:id="rId13"/>
    <p:sldId id="279" r:id="rId14"/>
    <p:sldId id="309" r:id="rId15"/>
    <p:sldId id="264" r:id="rId16"/>
    <p:sldId id="265" r:id="rId17"/>
    <p:sldId id="266" r:id="rId18"/>
    <p:sldId id="267" r:id="rId19"/>
    <p:sldId id="268" r:id="rId20"/>
    <p:sldId id="328" r:id="rId21"/>
    <p:sldId id="329" r:id="rId22"/>
    <p:sldId id="330" r:id="rId23"/>
    <p:sldId id="331" r:id="rId24"/>
    <p:sldId id="344" r:id="rId25"/>
    <p:sldId id="259" r:id="rId26"/>
    <p:sldId id="258" r:id="rId27"/>
    <p:sldId id="284" r:id="rId28"/>
    <p:sldId id="261" r:id="rId29"/>
    <p:sldId id="281" r:id="rId30"/>
    <p:sldId id="262" r:id="rId31"/>
    <p:sldId id="271" r:id="rId32"/>
    <p:sldId id="342" r:id="rId33"/>
    <p:sldId id="332" r:id="rId34"/>
    <p:sldId id="272" r:id="rId35"/>
    <p:sldId id="347" r:id="rId36"/>
    <p:sldId id="333" r:id="rId37"/>
    <p:sldId id="334" r:id="rId38"/>
    <p:sldId id="335" r:id="rId39"/>
    <p:sldId id="283" r:id="rId40"/>
    <p:sldId id="346" r:id="rId41"/>
    <p:sldId id="273" r:id="rId42"/>
    <p:sldId id="282" r:id="rId43"/>
    <p:sldId id="296" r:id="rId44"/>
    <p:sldId id="337" r:id="rId45"/>
    <p:sldId id="275" r:id="rId46"/>
    <p:sldId id="285" r:id="rId47"/>
    <p:sldId id="286" r:id="rId48"/>
    <p:sldId id="287" r:id="rId49"/>
    <p:sldId id="288" r:id="rId50"/>
    <p:sldId id="289" r:id="rId51"/>
    <p:sldId id="278" r:id="rId52"/>
    <p:sldId id="290" r:id="rId53"/>
    <p:sldId id="291" r:id="rId54"/>
    <p:sldId id="292" r:id="rId55"/>
    <p:sldId id="293" r:id="rId56"/>
    <p:sldId id="294" r:id="rId57"/>
    <p:sldId id="295" r:id="rId58"/>
    <p:sldId id="298" r:id="rId59"/>
    <p:sldId id="352" r:id="rId60"/>
    <p:sldId id="299" r:id="rId61"/>
    <p:sldId id="351" r:id="rId62"/>
    <p:sldId id="300" r:id="rId63"/>
    <p:sldId id="301" r:id="rId64"/>
    <p:sldId id="353" r:id="rId65"/>
    <p:sldId id="348" r:id="rId66"/>
    <p:sldId id="349" r:id="rId67"/>
    <p:sldId id="350" r:id="rId68"/>
    <p:sldId id="302" r:id="rId69"/>
    <p:sldId id="303" r:id="rId70"/>
    <p:sldId id="354" r:id="rId71"/>
    <p:sldId id="355" r:id="rId72"/>
    <p:sldId id="310" r:id="rId73"/>
    <p:sldId id="311" r:id="rId74"/>
    <p:sldId id="304" r:id="rId75"/>
    <p:sldId id="306" r:id="rId76"/>
    <p:sldId id="312" r:id="rId77"/>
    <p:sldId id="356" r:id="rId78"/>
    <p:sldId id="305" r:id="rId79"/>
    <p:sldId id="308" r:id="rId80"/>
    <p:sldId id="307" r:id="rId8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158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36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8D6130-53D7-413B-B0CD-6399F36222E4}" type="datetimeFigureOut">
              <a:rPr lang="hr-HR" smtClean="0"/>
              <a:t>15.3.2021.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2EE718-5626-4F7D-B1DB-4E6ACE016D1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9185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EE718-5626-4F7D-B1DB-4E6ACE016D11}" type="slidenum">
              <a:rPr lang="hr-HR" smtClean="0"/>
              <a:t>39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63063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538EA-7280-4D4E-BF1A-6858CEECDD9C}" type="datetimeFigureOut">
              <a:rPr lang="hr-HR" smtClean="0"/>
              <a:t>15.3.2021.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FD6EB-CB9D-4CD6-ABB0-09DA747265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84256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538EA-7280-4D4E-BF1A-6858CEECDD9C}" type="datetimeFigureOut">
              <a:rPr lang="hr-HR" smtClean="0"/>
              <a:t>15.3.2021.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FD6EB-CB9D-4CD6-ABB0-09DA747265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57535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538EA-7280-4D4E-BF1A-6858CEECDD9C}" type="datetimeFigureOut">
              <a:rPr lang="hr-HR" smtClean="0"/>
              <a:t>15.3.2021.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FD6EB-CB9D-4CD6-ABB0-09DA7472650B}" type="slidenum">
              <a:rPr lang="hr-HR" smtClean="0"/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4828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538EA-7280-4D4E-BF1A-6858CEECDD9C}" type="datetimeFigureOut">
              <a:rPr lang="hr-HR" smtClean="0"/>
              <a:t>15.3.2021.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FD6EB-CB9D-4CD6-ABB0-09DA747265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09941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538EA-7280-4D4E-BF1A-6858CEECDD9C}" type="datetimeFigureOut">
              <a:rPr lang="hr-HR" smtClean="0"/>
              <a:t>15.3.2021.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FD6EB-CB9D-4CD6-ABB0-09DA7472650B}" type="slidenum">
              <a:rPr lang="hr-HR" smtClean="0"/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0664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538EA-7280-4D4E-BF1A-6858CEECDD9C}" type="datetimeFigureOut">
              <a:rPr lang="hr-HR" smtClean="0"/>
              <a:t>15.3.2021.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FD6EB-CB9D-4CD6-ABB0-09DA747265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331224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538EA-7280-4D4E-BF1A-6858CEECDD9C}" type="datetimeFigureOut">
              <a:rPr lang="hr-HR" smtClean="0"/>
              <a:t>15.3.2021.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FD6EB-CB9D-4CD6-ABB0-09DA747265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415675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538EA-7280-4D4E-BF1A-6858CEECDD9C}" type="datetimeFigureOut">
              <a:rPr lang="hr-HR" smtClean="0"/>
              <a:t>15.3.2021.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FD6EB-CB9D-4CD6-ABB0-09DA747265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58969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538EA-7280-4D4E-BF1A-6858CEECDD9C}" type="datetimeFigureOut">
              <a:rPr lang="hr-HR" smtClean="0"/>
              <a:t>15.3.2021.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FD6EB-CB9D-4CD6-ABB0-09DA747265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08314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538EA-7280-4D4E-BF1A-6858CEECDD9C}" type="datetimeFigureOut">
              <a:rPr lang="hr-HR" smtClean="0"/>
              <a:t>15.3.2021.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FD6EB-CB9D-4CD6-ABB0-09DA747265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72066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538EA-7280-4D4E-BF1A-6858CEECDD9C}" type="datetimeFigureOut">
              <a:rPr lang="hr-HR" smtClean="0"/>
              <a:t>15.3.2021.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FD6EB-CB9D-4CD6-ABB0-09DA747265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06068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538EA-7280-4D4E-BF1A-6858CEECDD9C}" type="datetimeFigureOut">
              <a:rPr lang="hr-HR" smtClean="0"/>
              <a:t>15.3.2021.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FD6EB-CB9D-4CD6-ABB0-09DA747265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88381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538EA-7280-4D4E-BF1A-6858CEECDD9C}" type="datetimeFigureOut">
              <a:rPr lang="hr-HR" smtClean="0"/>
              <a:t>15.3.2021.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FD6EB-CB9D-4CD6-ABB0-09DA747265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47431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538EA-7280-4D4E-BF1A-6858CEECDD9C}" type="datetimeFigureOut">
              <a:rPr lang="hr-HR" smtClean="0"/>
              <a:t>15.3.2021.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FD6EB-CB9D-4CD6-ABB0-09DA747265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28041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538EA-7280-4D4E-BF1A-6858CEECDD9C}" type="datetimeFigureOut">
              <a:rPr lang="hr-HR" smtClean="0"/>
              <a:t>15.3.2021.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FD6EB-CB9D-4CD6-ABB0-09DA747265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86295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FD6EB-CB9D-4CD6-ABB0-09DA7472650B}" type="slidenum">
              <a:rPr lang="hr-HR" smtClean="0"/>
              <a:t>‹#›</a:t>
            </a:fld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538EA-7280-4D4E-BF1A-6858CEECDD9C}" type="datetimeFigureOut">
              <a:rPr lang="hr-HR" smtClean="0"/>
              <a:t>15.3.2021.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72550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538EA-7280-4D4E-BF1A-6858CEECDD9C}" type="datetimeFigureOut">
              <a:rPr lang="hr-HR" smtClean="0"/>
              <a:t>15.3.2021.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37FD6EB-CB9D-4CD6-ABB0-09DA747265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84655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Informacijski sustavi u zdravstvu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81670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(POD)SUSTAVI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697411"/>
          </a:xfrm>
        </p:spPr>
        <p:txBody>
          <a:bodyPr>
            <a:normAutofit/>
          </a:bodyPr>
          <a:lstStyle/>
          <a:p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primarna ZZ </a:t>
            </a:r>
          </a:p>
          <a:p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polikliničko-konzilijarna ZZ </a:t>
            </a:r>
          </a:p>
          <a:p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bolnička ZZ </a:t>
            </a:r>
          </a:p>
          <a:p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javnozdravstvena djelatnost </a:t>
            </a:r>
          </a:p>
          <a:p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registri </a:t>
            </a:r>
          </a:p>
          <a:p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zdravstveno osiguranje </a:t>
            </a:r>
          </a:p>
          <a:p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medicinski laboratorij</a:t>
            </a:r>
          </a:p>
        </p:txBody>
      </p:sp>
    </p:spTree>
    <p:extLst>
      <p:ext uri="{BB962C8B-B14F-4D97-AF65-F5344CB8AC3E}">
        <p14:creationId xmlns:p14="http://schemas.microsoft.com/office/powerpoint/2010/main" val="3716878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Podaci u primarnoj zdravstvenoj zaštiti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15598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9218" name="Picture 2" descr="Slikovni rezultat za cezih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09" y="1"/>
            <a:ext cx="11693235" cy="6991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420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146" name="Picture 2" descr="Slikovni rezultat za informacijski zdravstveni sustav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048" y="0"/>
            <a:ext cx="122751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086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centralni zdravstveni informacijski sustav za primarnu zdravstvenu zaštitu </a:t>
            </a:r>
          </a:p>
          <a:p>
            <a:r>
              <a:rPr lang="hr-HR" sz="3200">
                <a:latin typeface="Times New Roman" panose="02020603050405020304" pitchFamily="18" charset="0"/>
                <a:cs typeface="Times New Roman" panose="02020603050405020304" pitchFamily="18" charset="0"/>
              </a:rPr>
              <a:t>dio </a:t>
            </a: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centralnog zdravstvenog informacijskog sustava </a:t>
            </a:r>
            <a:r>
              <a:rPr lang="hr-HR" sz="3200">
                <a:latin typeface="Times New Roman" panose="02020603050405020304" pitchFamily="18" charset="0"/>
                <a:cs typeface="Times New Roman" panose="02020603050405020304" pitchFamily="18" charset="0"/>
              </a:rPr>
              <a:t>Hrvatske </a:t>
            </a:r>
          </a:p>
          <a:p>
            <a:r>
              <a:rPr lang="hr-HR" sz="3200">
                <a:latin typeface="Times New Roman" panose="02020603050405020304" pitchFamily="18" charset="0"/>
                <a:cs typeface="Times New Roman" panose="02020603050405020304" pitchFamily="18" charset="0"/>
              </a:rPr>
              <a:t>od </a:t>
            </a: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2008. – obveza vođenja elektroničkog zdravstvenog zapisa</a:t>
            </a:r>
          </a:p>
          <a:p>
            <a:endParaRPr lang="hr-HR" dirty="0"/>
          </a:p>
        </p:txBody>
      </p:sp>
      <p:pic>
        <p:nvPicPr>
          <p:cNvPr id="4" name="Picture 4" descr="Slikovni rezultat za informacijski zdravstveni susta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509"/>
            <a:ext cx="12192000" cy="1978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3624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63235" y="121842"/>
            <a:ext cx="6428510" cy="1320800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Podaci u primarnoj zdravstvenoj zaštiti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-1" y="1442643"/>
            <a:ext cx="11166765" cy="54153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Podaci o osobama prijavljenim kod liječnika PZZ (obiteljska medicina)</a:t>
            </a:r>
          </a:p>
          <a:p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podaci za identifikaciju (</a:t>
            </a:r>
            <a:r>
              <a:rPr lang="hr-HR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ime, prezime, spol, datum rođenja</a:t>
            </a: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r>
              <a:rPr lang="hr-H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sociodemografski</a:t>
            </a: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podaci (</a:t>
            </a:r>
            <a:r>
              <a:rPr lang="hr-HR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bračni status, uvjeti stanovanja, izobrazba, zanimanje, radno mjesto i posebnosti radnog mjesta</a:t>
            </a: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osobna i obiteljska anamneza (</a:t>
            </a:r>
            <a:r>
              <a:rPr lang="hr-HR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prijašnje probleme i bolesti koje je bolesnik prebolio i najvažnije bolesti preboljeli i umrli najbliži članovi obitelji)</a:t>
            </a:r>
            <a:endParaRPr lang="hr-H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podaci o zdravstvenom osiguranju </a:t>
            </a:r>
          </a:p>
        </p:txBody>
      </p:sp>
      <p:pic>
        <p:nvPicPr>
          <p:cNvPr id="4" name="Picture 4" descr="Slikovni rezultat za informacijski zdravstveni susta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980" y="1"/>
            <a:ext cx="5237020" cy="1442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754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63235" y="0"/>
            <a:ext cx="10127673" cy="69965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hr-H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Popis problema koje bolesnici imaju </a:t>
            </a:r>
          </a:p>
          <a:p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dinamička slika bolesnikovih zdravstvenih problema koja se trajno mijenjaju u skladu s pojavom novih problema, s pogoršanjem postojećih ili njegovim rješavanjem</a:t>
            </a:r>
          </a:p>
          <a:p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obiteljski problemi (</a:t>
            </a:r>
            <a:r>
              <a:rPr lang="hr-HR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rođenje</a:t>
            </a:r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ženidba, smrt, udaja, rastava)</a:t>
            </a:r>
            <a:endParaRPr lang="hr-H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socijalni problemi (</a:t>
            </a:r>
            <a:r>
              <a:rPr lang="hr-HR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problemi na poslu, promaknuće, gubitak posla, financijski problemi, preseljenje)</a:t>
            </a:r>
            <a:endParaRPr lang="hr-H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5463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-2" y="0"/>
            <a:ext cx="12192001" cy="70796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Podaci o bolesnikovim posjetima liječniku </a:t>
            </a:r>
          </a:p>
          <a:p>
            <a:r>
              <a:rPr lang="hr-H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Bitno je sustavno bilježiti podatke o dnevnim dolascima. Stoga se primjenjuje postupak kojim se bilježe subjektivne tegobe, objektivni nalazi, procjena odnosno dijagnoza liječnika, te postupci koje je liječnik poduzeo. Zato se upotrebljava kratica </a:t>
            </a:r>
            <a:r>
              <a:rPr lang="hr-H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SOVA</a:t>
            </a:r>
            <a:r>
              <a:rPr lang="hr-H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r-HR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engl. SOAP). </a:t>
            </a:r>
            <a:r>
              <a:rPr lang="hr-H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Uvijek je bitno unijeti datum dolaska, a u hitnim slučajevima i vrijeme dolaska pacijenta.</a:t>
            </a:r>
            <a:r>
              <a:rPr lang="hr-HR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(subjektivno): – tegobe, simptomi,... </a:t>
            </a:r>
          </a:p>
          <a:p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(objektivno): – rezultati pregleda, dijagnostičkih i </a:t>
            </a:r>
            <a:r>
              <a:rPr lang="hr-H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lab</a:t>
            </a: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pretraga, </a:t>
            </a:r>
          </a:p>
          <a:p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(vrednovanje): – dijagnoza prema X </a:t>
            </a:r>
            <a:r>
              <a:rPr lang="hr-HR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Međunarodnoj klasifikaciji bolesti</a:t>
            </a: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ili opis problema/stanja</a:t>
            </a:r>
          </a:p>
          <a:p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(akcija): – terapija, upućivanje, bolovanje, naručivanje na kontrolni pregled</a:t>
            </a:r>
          </a:p>
        </p:txBody>
      </p:sp>
    </p:spTree>
    <p:extLst>
      <p:ext uri="{BB962C8B-B14F-4D97-AF65-F5344CB8AC3E}">
        <p14:creationId xmlns:p14="http://schemas.microsoft.com/office/powerpoint/2010/main" val="42340688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r-H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popis lijekova – trajna terapija lijekovima</a:t>
            </a:r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vrsta, doza</a:t>
            </a:r>
          </a:p>
          <a:p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izdana količina </a:t>
            </a:r>
          </a:p>
          <a:p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promjena (vrste ili doze) </a:t>
            </a:r>
          </a:p>
          <a:p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alergije na lijek </a:t>
            </a:r>
          </a:p>
          <a:p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nuspojave</a:t>
            </a:r>
          </a:p>
        </p:txBody>
      </p:sp>
    </p:spTree>
    <p:extLst>
      <p:ext uri="{BB962C8B-B14F-4D97-AF65-F5344CB8AC3E}">
        <p14:creationId xmlns:p14="http://schemas.microsoft.com/office/powerpoint/2010/main" val="8089899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7334" y="609601"/>
            <a:ext cx="8596668" cy="6248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Ostali podaci</a:t>
            </a: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tu spadaju podaci važni za zdravstvenu statistiku i druge službe u sustavu. Obvezne evidencije: </a:t>
            </a:r>
          </a:p>
          <a:p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bolesnici s kroničnim bolestima (registri) </a:t>
            </a:r>
          </a:p>
          <a:p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zarazne bolesti koji se još dodatno prijavljuju higijensko-epidemiološkoj službi </a:t>
            </a:r>
          </a:p>
          <a:p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umrli bolesnici </a:t>
            </a:r>
          </a:p>
          <a:p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registrirane bolesti </a:t>
            </a:r>
          </a:p>
          <a:p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provedenom cijepljenju </a:t>
            </a:r>
          </a:p>
          <a:p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sistematskim pregledima </a:t>
            </a:r>
          </a:p>
        </p:txBody>
      </p:sp>
    </p:spTree>
    <p:extLst>
      <p:ext uri="{BB962C8B-B14F-4D97-AF65-F5344CB8AC3E}">
        <p14:creationId xmlns:p14="http://schemas.microsoft.com/office/powerpoint/2010/main" val="952475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Koji su tipični (pod)sustavi u zdravstvu?</a:t>
            </a:r>
          </a:p>
          <a:p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Koje podatke prikuplja i njime se koristi pojedini (pod)sustav?</a:t>
            </a:r>
          </a:p>
          <a:p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Koje su organizacijske i informacijske značajke svakog pojedinog (pod)sustava?</a:t>
            </a:r>
          </a:p>
        </p:txBody>
      </p:sp>
    </p:spTree>
    <p:extLst>
      <p:ext uri="{BB962C8B-B14F-4D97-AF65-F5344CB8AC3E}">
        <p14:creationId xmlns:p14="http://schemas.microsoft.com/office/powerpoint/2010/main" val="41862917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Obveza vođenja elektroničnog zdravstvenog zapisa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Popis pacijenata </a:t>
            </a: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osnovnim demografskim podacima i svim podacima o osiguranju – liječnik ga dobiva izravno iz središnjeg zdravstvenog informacijskog sustava</a:t>
            </a:r>
          </a:p>
        </p:txBody>
      </p:sp>
    </p:spTree>
    <p:extLst>
      <p:ext uri="{BB962C8B-B14F-4D97-AF65-F5344CB8AC3E}">
        <p14:creationId xmlns:p14="http://schemas.microsoft.com/office/powerpoint/2010/main" val="31527484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35527" y="2160589"/>
            <a:ext cx="9919855" cy="45588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 svakog pacijenta postoji  zaseban zdravstveni zapis</a:t>
            </a: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(koji odgovara klasičnom zdravstvenom kartonu)</a:t>
            </a:r>
          </a:p>
          <a:p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Popis kroničnih stanja, posebne napomene iz obiteljske i socijalne anamneze, podatak o alergijama</a:t>
            </a:r>
          </a:p>
          <a:p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Evidencija o posjetima u kojoj se bilježi anamneza (razlog dolaska), simptomi i nalazi, dijagnoza te poduzeti dijagnostički i terapijski postupci te preporuke</a:t>
            </a:r>
          </a:p>
          <a:p>
            <a:endParaRPr lang="hr-H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7048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69741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Izdvojene aktivnosti </a:t>
            </a: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koje liječnik odabire prema potrebi za svakog pojedinog pacijenta</a:t>
            </a:r>
          </a:p>
          <a:p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Popis lijekova</a:t>
            </a:r>
          </a:p>
          <a:p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Popis uputnica</a:t>
            </a:r>
          </a:p>
          <a:p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Evidencija bolovanja</a:t>
            </a:r>
          </a:p>
          <a:p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Prijava zaraznih i malignih bolesti</a:t>
            </a:r>
          </a:p>
          <a:p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Cijepljenja</a:t>
            </a:r>
          </a:p>
          <a:p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Popis ortopedskih i sanitarnih pomagala</a:t>
            </a:r>
          </a:p>
          <a:p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Uputnica za liječničko povjerenstvo</a:t>
            </a:r>
          </a:p>
          <a:p>
            <a:endParaRPr lang="hr-H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4923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77091" y="2160589"/>
            <a:ext cx="9545781" cy="4697411"/>
          </a:xfrm>
        </p:spPr>
        <p:txBody>
          <a:bodyPr>
            <a:normAutofit lnSpcReduction="10000"/>
          </a:bodyPr>
          <a:lstStyle/>
          <a:p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Popis stalne terapije</a:t>
            </a: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Popis provedenih dijagnostičkih i terapijskih postupaka </a:t>
            </a: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koji se posebno plaćaju (EKG, toaleta i šivanje rane i sl.) i račun za njih</a:t>
            </a:r>
          </a:p>
          <a:p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Usustavljenja </a:t>
            </a:r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dnevna izvješća </a:t>
            </a: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radu (izvršene usluge, popis i cijena propisanih lijekova, evidencija bolovanja)</a:t>
            </a:r>
          </a:p>
          <a:p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Usustavljenja </a:t>
            </a:r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mjesečna izvješća </a:t>
            </a: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radu</a:t>
            </a:r>
          </a:p>
          <a:p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Izvješće o pobolu</a:t>
            </a:r>
          </a:p>
        </p:txBody>
      </p:sp>
    </p:spTree>
    <p:extLst>
      <p:ext uri="{BB962C8B-B14F-4D97-AF65-F5344CB8AC3E}">
        <p14:creationId xmlns:p14="http://schemas.microsoft.com/office/powerpoint/2010/main" val="33704746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6CE6E43D-FC44-4F15-89C6-7C08E9BDC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321115E6-3640-4179-A252-686A27B75B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E68D2ABE-CDFA-4BEB-AF45-E43862265B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23">
              <a:extLst>
                <a:ext uri="{FF2B5EF4-FFF2-40B4-BE49-F238E27FC236}">
                  <a16:creationId xmlns:a16="http://schemas.microsoft.com/office/drawing/2014/main" id="{A108FB8B-558B-4F9E-970F-72D2EE57F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Rectangle 25">
              <a:extLst>
                <a:ext uri="{FF2B5EF4-FFF2-40B4-BE49-F238E27FC236}">
                  <a16:creationId xmlns:a16="http://schemas.microsoft.com/office/drawing/2014/main" id="{481E92F1-5BD2-4422-B875-90578CEAA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id="{9D9630F3-9488-4F58-9098-F6B8552BD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7">
              <a:extLst>
                <a:ext uri="{FF2B5EF4-FFF2-40B4-BE49-F238E27FC236}">
                  <a16:creationId xmlns:a16="http://schemas.microsoft.com/office/drawing/2014/main" id="{A82B105D-E7A6-4F3A-AFDA-B9133F6BD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8">
              <a:extLst>
                <a:ext uri="{FF2B5EF4-FFF2-40B4-BE49-F238E27FC236}">
                  <a16:creationId xmlns:a16="http://schemas.microsoft.com/office/drawing/2014/main" id="{592262AB-546B-41A7-99DE-EC034F0722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9">
              <a:extLst>
                <a:ext uri="{FF2B5EF4-FFF2-40B4-BE49-F238E27FC236}">
                  <a16:creationId xmlns:a16="http://schemas.microsoft.com/office/drawing/2014/main" id="{D878A1F7-F404-41A0-BD7C-9739499BDD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0076BF32-29FF-4C3A-B1AF-91A28EFDA0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0A4C29F3-B3A2-40B9-8670-ADA39B0C42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4098" name="Picture 2" descr="RADIONICA: LABORATORIJSKA INFORMATIKA S ODABRANIM PODRUČJIMA MEDICINSKE  INFORMATIKE (2017) Klinički zavod za kemiju KBC Sestre milosrdnice - PDF  Free Download">
            <a:extLst>
              <a:ext uri="{FF2B5EF4-FFF2-40B4-BE49-F238E27FC236}">
                <a16:creationId xmlns:a16="http://schemas.microsoft.com/office/drawing/2014/main" id="{1C12159E-BBBA-4AB5-B88D-6AE14060ED6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8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85C2136B-77EC-41E9-BDB6-58A4AE1429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33800"/>
            <a:ext cx="762000" cy="3124200"/>
          </a:xfrm>
          <a:custGeom>
            <a:avLst/>
            <a:gdLst>
              <a:gd name="connsiteX0" fmla="*/ 0 w 762000"/>
              <a:gd name="connsiteY0" fmla="*/ 0 h 3124200"/>
              <a:gd name="connsiteX1" fmla="*/ 762000 w 762000"/>
              <a:gd name="connsiteY1" fmla="*/ 3124200 h 3124200"/>
              <a:gd name="connsiteX2" fmla="*/ 0 w 762000"/>
              <a:gd name="connsiteY2" fmla="*/ 3124200 h 312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3124200">
                <a:moveTo>
                  <a:pt x="0" y="0"/>
                </a:moveTo>
                <a:lnTo>
                  <a:pt x="762000" y="3124200"/>
                </a:lnTo>
                <a:lnTo>
                  <a:pt x="0" y="31242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E55891F3-A5E2-4418-8950-25FA2B731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9274002" y="4502552"/>
            <a:ext cx="2917998" cy="23554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FB1FCEB1-A7E1-417C-A7EF-AA30D5A08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3500" y="-16625"/>
            <a:ext cx="2667482" cy="68746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7FBCF2A6-1F18-4B68-B5D2-5B763ED41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2923" y="-16625"/>
            <a:ext cx="1269077" cy="6874625"/>
          </a:xfrm>
          <a:custGeom>
            <a:avLst/>
            <a:gdLst>
              <a:gd name="connsiteX0" fmla="*/ 714894 w 1269077"/>
              <a:gd name="connsiteY0" fmla="*/ 0 h 6874625"/>
              <a:gd name="connsiteX1" fmla="*/ 1269077 w 1269077"/>
              <a:gd name="connsiteY1" fmla="*/ 16625 h 6874625"/>
              <a:gd name="connsiteX2" fmla="*/ 1269077 w 1269077"/>
              <a:gd name="connsiteY2" fmla="*/ 6874625 h 6874625"/>
              <a:gd name="connsiteX3" fmla="*/ 0 w 1269077"/>
              <a:gd name="connsiteY3" fmla="*/ 6874625 h 687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9077" h="6874625">
                <a:moveTo>
                  <a:pt x="714894" y="0"/>
                </a:moveTo>
                <a:lnTo>
                  <a:pt x="1269077" y="16625"/>
                </a:lnTo>
                <a:lnTo>
                  <a:pt x="1269077" y="6874625"/>
                </a:lnTo>
                <a:lnTo>
                  <a:pt x="0" y="6874625"/>
                </a:lnTo>
                <a:close/>
              </a:path>
            </a:pathLst>
          </a:custGeom>
          <a:solidFill>
            <a:schemeClr val="accent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FF3A27FB-A693-4A75-951E-0C77CD98F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374" y="-16624"/>
            <a:ext cx="1983626" cy="6874625"/>
          </a:xfrm>
          <a:custGeom>
            <a:avLst/>
            <a:gdLst>
              <a:gd name="connsiteX0" fmla="*/ 0 w 1983626"/>
              <a:gd name="connsiteY0" fmla="*/ 0 h 6874625"/>
              <a:gd name="connsiteX1" fmla="*/ 1983626 w 1983626"/>
              <a:gd name="connsiteY1" fmla="*/ 0 h 6874625"/>
              <a:gd name="connsiteX2" fmla="*/ 1983626 w 1983626"/>
              <a:gd name="connsiteY2" fmla="*/ 6874625 h 6874625"/>
              <a:gd name="connsiteX3" fmla="*/ 1522181 w 1983626"/>
              <a:gd name="connsiteY3" fmla="*/ 6874625 h 687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3626" h="6874625">
                <a:moveTo>
                  <a:pt x="0" y="0"/>
                </a:moveTo>
                <a:lnTo>
                  <a:pt x="1983626" y="0"/>
                </a:lnTo>
                <a:lnTo>
                  <a:pt x="1983626" y="6874625"/>
                </a:lnTo>
                <a:lnTo>
                  <a:pt x="1522181" y="6874625"/>
                </a:lnTo>
                <a:close/>
              </a:path>
            </a:pathLst>
          </a:custGeom>
          <a:solidFill>
            <a:schemeClr val="accent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3204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30036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Osnovna podjela informacijskog programa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Prijava</a:t>
            </a: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unos šifre i lozinke korisnika</a:t>
            </a:r>
            <a:b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Obrada</a:t>
            </a: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unos/ažuriranje pacijenata, pregleda, naručivanje pacijenata</a:t>
            </a:r>
            <a:b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Osnovni podaci </a:t>
            </a: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podaci o ordinaciji, liječnicima, </a:t>
            </a:r>
            <a:r>
              <a:rPr lang="hr-H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šifrarnici</a:t>
            </a: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dijagnoza, postupaka,</a:t>
            </a:r>
            <a:b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lijekova, djelatnosti, kategorija osiguranika itd.</a:t>
            </a:r>
            <a:b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Liste </a:t>
            </a: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ispisne liste svih potrebnih evidencija, statistika</a:t>
            </a:r>
            <a:br>
              <a:rPr lang="hr-HR" dirty="0"/>
            </a:br>
            <a:endParaRPr lang="hr-HR" dirty="0"/>
          </a:p>
        </p:txBody>
      </p:sp>
      <p:pic>
        <p:nvPicPr>
          <p:cNvPr id="7174" name="Picture 6" descr="Slikovni rezultat za cezi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491" y="0"/>
            <a:ext cx="3971635" cy="193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5148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Obrada podataka  </a:t>
            </a:r>
            <a:endParaRPr lang="hr-HR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2160589"/>
            <a:ext cx="9906000" cy="4697411"/>
          </a:xfrm>
        </p:spPr>
        <p:txBody>
          <a:bodyPr>
            <a:noAutofit/>
          </a:bodyPr>
          <a:lstStyle/>
          <a:p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Podatke može unositi samo jedna osoba, ali se omogućava raspodjelu posla na sestru i liječnika </a:t>
            </a:r>
          </a:p>
          <a:p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sestra prima pacijenta, unosi ili provjerava njegove podatke, smješta ga u čekaonicu, </a:t>
            </a:r>
          </a:p>
          <a:p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liječnik odabire iz čekaonice pacijenta i obavlja pregled </a:t>
            </a:r>
          </a:p>
          <a:p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 samom pregledu liječniku je omogućeno slobodno upisivanje dijagnoze, terapije, upućivanja na pretrage ili odabir navedenog iz </a:t>
            </a:r>
            <a:r>
              <a:rPr lang="hr-H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šifrarnika</a:t>
            </a: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(što kasnije omogućuje statističke izvještaje). </a:t>
            </a:r>
          </a:p>
        </p:txBody>
      </p:sp>
    </p:spTree>
    <p:extLst>
      <p:ext uri="{BB962C8B-B14F-4D97-AF65-F5344CB8AC3E}">
        <p14:creationId xmlns:p14="http://schemas.microsoft.com/office/powerpoint/2010/main" val="8392506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3314" name="Picture 2" descr="Slikovni rezultat za polikliničko konzilijarna zdravstvena zašti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92" y="103909"/>
            <a:ext cx="12067308" cy="721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6289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697411"/>
          </a:xfrm>
        </p:spPr>
        <p:txBody>
          <a:bodyPr>
            <a:normAutofit/>
          </a:bodyPr>
          <a:lstStyle/>
          <a:p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 anamnezu/status svaki liječnik može imati unesen svoj predložak</a:t>
            </a:r>
          </a:p>
          <a:p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svaki pregled moguće je odbrati iz </a:t>
            </a:r>
            <a:r>
              <a:rPr lang="hr-H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šifrarnika</a:t>
            </a: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obavljene usluge prema cjeniku HZZO-a ili ordinacije</a:t>
            </a:r>
          </a:p>
          <a:p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Omogućeno je tiskanja računa, recepata, uputnica, zdravstvenih kartona pacijenata, povijesti bolesti</a:t>
            </a:r>
            <a:r>
              <a:rPr lang="hr-HR" dirty="0"/>
              <a:t> 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730488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46" name="Picture 6" descr="Slikovni rezultat za informacijski sustav u zdravstv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563" y="0"/>
            <a:ext cx="64761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0248" name="Picture 8" descr="Slikovni rezultat za e-uputn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43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418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5E6D884-A7CA-4492-9224-40DD83FD4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ZIS </a:t>
            </a:r>
            <a:r>
              <a:rPr lang="hr-H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hr-H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Zdravstveni informacijski sustav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6868FC9-B054-45F8-BF5A-ABE1241D9C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200" dirty="0"/>
              <a:t>skup ljudi, materijalnih sredstava i postupaka koji služi proizvodnji i prenošenju informacija za potrebe sustava zdravstvene zaštite</a:t>
            </a:r>
            <a:endParaRPr lang="hr-H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9765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</a:t>
            </a:r>
            <a:endParaRPr lang="hr-H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1468583"/>
            <a:ext cx="9274002" cy="5389418"/>
          </a:xfrm>
        </p:spPr>
        <p:txBody>
          <a:bodyPr>
            <a:noAutofit/>
          </a:bodyPr>
          <a:lstStyle/>
          <a:p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liste pacijenata (po dobnim skupinama, po spolu i po prezimenu pacijenata)</a:t>
            </a:r>
          </a:p>
          <a:p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liste propisanih lijekova (po datumu, po liječnicima, po lijekovima)</a:t>
            </a:r>
          </a:p>
          <a:p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liste izdanih uputnica (po datumu, po liječnicima, po djelatnostima)</a:t>
            </a:r>
          </a:p>
          <a:p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liste utvrđenih bolesti (mjesečni i dnevni izvještaji podijeljeni po dobnim skupinama)</a:t>
            </a:r>
          </a:p>
          <a:p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Podaci se mogu razmjenjivati prema kriterijima elektronske obrade HZZO</a:t>
            </a:r>
          </a:p>
        </p:txBody>
      </p:sp>
    </p:spTree>
    <p:extLst>
      <p:ext uri="{BB962C8B-B14F-4D97-AF65-F5344CB8AC3E}">
        <p14:creationId xmlns:p14="http://schemas.microsoft.com/office/powerpoint/2010/main" val="37318241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POLIKLINIČKO-KONZILIJARNA zdravstvena zaštita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Informacijski sustav polikliničko-konzilijarne zdravstvene djelatnosti</a:t>
            </a:r>
          </a:p>
        </p:txBody>
      </p:sp>
    </p:spTree>
    <p:extLst>
      <p:ext uri="{BB962C8B-B14F-4D97-AF65-F5344CB8AC3E}">
        <p14:creationId xmlns:p14="http://schemas.microsoft.com/office/powerpoint/2010/main" val="6507875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6CE6E43D-FC44-4F15-89C6-7C08E9BDC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321115E6-3640-4179-A252-686A27B75B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E68D2ABE-CDFA-4BEB-AF45-E43862265B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23">
              <a:extLst>
                <a:ext uri="{FF2B5EF4-FFF2-40B4-BE49-F238E27FC236}">
                  <a16:creationId xmlns:a16="http://schemas.microsoft.com/office/drawing/2014/main" id="{A108FB8B-558B-4F9E-970F-72D2EE57F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Rectangle 25">
              <a:extLst>
                <a:ext uri="{FF2B5EF4-FFF2-40B4-BE49-F238E27FC236}">
                  <a16:creationId xmlns:a16="http://schemas.microsoft.com/office/drawing/2014/main" id="{481E92F1-5BD2-4422-B875-90578CEAA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id="{9D9630F3-9488-4F58-9098-F6B8552BD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7">
              <a:extLst>
                <a:ext uri="{FF2B5EF4-FFF2-40B4-BE49-F238E27FC236}">
                  <a16:creationId xmlns:a16="http://schemas.microsoft.com/office/drawing/2014/main" id="{A82B105D-E7A6-4F3A-AFDA-B9133F6BD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8">
              <a:extLst>
                <a:ext uri="{FF2B5EF4-FFF2-40B4-BE49-F238E27FC236}">
                  <a16:creationId xmlns:a16="http://schemas.microsoft.com/office/drawing/2014/main" id="{592262AB-546B-41A7-99DE-EC034F0722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9">
              <a:extLst>
                <a:ext uri="{FF2B5EF4-FFF2-40B4-BE49-F238E27FC236}">
                  <a16:creationId xmlns:a16="http://schemas.microsoft.com/office/drawing/2014/main" id="{D878A1F7-F404-41A0-BD7C-9739499BDD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0076BF32-29FF-4C3A-B1AF-91A28EFDA0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0A4C29F3-B3A2-40B9-8670-ADA39B0C42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026" name="Picture 2" descr="INFORMACIJSKI SUSTAVI U ZDRAVSTVU - ppt download">
            <a:extLst>
              <a:ext uri="{FF2B5EF4-FFF2-40B4-BE49-F238E27FC236}">
                <a16:creationId xmlns:a16="http://schemas.microsoft.com/office/drawing/2014/main" id="{9C843463-E7DC-42E1-AA8B-BA0979FD7B9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91" b="17909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85C2136B-77EC-41E9-BDB6-58A4AE1429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33800"/>
            <a:ext cx="762000" cy="3124200"/>
          </a:xfrm>
          <a:custGeom>
            <a:avLst/>
            <a:gdLst>
              <a:gd name="connsiteX0" fmla="*/ 0 w 762000"/>
              <a:gd name="connsiteY0" fmla="*/ 0 h 3124200"/>
              <a:gd name="connsiteX1" fmla="*/ 762000 w 762000"/>
              <a:gd name="connsiteY1" fmla="*/ 3124200 h 3124200"/>
              <a:gd name="connsiteX2" fmla="*/ 0 w 762000"/>
              <a:gd name="connsiteY2" fmla="*/ 3124200 h 312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3124200">
                <a:moveTo>
                  <a:pt x="0" y="0"/>
                </a:moveTo>
                <a:lnTo>
                  <a:pt x="762000" y="3124200"/>
                </a:lnTo>
                <a:lnTo>
                  <a:pt x="0" y="31242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E55891F3-A5E2-4418-8950-25FA2B731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9274002" y="4502552"/>
            <a:ext cx="2917998" cy="23554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FB1FCEB1-A7E1-417C-A7EF-AA30D5A08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3500" y="-16625"/>
            <a:ext cx="2667482" cy="68746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7FBCF2A6-1F18-4B68-B5D2-5B763ED41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2923" y="-16625"/>
            <a:ext cx="1269077" cy="6874625"/>
          </a:xfrm>
          <a:custGeom>
            <a:avLst/>
            <a:gdLst>
              <a:gd name="connsiteX0" fmla="*/ 714894 w 1269077"/>
              <a:gd name="connsiteY0" fmla="*/ 0 h 6874625"/>
              <a:gd name="connsiteX1" fmla="*/ 1269077 w 1269077"/>
              <a:gd name="connsiteY1" fmla="*/ 16625 h 6874625"/>
              <a:gd name="connsiteX2" fmla="*/ 1269077 w 1269077"/>
              <a:gd name="connsiteY2" fmla="*/ 6874625 h 6874625"/>
              <a:gd name="connsiteX3" fmla="*/ 0 w 1269077"/>
              <a:gd name="connsiteY3" fmla="*/ 6874625 h 687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9077" h="6874625">
                <a:moveTo>
                  <a:pt x="714894" y="0"/>
                </a:moveTo>
                <a:lnTo>
                  <a:pt x="1269077" y="16625"/>
                </a:lnTo>
                <a:lnTo>
                  <a:pt x="1269077" y="6874625"/>
                </a:lnTo>
                <a:lnTo>
                  <a:pt x="0" y="6874625"/>
                </a:lnTo>
                <a:close/>
              </a:path>
            </a:pathLst>
          </a:custGeom>
          <a:solidFill>
            <a:schemeClr val="accent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FF3A27FB-A693-4A75-951E-0C77CD98F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374" y="-16624"/>
            <a:ext cx="1983626" cy="6874625"/>
          </a:xfrm>
          <a:custGeom>
            <a:avLst/>
            <a:gdLst>
              <a:gd name="connsiteX0" fmla="*/ 0 w 1983626"/>
              <a:gd name="connsiteY0" fmla="*/ 0 h 6874625"/>
              <a:gd name="connsiteX1" fmla="*/ 1983626 w 1983626"/>
              <a:gd name="connsiteY1" fmla="*/ 0 h 6874625"/>
              <a:gd name="connsiteX2" fmla="*/ 1983626 w 1983626"/>
              <a:gd name="connsiteY2" fmla="*/ 6874625 h 6874625"/>
              <a:gd name="connsiteX3" fmla="*/ 1522181 w 1983626"/>
              <a:gd name="connsiteY3" fmla="*/ 6874625 h 687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3626" h="6874625">
                <a:moveTo>
                  <a:pt x="0" y="0"/>
                </a:moveTo>
                <a:lnTo>
                  <a:pt x="1983626" y="0"/>
                </a:lnTo>
                <a:lnTo>
                  <a:pt x="1983626" y="6874625"/>
                </a:lnTo>
                <a:lnTo>
                  <a:pt x="1522181" y="6874625"/>
                </a:lnTo>
                <a:close/>
              </a:path>
            </a:pathLst>
          </a:custGeom>
          <a:solidFill>
            <a:schemeClr val="accent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2902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Organizacija rada na odjelu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Djelatnost polikliničkog odjela</a:t>
            </a:r>
          </a:p>
          <a:p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Djelatnost specijalnog odjela</a:t>
            </a:r>
          </a:p>
        </p:txBody>
      </p:sp>
    </p:spTree>
    <p:extLst>
      <p:ext uri="{BB962C8B-B14F-4D97-AF65-F5344CB8AC3E}">
        <p14:creationId xmlns:p14="http://schemas.microsoft.com/office/powerpoint/2010/main" val="17169770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Poliklinički odjel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Prijem pacijenata</a:t>
            </a:r>
          </a:p>
          <a:p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Unos pacijentovih podataka  </a:t>
            </a:r>
          </a:p>
          <a:p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Dodjeljivanje određenom specijalistu </a:t>
            </a:r>
          </a:p>
          <a:p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Unos tražene pretrage </a:t>
            </a:r>
          </a:p>
        </p:txBody>
      </p:sp>
    </p:spTree>
    <p:extLst>
      <p:ext uri="{BB962C8B-B14F-4D97-AF65-F5344CB8AC3E}">
        <p14:creationId xmlns:p14="http://schemas.microsoft.com/office/powerpoint/2010/main" val="35036857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6CE6E43D-FC44-4F15-89C6-7C08E9BDC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321115E6-3640-4179-A252-686A27B75B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E68D2ABE-CDFA-4BEB-AF45-E43862265B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23">
              <a:extLst>
                <a:ext uri="{FF2B5EF4-FFF2-40B4-BE49-F238E27FC236}">
                  <a16:creationId xmlns:a16="http://schemas.microsoft.com/office/drawing/2014/main" id="{A108FB8B-558B-4F9E-970F-72D2EE57F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Rectangle 25">
              <a:extLst>
                <a:ext uri="{FF2B5EF4-FFF2-40B4-BE49-F238E27FC236}">
                  <a16:creationId xmlns:a16="http://schemas.microsoft.com/office/drawing/2014/main" id="{481E92F1-5BD2-4422-B875-90578CEAA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id="{9D9630F3-9488-4F58-9098-F6B8552BD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7">
              <a:extLst>
                <a:ext uri="{FF2B5EF4-FFF2-40B4-BE49-F238E27FC236}">
                  <a16:creationId xmlns:a16="http://schemas.microsoft.com/office/drawing/2014/main" id="{A82B105D-E7A6-4F3A-AFDA-B9133F6BD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8">
              <a:extLst>
                <a:ext uri="{FF2B5EF4-FFF2-40B4-BE49-F238E27FC236}">
                  <a16:creationId xmlns:a16="http://schemas.microsoft.com/office/drawing/2014/main" id="{592262AB-546B-41A7-99DE-EC034F0722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9">
              <a:extLst>
                <a:ext uri="{FF2B5EF4-FFF2-40B4-BE49-F238E27FC236}">
                  <a16:creationId xmlns:a16="http://schemas.microsoft.com/office/drawing/2014/main" id="{D878A1F7-F404-41A0-BD7C-9739499BDD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0076BF32-29FF-4C3A-B1AF-91A28EFDA0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0A4C29F3-B3A2-40B9-8670-ADA39B0C42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6146" name="Picture 2" descr="INFORMACIJSKI SUSTAVI U ZDRAVSTVU - ppt download">
            <a:extLst>
              <a:ext uri="{FF2B5EF4-FFF2-40B4-BE49-F238E27FC236}">
                <a16:creationId xmlns:a16="http://schemas.microsoft.com/office/drawing/2014/main" id="{5BC8FCE2-616E-4941-AF92-F4EB2050B36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4" b="1699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85C2136B-77EC-41E9-BDB6-58A4AE1429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33800"/>
            <a:ext cx="762000" cy="3124200"/>
          </a:xfrm>
          <a:custGeom>
            <a:avLst/>
            <a:gdLst>
              <a:gd name="connsiteX0" fmla="*/ 0 w 762000"/>
              <a:gd name="connsiteY0" fmla="*/ 0 h 3124200"/>
              <a:gd name="connsiteX1" fmla="*/ 762000 w 762000"/>
              <a:gd name="connsiteY1" fmla="*/ 3124200 h 3124200"/>
              <a:gd name="connsiteX2" fmla="*/ 0 w 762000"/>
              <a:gd name="connsiteY2" fmla="*/ 3124200 h 312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3124200">
                <a:moveTo>
                  <a:pt x="0" y="0"/>
                </a:moveTo>
                <a:lnTo>
                  <a:pt x="762000" y="3124200"/>
                </a:lnTo>
                <a:lnTo>
                  <a:pt x="0" y="31242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E55891F3-A5E2-4418-8950-25FA2B731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9274002" y="4502552"/>
            <a:ext cx="2917998" cy="23554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FB1FCEB1-A7E1-417C-A7EF-AA30D5A08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3500" y="-16625"/>
            <a:ext cx="2667482" cy="68746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7FBCF2A6-1F18-4B68-B5D2-5B763ED41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2923" y="-16625"/>
            <a:ext cx="1269077" cy="6874625"/>
          </a:xfrm>
          <a:custGeom>
            <a:avLst/>
            <a:gdLst>
              <a:gd name="connsiteX0" fmla="*/ 714894 w 1269077"/>
              <a:gd name="connsiteY0" fmla="*/ 0 h 6874625"/>
              <a:gd name="connsiteX1" fmla="*/ 1269077 w 1269077"/>
              <a:gd name="connsiteY1" fmla="*/ 16625 h 6874625"/>
              <a:gd name="connsiteX2" fmla="*/ 1269077 w 1269077"/>
              <a:gd name="connsiteY2" fmla="*/ 6874625 h 6874625"/>
              <a:gd name="connsiteX3" fmla="*/ 0 w 1269077"/>
              <a:gd name="connsiteY3" fmla="*/ 6874625 h 687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9077" h="6874625">
                <a:moveTo>
                  <a:pt x="714894" y="0"/>
                </a:moveTo>
                <a:lnTo>
                  <a:pt x="1269077" y="16625"/>
                </a:lnTo>
                <a:lnTo>
                  <a:pt x="1269077" y="6874625"/>
                </a:lnTo>
                <a:lnTo>
                  <a:pt x="0" y="6874625"/>
                </a:lnTo>
                <a:close/>
              </a:path>
            </a:pathLst>
          </a:custGeom>
          <a:solidFill>
            <a:schemeClr val="accent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FF3A27FB-A693-4A75-951E-0C77CD98F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374" y="-16624"/>
            <a:ext cx="1983626" cy="6874625"/>
          </a:xfrm>
          <a:custGeom>
            <a:avLst/>
            <a:gdLst>
              <a:gd name="connsiteX0" fmla="*/ 0 w 1983626"/>
              <a:gd name="connsiteY0" fmla="*/ 0 h 6874625"/>
              <a:gd name="connsiteX1" fmla="*/ 1983626 w 1983626"/>
              <a:gd name="connsiteY1" fmla="*/ 0 h 6874625"/>
              <a:gd name="connsiteX2" fmla="*/ 1983626 w 1983626"/>
              <a:gd name="connsiteY2" fmla="*/ 6874625 h 6874625"/>
              <a:gd name="connsiteX3" fmla="*/ 1522181 w 1983626"/>
              <a:gd name="connsiteY3" fmla="*/ 6874625 h 687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3626" h="6874625">
                <a:moveTo>
                  <a:pt x="0" y="0"/>
                </a:moveTo>
                <a:lnTo>
                  <a:pt x="1983626" y="0"/>
                </a:lnTo>
                <a:lnTo>
                  <a:pt x="1983626" y="6874625"/>
                </a:lnTo>
                <a:lnTo>
                  <a:pt x="1522181" y="6874625"/>
                </a:lnTo>
                <a:close/>
              </a:path>
            </a:pathLst>
          </a:custGeom>
          <a:solidFill>
            <a:schemeClr val="accent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2703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Specijalni odjel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Poliklinike mogu imati i specijalne odjele čiji se rad razlikuje od rad u polikliničkom odjelu</a:t>
            </a:r>
          </a:p>
          <a:p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 pacijenti prolaze program koji traje od jednog do tri mjeseca</a:t>
            </a:r>
          </a:p>
          <a:p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Osim navedenih tu se rade i dodatne pretrage, npr. telemetrija, vježbe, rad s psihologom</a:t>
            </a:r>
          </a:p>
        </p:txBody>
      </p:sp>
    </p:spTree>
    <p:extLst>
      <p:ext uri="{BB962C8B-B14F-4D97-AF65-F5344CB8AC3E}">
        <p14:creationId xmlns:p14="http://schemas.microsoft.com/office/powerpoint/2010/main" val="13566290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Bolesnik dolazi dva do pet puta tjedno na vježbe</a:t>
            </a:r>
          </a:p>
          <a:p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Prije uključenja mora odraditi određene pretrage  kako bi se ocijenila psihofizička sposobnost za rehabilitaciju</a:t>
            </a:r>
          </a:p>
          <a:p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Isto se radi i prije otpusta da se vidi učinak provedene rehabilitacije</a:t>
            </a:r>
          </a:p>
          <a:p>
            <a:endParaRPr lang="hr-H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356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 otpustu dobiva se otpusno pismo</a:t>
            </a:r>
          </a:p>
          <a:p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jednom uputnicom mjesečno, koju pacijent dobiva od svog liječnika primarne zdravstvene zaštite, rade se sve pretrage i vježbe za taj mjesec</a:t>
            </a:r>
          </a:p>
          <a:p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kraju svakog mjeseca radi se obračun</a:t>
            </a:r>
          </a:p>
        </p:txBody>
      </p:sp>
    </p:spTree>
    <p:extLst>
      <p:ext uri="{BB962C8B-B14F-4D97-AF65-F5344CB8AC3E}">
        <p14:creationId xmlns:p14="http://schemas.microsoft.com/office/powerpoint/2010/main" val="32596802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2290" name="Picture 2" descr="Slikovni rezultat za polikliničko konzilijarna zdravstvena zašti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620"/>
            <a:ext cx="12288982" cy="670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325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6CE6E43D-FC44-4F15-89C6-7C08E9BDC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321115E6-3640-4179-A252-686A27B75B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E68D2ABE-CDFA-4BEB-AF45-E43862265B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23">
              <a:extLst>
                <a:ext uri="{FF2B5EF4-FFF2-40B4-BE49-F238E27FC236}">
                  <a16:creationId xmlns:a16="http://schemas.microsoft.com/office/drawing/2014/main" id="{A108FB8B-558B-4F9E-970F-72D2EE57F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Rectangle 25">
              <a:extLst>
                <a:ext uri="{FF2B5EF4-FFF2-40B4-BE49-F238E27FC236}">
                  <a16:creationId xmlns:a16="http://schemas.microsoft.com/office/drawing/2014/main" id="{481E92F1-5BD2-4422-B875-90578CEAA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id="{9D9630F3-9488-4F58-9098-F6B8552BD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7">
              <a:extLst>
                <a:ext uri="{FF2B5EF4-FFF2-40B4-BE49-F238E27FC236}">
                  <a16:creationId xmlns:a16="http://schemas.microsoft.com/office/drawing/2014/main" id="{A82B105D-E7A6-4F3A-AFDA-B9133F6BD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8">
              <a:extLst>
                <a:ext uri="{FF2B5EF4-FFF2-40B4-BE49-F238E27FC236}">
                  <a16:creationId xmlns:a16="http://schemas.microsoft.com/office/drawing/2014/main" id="{592262AB-546B-41A7-99DE-EC034F0722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9">
              <a:extLst>
                <a:ext uri="{FF2B5EF4-FFF2-40B4-BE49-F238E27FC236}">
                  <a16:creationId xmlns:a16="http://schemas.microsoft.com/office/drawing/2014/main" id="{D878A1F7-F404-41A0-BD7C-9739499BDD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0076BF32-29FF-4C3A-B1AF-91A28EFDA0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0A4C29F3-B3A2-40B9-8670-ADA39B0C42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3" name="Rectangle 82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8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9" name="Isosceles Triangle 88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0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1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2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3" name="Isosceles Triangle 92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4" name="Isosceles Triangle 93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96" name="Rectangle 95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INFORMACIJSKI SUSTAVI U ZDRAVSTVU - ppt download">
            <a:extLst>
              <a:ext uri="{FF2B5EF4-FFF2-40B4-BE49-F238E27FC236}">
                <a16:creationId xmlns:a16="http://schemas.microsoft.com/office/drawing/2014/main" id="{EA9D7A86-634A-4D1B-89F4-46FFD164AEE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94" r="1" b="20579"/>
          <a:stretch/>
        </p:blipFill>
        <p:spPr bwMode="auto">
          <a:xfrm>
            <a:off x="568452" y="571500"/>
            <a:ext cx="11055096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5552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>
            <a:extLst>
              <a:ext uri="{FF2B5EF4-FFF2-40B4-BE49-F238E27FC236}">
                <a16:creationId xmlns:a16="http://schemas.microsoft.com/office/drawing/2014/main" id="{BCAEEEBD-779B-4609-A737-4BEFD64744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9F865128-9162-4A93-BA38-3EDA100D05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97FAD7EB-2975-48FE-9C11-06D44B0DB0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ectangle 23">
              <a:extLst>
                <a:ext uri="{FF2B5EF4-FFF2-40B4-BE49-F238E27FC236}">
                  <a16:creationId xmlns:a16="http://schemas.microsoft.com/office/drawing/2014/main" id="{8F958341-3D13-40CF-B851-BBFE57BD4E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5">
              <a:extLst>
                <a:ext uri="{FF2B5EF4-FFF2-40B4-BE49-F238E27FC236}">
                  <a16:creationId xmlns:a16="http://schemas.microsoft.com/office/drawing/2014/main" id="{E52E91BF-6028-4758-83D2-479E08BC69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BB6FFE21-EADD-48B3-B3A3-7D6CEBD0A0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Rectangle 27">
              <a:extLst>
                <a:ext uri="{FF2B5EF4-FFF2-40B4-BE49-F238E27FC236}">
                  <a16:creationId xmlns:a16="http://schemas.microsoft.com/office/drawing/2014/main" id="{1DC66C91-0E5F-44BB-A970-EBE30BD37F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Rectangle 28">
              <a:extLst>
                <a:ext uri="{FF2B5EF4-FFF2-40B4-BE49-F238E27FC236}">
                  <a16:creationId xmlns:a16="http://schemas.microsoft.com/office/drawing/2014/main" id="{B94AAD67-2A87-45F4-89D1-050773C994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3" name="Rectangle 29">
              <a:extLst>
                <a:ext uri="{FF2B5EF4-FFF2-40B4-BE49-F238E27FC236}">
                  <a16:creationId xmlns:a16="http://schemas.microsoft.com/office/drawing/2014/main" id="{7051A6E4-D760-437F-8BB3-F99D4A20F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4" name="Isosceles Triangle 83">
              <a:extLst>
                <a:ext uri="{FF2B5EF4-FFF2-40B4-BE49-F238E27FC236}">
                  <a16:creationId xmlns:a16="http://schemas.microsoft.com/office/drawing/2014/main" id="{2A6C2BC1-D612-48ED-923C-0F0024DB06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5" name="Isosceles Triangle 84">
              <a:extLst>
                <a:ext uri="{FF2B5EF4-FFF2-40B4-BE49-F238E27FC236}">
                  <a16:creationId xmlns:a16="http://schemas.microsoft.com/office/drawing/2014/main" id="{3EC7FFC4-633F-4F2A-AB36-3D953B16B6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7" name="Rectangle 86">
            <a:extLst>
              <a:ext uri="{FF2B5EF4-FFF2-40B4-BE49-F238E27FC236}">
                <a16:creationId xmlns:a16="http://schemas.microsoft.com/office/drawing/2014/main" id="{46E2C1D0-2072-4664-9C67-3B12866F5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17" y="-1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5122" name="Picture 2" descr="Odjel fizikalne medicine i rehabilitacije – Opća i veteranska bolnica  &quot;Hrvatski ponos&quot; Knin">
            <a:extLst>
              <a:ext uri="{FF2B5EF4-FFF2-40B4-BE49-F238E27FC236}">
                <a16:creationId xmlns:a16="http://schemas.microsoft.com/office/drawing/2014/main" id="{D06DAA26-3179-4C4A-B4AD-5196F4B040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3" r="22070" b="-1"/>
          <a:stretch/>
        </p:blipFill>
        <p:spPr bwMode="auto">
          <a:xfrm>
            <a:off x="6194368" y="10"/>
            <a:ext cx="5997632" cy="6857990"/>
          </a:xfrm>
          <a:custGeom>
            <a:avLst/>
            <a:gdLst/>
            <a:ahLst/>
            <a:cxnLst/>
            <a:rect l="l" t="t" r="r" b="b"/>
            <a:pathLst>
              <a:path w="5997632" h="6858000">
                <a:moveTo>
                  <a:pt x="0" y="0"/>
                </a:moveTo>
                <a:lnTo>
                  <a:pt x="5997632" y="0"/>
                </a:lnTo>
                <a:lnTo>
                  <a:pt x="5997632" y="6858000"/>
                </a:lnTo>
                <a:lnTo>
                  <a:pt x="3178693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Odjel za rehabilitaciju djece - sbkt.hr">
            <a:extLst>
              <a:ext uri="{FF2B5EF4-FFF2-40B4-BE49-F238E27FC236}">
                <a16:creationId xmlns:a16="http://schemas.microsoft.com/office/drawing/2014/main" id="{22B4E0B9-A629-4E9F-838C-FCEB94C7CFA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55"/>
          <a:stretch/>
        </p:blipFill>
        <p:spPr bwMode="auto">
          <a:xfrm>
            <a:off x="-1" y="10"/>
            <a:ext cx="9141744" cy="6857990"/>
          </a:xfrm>
          <a:custGeom>
            <a:avLst/>
            <a:gdLst/>
            <a:ahLst/>
            <a:cxnLst/>
            <a:rect l="l" t="t" r="r" b="b"/>
            <a:pathLst>
              <a:path w="9141744" h="6863485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37FEB674-D811-4FFE-A878-29D0C0ED1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73847"/>
            <a:ext cx="6434783" cy="3310306"/>
          </a:xfrm>
          <a:custGeom>
            <a:avLst/>
            <a:gdLst>
              <a:gd name="connsiteX0" fmla="*/ 0 w 6434783"/>
              <a:gd name="connsiteY0" fmla="*/ 0 h 3310306"/>
              <a:gd name="connsiteX1" fmla="*/ 3829872 w 6434783"/>
              <a:gd name="connsiteY1" fmla="*/ 0 h 3310306"/>
              <a:gd name="connsiteX2" fmla="*/ 4896100 w 6434783"/>
              <a:gd name="connsiteY2" fmla="*/ 0 h 3310306"/>
              <a:gd name="connsiteX3" fmla="*/ 4901677 w 6434783"/>
              <a:gd name="connsiteY3" fmla="*/ 0 h 3310306"/>
              <a:gd name="connsiteX4" fmla="*/ 6434783 w 6434783"/>
              <a:gd name="connsiteY4" fmla="*/ 3310306 h 3310306"/>
              <a:gd name="connsiteX5" fmla="*/ 0 w 6434783"/>
              <a:gd name="connsiteY5" fmla="*/ 3310306 h 3310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34783" h="3310306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6434783" y="3310306"/>
                </a:lnTo>
                <a:lnTo>
                  <a:pt x="0" y="3310306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1085977-90B7-4F7F-BF5C-2ACFF286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4" y="2093887"/>
            <a:ext cx="4193810" cy="88098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hr-HR" sz="2800" dirty="0"/>
              <a:t>Specijalna bolnica za rehabilitaciju djece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5128" name="Content Placeholder 5127">
            <a:extLst>
              <a:ext uri="{FF2B5EF4-FFF2-40B4-BE49-F238E27FC236}">
                <a16:creationId xmlns:a16="http://schemas.microsoft.com/office/drawing/2014/main" id="{57D5E5EF-A274-4AEA-A288-15BCBBC4D4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8064" y="2984423"/>
            <a:ext cx="4620544" cy="1873327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699421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BOLNIČKA ZDRAVSTVENA ZAŠTITA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Informacijski sustavi u bolnicama </a:t>
            </a:r>
          </a:p>
        </p:txBody>
      </p:sp>
    </p:spTree>
    <p:extLst>
      <p:ext uri="{BB962C8B-B14F-4D97-AF65-F5344CB8AC3E}">
        <p14:creationId xmlns:p14="http://schemas.microsoft.com/office/powerpoint/2010/main" val="13887556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1266" name="Picture 2" descr="Slikovni rezultat za cezi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2418"/>
            <a:ext cx="12192000" cy="763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5559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Bolnički informacijski sustav (BIS)</a:t>
            </a:r>
            <a:br>
              <a:rPr lang="hr-HR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informacijski sustav koji podržava sve bolničke funkcije i komunikaciju prema vanjskim ustanovama</a:t>
            </a:r>
          </a:p>
        </p:txBody>
      </p:sp>
    </p:spTree>
    <p:extLst>
      <p:ext uri="{BB962C8B-B14F-4D97-AF65-F5344CB8AC3E}">
        <p14:creationId xmlns:p14="http://schemas.microsoft.com/office/powerpoint/2010/main" val="20293223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Glavni zadaci BIS-a</a:t>
            </a:r>
            <a:br>
              <a:rPr lang="hr-HR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podrška djelotvornoj opskrbi bolesnika </a:t>
            </a:r>
          </a:p>
          <a:p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smanjenje utroška sredstava i vremena </a:t>
            </a:r>
          </a:p>
          <a:p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osiguravanje informacija za stručne, upravne i znanstvene svrhe</a:t>
            </a:r>
          </a:p>
        </p:txBody>
      </p:sp>
    </p:spTree>
    <p:extLst>
      <p:ext uri="{BB962C8B-B14F-4D97-AF65-F5344CB8AC3E}">
        <p14:creationId xmlns:p14="http://schemas.microsoft.com/office/powerpoint/2010/main" val="13074636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2050" name="Picture 2" descr="Slikovni rezultat za informacijski zdravstveni sustav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715"/>
            <a:ext cx="12191999" cy="7020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65206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Bolničke funkcije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osnovna bolnička djelatnost </a:t>
            </a:r>
          </a:p>
          <a:p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djelatnost pratećih službi </a:t>
            </a:r>
          </a:p>
          <a:p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znanstveno-nastavna djelatnost (KB, KBC) </a:t>
            </a:r>
          </a:p>
        </p:txBody>
      </p:sp>
    </p:spTree>
    <p:extLst>
      <p:ext uri="{BB962C8B-B14F-4D97-AF65-F5344CB8AC3E}">
        <p14:creationId xmlns:p14="http://schemas.microsoft.com/office/powerpoint/2010/main" val="428172102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Funkcije osnovne bolničke djelatnosti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liječenje </a:t>
            </a:r>
          </a:p>
          <a:p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dijagnostika </a:t>
            </a:r>
          </a:p>
          <a:p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zdravstvena njega </a:t>
            </a:r>
          </a:p>
          <a:p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medicinska rehabilitacija </a:t>
            </a:r>
          </a:p>
          <a:p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boravak i prehrana bolesnika </a:t>
            </a:r>
          </a:p>
        </p:txBody>
      </p:sp>
    </p:spTree>
    <p:extLst>
      <p:ext uri="{BB962C8B-B14F-4D97-AF65-F5344CB8AC3E}">
        <p14:creationId xmlns:p14="http://schemas.microsoft.com/office/powerpoint/2010/main" val="5636124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Funkcije djelatnosti pratećih službi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poslovno-ekonomska </a:t>
            </a:r>
          </a:p>
          <a:p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pravno-kadrovska </a:t>
            </a:r>
          </a:p>
          <a:p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tehnička </a:t>
            </a:r>
          </a:p>
        </p:txBody>
      </p:sp>
    </p:spTree>
    <p:extLst>
      <p:ext uri="{BB962C8B-B14F-4D97-AF65-F5344CB8AC3E}">
        <p14:creationId xmlns:p14="http://schemas.microsoft.com/office/powerpoint/2010/main" val="40715629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Funkcije znanstveno-nastavne djelatnosti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istraživanje </a:t>
            </a:r>
          </a:p>
          <a:p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obrazovanje</a:t>
            </a:r>
          </a:p>
        </p:txBody>
      </p:sp>
    </p:spTree>
    <p:extLst>
      <p:ext uri="{BB962C8B-B14F-4D97-AF65-F5344CB8AC3E}">
        <p14:creationId xmlns:p14="http://schemas.microsoft.com/office/powerpoint/2010/main" val="3083025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44F3EA1-FBC5-49C9-9AEF-FFDFBB32A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DC38D77-4F17-4007-9F97-A011CBB2E3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3200" b="1" dirty="0"/>
              <a:t>Korisnici</a:t>
            </a:r>
          </a:p>
          <a:p>
            <a:r>
              <a:rPr lang="hr-HR" sz="3200" dirty="0"/>
              <a:t>svi ljudi koji imaju potrebe za zdravstvenim informacijama</a:t>
            </a:r>
          </a:p>
          <a:p>
            <a:r>
              <a:rPr lang="hr-HR" sz="3200" dirty="0"/>
              <a:t>građani-korisnici zdravstvene zaštite</a:t>
            </a:r>
          </a:p>
          <a:p>
            <a:r>
              <a:rPr lang="hr-HR" sz="3200" dirty="0"/>
              <a:t>upravljački kadar izvan zdravstva </a:t>
            </a:r>
          </a:p>
          <a:p>
            <a:r>
              <a:rPr lang="hr-HR" sz="3200" dirty="0"/>
              <a:t>zdravstveno osiguranje</a:t>
            </a:r>
            <a:endParaRPr lang="hr-H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84553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Osnovni bolnički procesi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administrativno zbrinjavanje bolesnika </a:t>
            </a:r>
          </a:p>
          <a:p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zajedničke medicinske djelatnosti </a:t>
            </a:r>
          </a:p>
          <a:p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medicinsko zbrinjavanje bolesnika</a:t>
            </a:r>
          </a:p>
        </p:txBody>
      </p:sp>
    </p:spTree>
    <p:extLst>
      <p:ext uri="{BB962C8B-B14F-4D97-AF65-F5344CB8AC3E}">
        <p14:creationId xmlns:p14="http://schemas.microsoft.com/office/powerpoint/2010/main" val="25360055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122" name="Picture 2" descr="Slikovni rezultat za informacijski zdravstveni sustav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05464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Administrativno zbrinjavanje bolesnika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7334" y="1510145"/>
            <a:ext cx="8596668" cy="534785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opća administracija bolesnika</a:t>
            </a:r>
          </a:p>
          <a:p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identifikacijski podatci </a:t>
            </a:r>
          </a:p>
          <a:p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mjesto stanovanja </a:t>
            </a:r>
          </a:p>
          <a:p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kontakt s obitelji </a:t>
            </a:r>
          </a:p>
          <a:p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naručeni postupci </a:t>
            </a:r>
          </a:p>
          <a:p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specifične potrebe i zahtjevi bolesnika </a:t>
            </a:r>
          </a:p>
          <a:p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podaci o zdravstvenom osiguranju </a:t>
            </a:r>
          </a:p>
          <a:p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izvršene usluge </a:t>
            </a:r>
          </a:p>
          <a:p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prijevoz bolesnika</a:t>
            </a:r>
          </a:p>
        </p:txBody>
      </p:sp>
    </p:spTree>
    <p:extLst>
      <p:ext uri="{BB962C8B-B14F-4D97-AF65-F5344CB8AC3E}">
        <p14:creationId xmlns:p14="http://schemas.microsoft.com/office/powerpoint/2010/main" val="224997261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Administrativno zbrinjavanje bolesnika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927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administracija ambulantnog bolesnika </a:t>
            </a:r>
          </a:p>
          <a:p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prijava bolesnika </a:t>
            </a:r>
          </a:p>
          <a:p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obrada i završetak obrade bolesnika </a:t>
            </a:r>
          </a:p>
          <a:p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izvršene medicinske usluge i utrošeni materijal </a:t>
            </a:r>
          </a:p>
          <a:p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recepti, uputnice, bolovanja, doznake i potvrde za PZZ </a:t>
            </a:r>
          </a:p>
          <a:p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ambulantni financijski obračun troškova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561396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Administrativno zbrinjavanje bolesnika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69741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r-H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administracija stacionarnog bolesnika </a:t>
            </a:r>
          </a:p>
          <a:p>
            <a:r>
              <a:rPr lang="hr-H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prijem, premještaj, otpust </a:t>
            </a:r>
          </a:p>
          <a:p>
            <a:r>
              <a:rPr lang="hr-H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izvršene medicinske usluge, utrošeni materijal i lijekovi </a:t>
            </a:r>
          </a:p>
          <a:p>
            <a:r>
              <a:rPr lang="hr-H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način podmirenja troškova </a:t>
            </a:r>
          </a:p>
          <a:p>
            <a:r>
              <a:rPr lang="hr-H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stanje računa za vrijeme liječenja </a:t>
            </a:r>
          </a:p>
          <a:p>
            <a:r>
              <a:rPr lang="hr-H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stacionarni financijski obračun troškova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9153829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Zajedničke medicinske djelatnosti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7334" y="1648691"/>
            <a:ext cx="8596668" cy="5209309"/>
          </a:xfrm>
        </p:spPr>
        <p:txBody>
          <a:bodyPr>
            <a:normAutofit lnSpcReduction="10000"/>
          </a:bodyPr>
          <a:lstStyle/>
          <a:p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laboratoriji </a:t>
            </a:r>
          </a:p>
          <a:p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radiologija i slične djelatnosti </a:t>
            </a:r>
          </a:p>
          <a:p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patologija </a:t>
            </a:r>
          </a:p>
          <a:p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transfuziologija </a:t>
            </a:r>
          </a:p>
          <a:p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dokumentacija intenzivne medicine </a:t>
            </a:r>
          </a:p>
          <a:p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ljekarna </a:t>
            </a:r>
          </a:p>
          <a:p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arhiva </a:t>
            </a:r>
          </a:p>
          <a:p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prehrana</a:t>
            </a:r>
          </a:p>
        </p:txBody>
      </p:sp>
    </p:spTree>
    <p:extLst>
      <p:ext uri="{BB962C8B-B14F-4D97-AF65-F5344CB8AC3E}">
        <p14:creationId xmlns:p14="http://schemas.microsoft.com/office/powerpoint/2010/main" val="250851013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Medicinsko zbrinjavanje bolesnika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6982" y="1524000"/>
            <a:ext cx="9177020" cy="5333999"/>
          </a:xfrm>
        </p:spPr>
        <p:txBody>
          <a:bodyPr/>
          <a:lstStyle/>
          <a:p>
            <a:pPr marL="0" indent="0">
              <a:buNone/>
            </a:pPr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osnovna medicinska dokumentacija</a:t>
            </a:r>
          </a:p>
          <a:p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postupci dijagnostike i terapije za vrijeme boravka bolesnika u bolnici </a:t>
            </a:r>
          </a:p>
          <a:p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podatci s temperaturne i terapijske liste </a:t>
            </a:r>
          </a:p>
          <a:p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anamneza, status, tijek bolesti </a:t>
            </a:r>
          </a:p>
          <a:p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otpusnica i otpusno pismo </a:t>
            </a:r>
          </a:p>
          <a:p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postupci zdravstvene njege </a:t>
            </a:r>
          </a:p>
        </p:txBody>
      </p:sp>
    </p:spTree>
    <p:extLst>
      <p:ext uri="{BB962C8B-B14F-4D97-AF65-F5344CB8AC3E}">
        <p14:creationId xmlns:p14="http://schemas.microsoft.com/office/powerpoint/2010/main" val="3734875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Medicinsko zbrinjavanje bolesnika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66255" y="1510145"/>
            <a:ext cx="9107747" cy="534785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napredne tehnike vođenja medicinske dokumentacije </a:t>
            </a:r>
          </a:p>
          <a:p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tehnike koje olakšavaju komunikaciju, odlučivanje i vrednovanje postupaka liječenja </a:t>
            </a:r>
          </a:p>
          <a:p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unos šifriranih medicinskih podataka </a:t>
            </a:r>
          </a:p>
          <a:p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unos podataka glasom </a:t>
            </a:r>
          </a:p>
          <a:p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automatsko generiranje teksta </a:t>
            </a:r>
          </a:p>
          <a:p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medicinski stručni sustavi </a:t>
            </a:r>
          </a:p>
          <a:p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podrška donošenju odluka </a:t>
            </a:r>
          </a:p>
          <a:p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elektronička povijest bolesti </a:t>
            </a:r>
          </a:p>
          <a:p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multimedijski sadržaji </a:t>
            </a:r>
          </a:p>
          <a:p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bežični sustavi</a:t>
            </a:r>
          </a:p>
        </p:txBody>
      </p:sp>
    </p:spTree>
    <p:extLst>
      <p:ext uri="{BB962C8B-B14F-4D97-AF65-F5344CB8AC3E}">
        <p14:creationId xmlns:p14="http://schemas.microsoft.com/office/powerpoint/2010/main" val="7023618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JAVNOZDRAVSTVENA DJELATNOST 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Hrvatski zavod za javno zdravstvo</a:t>
            </a:r>
          </a:p>
        </p:txBody>
      </p:sp>
    </p:spTree>
    <p:extLst>
      <p:ext uri="{BB962C8B-B14F-4D97-AF65-F5344CB8AC3E}">
        <p14:creationId xmlns:p14="http://schemas.microsoft.com/office/powerpoint/2010/main" val="303443676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E1E46C9-DDA8-4539-8494-C338A8E0E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8194" name="Picture 2" descr="Analiza podataka iz Centralnog zdravstvenog informacijskog sustava  Republike Hrvatske (CEZIH) | Hrvatski zavod za javno zdravstvo">
            <a:extLst>
              <a:ext uri="{FF2B5EF4-FFF2-40B4-BE49-F238E27FC236}">
                <a16:creationId xmlns:a16="http://schemas.microsoft.com/office/drawing/2014/main" id="{0DE0DB0C-69C1-45C8-A56E-9B5269F3426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508" y="727633"/>
            <a:ext cx="6554911" cy="5745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869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33236E4-C3A4-41AE-884A-9B2BFAD4C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AAD6D7C-1594-4E2F-811B-1D0E8311FA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3200" b="1" dirty="0"/>
              <a:t>Sudionici</a:t>
            </a:r>
            <a:endParaRPr lang="hr-HR" sz="3200" dirty="0"/>
          </a:p>
          <a:p>
            <a:r>
              <a:rPr lang="hr-HR" sz="3200" dirty="0"/>
              <a:t>svi davaoci zdravstvene zaštite</a:t>
            </a:r>
          </a:p>
          <a:p>
            <a:r>
              <a:rPr lang="hr-HR" sz="3200" dirty="0"/>
              <a:t>liječnici, med. sestre i drugo zdravstveno osoblje</a:t>
            </a:r>
          </a:p>
          <a:p>
            <a:r>
              <a:rPr lang="hr-HR" sz="3200" dirty="0"/>
              <a:t>ostali radnici u zdravstvo</a:t>
            </a:r>
          </a:p>
          <a:p>
            <a:r>
              <a:rPr lang="hr-HR" sz="3200" dirty="0"/>
              <a:t>zdravstveno osiguranje</a:t>
            </a:r>
          </a:p>
        </p:txBody>
      </p:sp>
    </p:spTree>
    <p:extLst>
      <p:ext uri="{BB962C8B-B14F-4D97-AF65-F5344CB8AC3E}">
        <p14:creationId xmlns:p14="http://schemas.microsoft.com/office/powerpoint/2010/main" val="24943509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Izvori podataka - zdravstveni sustav cijele zemlje: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697411"/>
          </a:xfrm>
        </p:spPr>
        <p:txBody>
          <a:bodyPr>
            <a:normAutofit fontScale="92500" lnSpcReduction="10000"/>
          </a:bodyPr>
          <a:lstStyle/>
          <a:p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obiteljska medicina </a:t>
            </a:r>
          </a:p>
          <a:p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ZZ dojenčadi i male djece </a:t>
            </a:r>
          </a:p>
          <a:p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preventivna i specifična ZZ školske djece </a:t>
            </a:r>
          </a:p>
          <a:p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medicina rada </a:t>
            </a:r>
          </a:p>
          <a:p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ZZ žena </a:t>
            </a:r>
          </a:p>
          <a:p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hitna medicinska pomoć </a:t>
            </a:r>
          </a:p>
          <a:p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stomatološka ZZ </a:t>
            </a:r>
          </a:p>
          <a:p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patronaža i kućna njega</a:t>
            </a:r>
          </a:p>
        </p:txBody>
      </p:sp>
    </p:spTree>
    <p:extLst>
      <p:ext uri="{BB962C8B-B14F-4D97-AF65-F5344CB8AC3E}">
        <p14:creationId xmlns:p14="http://schemas.microsoft.com/office/powerpoint/2010/main" val="117208014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2C5D261-5481-45FA-B0A9-7BE59448B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endParaRPr lang="hr-HR"/>
          </a:p>
        </p:txBody>
      </p:sp>
      <p:pic>
        <p:nvPicPr>
          <p:cNvPr id="7170" name="Picture 2" descr="Mi možemo. Ja mogu. | Hrvatski zavod za javno zdravstvo">
            <a:extLst>
              <a:ext uri="{FF2B5EF4-FFF2-40B4-BE49-F238E27FC236}">
                <a16:creationId xmlns:a16="http://schemas.microsoft.com/office/drawing/2014/main" id="{9B7A2F5B-F25C-4A52-AEAE-817CD8FCCB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1018"/>
          <a:stretch/>
        </p:blipFill>
        <p:spPr bwMode="auto">
          <a:xfrm>
            <a:off x="20" y="-1"/>
            <a:ext cx="6421328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Isosceles Triangle 72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172" name="Picture 4" descr="Hrvatski zavod za javno zdravstvo">
            <a:extLst>
              <a:ext uri="{FF2B5EF4-FFF2-40B4-BE49-F238E27FC236}">
                <a16:creationId xmlns:a16="http://schemas.microsoft.com/office/drawing/2014/main" id="{D53FAB6F-E645-4D77-BC8B-C29C7540657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203" y="-1"/>
            <a:ext cx="5513798" cy="701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32749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Javnozdravstvena djelatnost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ostali podaci </a:t>
            </a:r>
          </a:p>
          <a:p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praćenje zdravstvene ispravnosti namirnica i vode za piće </a:t>
            </a:r>
          </a:p>
          <a:p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podaci o zdravstvenim ustanovama </a:t>
            </a:r>
          </a:p>
          <a:p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registar djelatnika u zdravstvu</a:t>
            </a:r>
          </a:p>
        </p:txBody>
      </p:sp>
    </p:spTree>
    <p:extLst>
      <p:ext uri="{BB962C8B-B14F-4D97-AF65-F5344CB8AC3E}">
        <p14:creationId xmlns:p14="http://schemas.microsoft.com/office/powerpoint/2010/main" val="321609905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Javnozdravstvene informacije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" y="1330037"/>
            <a:ext cx="9274002" cy="5527964"/>
          </a:xfrm>
        </p:spPr>
        <p:txBody>
          <a:bodyPr>
            <a:noAutofit/>
          </a:bodyPr>
          <a:lstStyle/>
          <a:p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stanovništvu i vitalnim događajima </a:t>
            </a:r>
          </a:p>
          <a:p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zdravstvenim ustanovama i djelatnicima </a:t>
            </a:r>
          </a:p>
          <a:p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 PZZ prema djelatnostima </a:t>
            </a:r>
          </a:p>
          <a:p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 specijalističko-konzilijarne djelatnosti </a:t>
            </a:r>
          </a:p>
          <a:p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 stacionarne ZZ </a:t>
            </a:r>
          </a:p>
          <a:p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zaraznim bolestima </a:t>
            </a:r>
          </a:p>
          <a:p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porodima i prekidima trudnoće </a:t>
            </a:r>
          </a:p>
          <a:p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 registara kroničnih bolesti </a:t>
            </a:r>
          </a:p>
          <a:p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zdravstveno-ekološke</a:t>
            </a:r>
          </a:p>
        </p:txBody>
      </p:sp>
    </p:spTree>
    <p:extLst>
      <p:ext uri="{BB962C8B-B14F-4D97-AF65-F5344CB8AC3E}">
        <p14:creationId xmlns:p14="http://schemas.microsoft.com/office/powerpoint/2010/main" val="178789774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roup 136">
            <a:extLst>
              <a:ext uri="{FF2B5EF4-FFF2-40B4-BE49-F238E27FC236}">
                <a16:creationId xmlns:a16="http://schemas.microsoft.com/office/drawing/2014/main" id="{6CC33B2B-B475-4189-BA8F-3CF8248DC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38" name="Freeform 14">
              <a:extLst>
                <a:ext uri="{FF2B5EF4-FFF2-40B4-BE49-F238E27FC236}">
                  <a16:creationId xmlns:a16="http://schemas.microsoft.com/office/drawing/2014/main" id="{A59AAC92-4932-4D74-A545-BA3EEE56D4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B8446528-FA87-4017-B061-CF7EE79FA2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34D4B4D0-2493-42A2-AEEB-9970A64E8B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Rectangle 23">
              <a:extLst>
                <a:ext uri="{FF2B5EF4-FFF2-40B4-BE49-F238E27FC236}">
                  <a16:creationId xmlns:a16="http://schemas.microsoft.com/office/drawing/2014/main" id="{676E13B7-7CB7-4489-914B-4012EE6EBF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2" name="Rectangle 25">
              <a:extLst>
                <a:ext uri="{FF2B5EF4-FFF2-40B4-BE49-F238E27FC236}">
                  <a16:creationId xmlns:a16="http://schemas.microsoft.com/office/drawing/2014/main" id="{F2159841-C096-430C-B748-E8D2A5C994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3" name="Isosceles Triangle 142">
              <a:extLst>
                <a:ext uri="{FF2B5EF4-FFF2-40B4-BE49-F238E27FC236}">
                  <a16:creationId xmlns:a16="http://schemas.microsoft.com/office/drawing/2014/main" id="{B4F167EF-5A0C-487E-8776-97310E39E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4" name="Rectangle 27">
              <a:extLst>
                <a:ext uri="{FF2B5EF4-FFF2-40B4-BE49-F238E27FC236}">
                  <a16:creationId xmlns:a16="http://schemas.microsoft.com/office/drawing/2014/main" id="{9D8C053F-F025-4CB6-94C4-2841A20D6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5" name="Rectangle 28">
              <a:extLst>
                <a:ext uri="{FF2B5EF4-FFF2-40B4-BE49-F238E27FC236}">
                  <a16:creationId xmlns:a16="http://schemas.microsoft.com/office/drawing/2014/main" id="{78581BD0-3E75-48CB-A2A3-44DB1ACB6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6" name="Rectangle 29">
              <a:extLst>
                <a:ext uri="{FF2B5EF4-FFF2-40B4-BE49-F238E27FC236}">
                  <a16:creationId xmlns:a16="http://schemas.microsoft.com/office/drawing/2014/main" id="{E90D466A-AB95-4676-82CB-3BEC98AFF8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7" name="Isosceles Triangle 146">
              <a:extLst>
                <a:ext uri="{FF2B5EF4-FFF2-40B4-BE49-F238E27FC236}">
                  <a16:creationId xmlns:a16="http://schemas.microsoft.com/office/drawing/2014/main" id="{3AFED863-874C-49D9-AE2F-B9DFF00D56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6AFFBA78-B479-4BA4-BCCF-E413CB3AB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68" y="4473225"/>
            <a:ext cx="8288035" cy="1095059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4800"/>
          </a:p>
        </p:txBody>
      </p:sp>
      <p:pic>
        <p:nvPicPr>
          <p:cNvPr id="9220" name="Picture 4" descr="Kern - E-zdravlje javnozdravstveni izazov.pdf">
            <a:extLst>
              <a:ext uri="{FF2B5EF4-FFF2-40B4-BE49-F238E27FC236}">
                <a16:creationId xmlns:a16="http://schemas.microsoft.com/office/drawing/2014/main" id="{C05736EC-38F2-4CA6-91DF-595751A30DE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6561" y="609600"/>
            <a:ext cx="4862734" cy="569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Javnozdravstveni značaj širenja invazivnih vrsta komaraca | Hrvatski zavod  za javno zdravstvo">
            <a:extLst>
              <a:ext uri="{FF2B5EF4-FFF2-40B4-BE49-F238E27FC236}">
                <a16:creationId xmlns:a16="http://schemas.microsoft.com/office/drawing/2014/main" id="{DE4924E4-36D9-4A78-BBEE-9F6B9E4CD4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062"/>
          <a:stretch/>
        </p:blipFill>
        <p:spPr bwMode="auto">
          <a:xfrm>
            <a:off x="6929766" y="830868"/>
            <a:ext cx="4026032" cy="511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65943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A0DF3BE-E6D4-460B-8DCB-D53A4A849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REGISTRI BOLESNIKA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319EB47-322B-4077-A254-04C218574A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200" dirty="0"/>
              <a:t>statističko-epidemiološki</a:t>
            </a:r>
          </a:p>
          <a:p>
            <a:r>
              <a:rPr lang="hr-HR" sz="3200" dirty="0"/>
              <a:t> višegodišnje (doživotno) praćenje osoba s određenim oštećenjem zdravlja (bolesti)</a:t>
            </a:r>
          </a:p>
          <a:p>
            <a:r>
              <a:rPr lang="hr-HR" sz="3200" dirty="0"/>
              <a:t>statističko praćenje</a:t>
            </a:r>
          </a:p>
          <a:p>
            <a:r>
              <a:rPr lang="hr-HR" sz="3200" dirty="0"/>
              <a:t>omogućuju epidemiološka, klinička, sociološka, ... istraživanja</a:t>
            </a:r>
          </a:p>
        </p:txBody>
      </p:sp>
    </p:spTree>
    <p:extLst>
      <p:ext uri="{BB962C8B-B14F-4D97-AF65-F5344CB8AC3E}">
        <p14:creationId xmlns:p14="http://schemas.microsoft.com/office/powerpoint/2010/main" val="20374616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F7578C4-431F-48D8-BA69-DF8BE0AEB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REGISTRI BOLESNIKA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C3EF0B8-A80A-463B-9778-F3FACE7087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3200" b="1" dirty="0"/>
              <a:t>Populacijski</a:t>
            </a:r>
          </a:p>
          <a:p>
            <a:r>
              <a:rPr lang="hr-HR" sz="3200" dirty="0"/>
              <a:t>odnosi se na definirano zemljopisno područje, tj. definiranu populaciju (bez obzira na mjesto gdje se bolesnik liječi)</a:t>
            </a:r>
          </a:p>
          <a:p>
            <a:r>
              <a:rPr lang="hr-HR" sz="3200" dirty="0"/>
              <a:t>nacionalni, regionalni, lokalni</a:t>
            </a:r>
          </a:p>
        </p:txBody>
      </p:sp>
    </p:spTree>
    <p:extLst>
      <p:ext uri="{BB962C8B-B14F-4D97-AF65-F5344CB8AC3E}">
        <p14:creationId xmlns:p14="http://schemas.microsoft.com/office/powerpoint/2010/main" val="410113770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339553C-C1C2-4D02-A741-26990D581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REGISTRI BOLESNIKA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DA11165-CB90-432A-BC1D-9BA34F0536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/>
              <a:t>Institucijski</a:t>
            </a:r>
            <a:endParaRPr lang="hr-HR" sz="3200" b="1" dirty="0"/>
          </a:p>
          <a:p>
            <a:r>
              <a:rPr lang="pt-BR" sz="3200" dirty="0"/>
              <a:t>vode se na razini institucije (bolnica, ordinacija u PZZ)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292090334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191491"/>
          </a:xfrm>
        </p:spPr>
        <p:txBody>
          <a:bodyPr>
            <a:normAutofit fontScale="90000"/>
          </a:bodyPr>
          <a:lstStyle/>
          <a:p>
            <a:r>
              <a:rPr lang="pl-PL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Nacionalni populacijski registri u hrvatskoj </a:t>
            </a:r>
            <a:endParaRPr lang="hr-HR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7334" y="1191491"/>
            <a:ext cx="8596668" cy="5666509"/>
          </a:xfrm>
        </p:spPr>
        <p:txBody>
          <a:bodyPr>
            <a:normAutofit lnSpcReduction="10000"/>
          </a:bodyPr>
          <a:lstStyle/>
          <a:p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raka </a:t>
            </a:r>
          </a:p>
          <a:p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psihoza </a:t>
            </a:r>
          </a:p>
          <a:p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suicida </a:t>
            </a:r>
          </a:p>
          <a:p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liječenih ovisnika o </a:t>
            </a:r>
            <a:r>
              <a:rPr lang="hr-H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psihoaktivnim</a:t>
            </a: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drogama </a:t>
            </a:r>
          </a:p>
          <a:p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AIDS-a </a:t>
            </a:r>
          </a:p>
          <a:p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TBC-a </a:t>
            </a:r>
          </a:p>
          <a:p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osoba s invalidnošću </a:t>
            </a:r>
          </a:p>
          <a:p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Dijabetesa - Sveučilišna klinika za dijabetes, endokrinologiju i bolesti metabolizma Vuk Vrhovac</a:t>
            </a:r>
          </a:p>
        </p:txBody>
      </p:sp>
    </p:spTree>
    <p:extLst>
      <p:ext uri="{BB962C8B-B14F-4D97-AF65-F5344CB8AC3E}">
        <p14:creationId xmlns:p14="http://schemas.microsoft.com/office/powerpoint/2010/main" val="300814847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ZDRAVSTVENO OSIGURANJE -HZZO 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7410" name="Picture 2" descr="Slikovni rezultat za hzz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56583"/>
            <a:ext cx="5953125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66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9B4FCE6-159A-406C-9AE9-B483F5CA3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41F38C8-A211-4E75-B1FA-46B7552A2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3200" b="1" dirty="0"/>
              <a:t>Profesionalni kadar </a:t>
            </a:r>
          </a:p>
          <a:p>
            <a:r>
              <a:rPr lang="hr-HR" sz="3200" dirty="0"/>
              <a:t>informatičari općeg profila</a:t>
            </a:r>
          </a:p>
          <a:p>
            <a:r>
              <a:rPr lang="hr-HR" sz="3200" dirty="0"/>
              <a:t>medicinski informatičari</a:t>
            </a:r>
            <a:endParaRPr lang="hr-H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91649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FC7AE8E-E507-4EE5-B221-FC45B5A36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42" name="Picture 2" descr="INFORMACIJSKI SUSTAVI U ZDRAVSTVU - ppt download">
            <a:extLst>
              <a:ext uri="{FF2B5EF4-FFF2-40B4-BE49-F238E27FC236}">
                <a16:creationId xmlns:a16="http://schemas.microsoft.com/office/drawing/2014/main" id="{07A48740-5995-415C-AFBA-2EF7F408B7C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3160" y="127701"/>
            <a:ext cx="12544747" cy="70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89969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68E2CF-B6F9-468A-AC8C-F18B157E7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8481747-D8B9-4D0D-84EE-F4D5F61DF1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1266" name="Picture 2" descr="INFORMACIJSKI SUSTAVI U ZDRAVSTVU - ppt download">
            <a:extLst>
              <a:ext uri="{FF2B5EF4-FFF2-40B4-BE49-F238E27FC236}">
                <a16:creationId xmlns:a16="http://schemas.microsoft.com/office/drawing/2014/main" id="{17581B2F-1BC0-4923-AB83-B9B5EBE1C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67" y="0"/>
            <a:ext cx="120995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67897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hr-HR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Zdravstveno osiguranje</a:t>
            </a:r>
          </a:p>
        </p:txBody>
      </p:sp>
      <p:sp>
        <p:nvSpPr>
          <p:cNvPr id="1157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hr-HR" dirty="0"/>
          </a:p>
          <a:p>
            <a:pPr eaLnBrk="1" hangingPunct="1"/>
            <a:endParaRPr lang="hr-HR" dirty="0"/>
          </a:p>
          <a:p>
            <a:pPr eaLnBrk="1" hangingPunct="1"/>
            <a:r>
              <a:rPr lang="hr-H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Obavezno zdravstveno osiguranje </a:t>
            </a:r>
          </a:p>
          <a:p>
            <a:pPr eaLnBrk="1" hangingPunct="1"/>
            <a:r>
              <a:rPr lang="hr-H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Informacijski sustav HZZO-a</a:t>
            </a:r>
          </a:p>
          <a:p>
            <a:pPr eaLnBrk="1" hangingPunct="1"/>
            <a:r>
              <a:rPr lang="hr-H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Identifikacija osiguranika</a:t>
            </a:r>
          </a:p>
        </p:txBody>
      </p:sp>
    </p:spTree>
    <p:extLst>
      <p:ext uri="{BB962C8B-B14F-4D97-AF65-F5344CB8AC3E}">
        <p14:creationId xmlns:p14="http://schemas.microsoft.com/office/powerpoint/2010/main" val="347399375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hr-HR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Obavezno zdravstveno osiguranje </a:t>
            </a:r>
          </a:p>
        </p:txBody>
      </p:sp>
      <p:sp>
        <p:nvSpPr>
          <p:cNvPr id="11673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C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Imaju svi hrvatski državljani s prebivalištem u RH</a:t>
            </a:r>
          </a:p>
          <a:p>
            <a:pPr marL="0" indent="0">
              <a:buNone/>
            </a:pPr>
            <a:r>
              <a:rPr lang="sr-Latn-C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odnosno stranci s odobrenim stalnim boravkom u  RH </a:t>
            </a:r>
          </a:p>
          <a:p>
            <a:r>
              <a:rPr lang="sr-Latn-C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Osigurani su preko HZZO-a prema jednoj od osnova osiguranja utvrđenim zakonom</a:t>
            </a:r>
          </a:p>
        </p:txBody>
      </p:sp>
    </p:spTree>
    <p:extLst>
      <p:ext uri="{BB962C8B-B14F-4D97-AF65-F5344CB8AC3E}">
        <p14:creationId xmlns:p14="http://schemas.microsoft.com/office/powerpoint/2010/main" val="194130857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094509"/>
          </a:xfrm>
        </p:spPr>
        <p:txBody>
          <a:bodyPr/>
          <a:lstStyle/>
          <a:p>
            <a:r>
              <a:rPr lang="hr-H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Informacijski sustav HZZO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7334" y="1565564"/>
            <a:ext cx="8596668" cy="5292435"/>
          </a:xfrm>
        </p:spPr>
        <p:txBody>
          <a:bodyPr>
            <a:noAutofit/>
          </a:bodyPr>
          <a:lstStyle/>
          <a:p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mrežna infrastruktura </a:t>
            </a:r>
          </a:p>
          <a:p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poslovni informacijski sustav zdravstvenog osiguranja i sustav uredskog poslovanja </a:t>
            </a:r>
          </a:p>
          <a:p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sustav skladišta podataka i sustav izvješćivanja </a:t>
            </a:r>
          </a:p>
          <a:p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sustav personalizacije iskaznica </a:t>
            </a:r>
          </a:p>
          <a:p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sustav usluga HZZO dostupnih na internetu </a:t>
            </a:r>
          </a:p>
          <a:p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središnji dio Informacijskog sustava PZZ</a:t>
            </a:r>
          </a:p>
        </p:txBody>
      </p:sp>
    </p:spTree>
    <p:extLst>
      <p:ext uri="{BB962C8B-B14F-4D97-AF65-F5344CB8AC3E}">
        <p14:creationId xmlns:p14="http://schemas.microsoft.com/office/powerpoint/2010/main" val="12297925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4340" name="Picture 4" descr="Slikovni rezultat za hzz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2" y="-25211"/>
            <a:ext cx="12286803" cy="6883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29641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18312" cy="1205801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hr-HR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Identifikacija osiguranika</a:t>
            </a:r>
            <a:br>
              <a:rPr lang="hr-HR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000" dirty="0">
                <a:solidFill>
                  <a:schemeClr val="tx1"/>
                </a:solidFill>
              </a:rPr>
              <a:t>"</a:t>
            </a:r>
            <a:r>
              <a:rPr lang="hr-HR" sz="3100" b="1" dirty="0">
                <a:solidFill>
                  <a:schemeClr val="tx1"/>
                </a:solidFill>
              </a:rPr>
              <a:t>Pametna" kartica (</a:t>
            </a:r>
            <a:r>
              <a:rPr lang="hr-HR" sz="3100" b="1" dirty="0" err="1">
                <a:solidFill>
                  <a:schemeClr val="tx1"/>
                </a:solidFill>
              </a:rPr>
              <a:t>smart</a:t>
            </a:r>
            <a:r>
              <a:rPr lang="hr-HR" sz="3100" b="1" dirty="0">
                <a:solidFill>
                  <a:schemeClr val="tx1"/>
                </a:solidFill>
              </a:rPr>
              <a:t> </a:t>
            </a:r>
            <a:r>
              <a:rPr lang="hr-HR" sz="3100" b="1" dirty="0" err="1">
                <a:solidFill>
                  <a:schemeClr val="tx1"/>
                </a:solidFill>
              </a:rPr>
              <a:t>card</a:t>
            </a:r>
            <a:r>
              <a:rPr lang="hr-HR" sz="3100" b="1" dirty="0">
                <a:solidFill>
                  <a:schemeClr val="tx1"/>
                </a:solidFill>
              </a:rPr>
              <a:t>)</a:t>
            </a:r>
            <a:endParaRPr lang="hr-HR" sz="3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8787" name="Content Placeholder 2"/>
          <p:cNvSpPr>
            <a:spLocks noGrp="1"/>
          </p:cNvSpPr>
          <p:nvPr>
            <p:ph idx="1"/>
          </p:nvPr>
        </p:nvSpPr>
        <p:spPr>
          <a:xfrm>
            <a:off x="0" y="568037"/>
            <a:ext cx="11000509" cy="6165274"/>
          </a:xfrm>
        </p:spPr>
        <p:txBody>
          <a:bodyPr/>
          <a:lstStyle/>
          <a:p>
            <a:pPr marL="0" indent="0">
              <a:buNone/>
            </a:pPr>
            <a:endParaRPr lang="hr-H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118788" name="Picture 2" descr="C:\Users\User\Desktop\knjiz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05802"/>
            <a:ext cx="12192000" cy="5790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6333751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6CE6E43D-FC44-4F15-89C6-7C08E9BDC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321115E6-3640-4179-A252-686A27B75B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E68D2ABE-CDFA-4BEB-AF45-E43862265B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23">
              <a:extLst>
                <a:ext uri="{FF2B5EF4-FFF2-40B4-BE49-F238E27FC236}">
                  <a16:creationId xmlns:a16="http://schemas.microsoft.com/office/drawing/2014/main" id="{A108FB8B-558B-4F9E-970F-72D2EE57F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Rectangle 25">
              <a:extLst>
                <a:ext uri="{FF2B5EF4-FFF2-40B4-BE49-F238E27FC236}">
                  <a16:creationId xmlns:a16="http://schemas.microsoft.com/office/drawing/2014/main" id="{481E92F1-5BD2-4422-B875-90578CEAA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id="{9D9630F3-9488-4F58-9098-F6B8552BD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7">
              <a:extLst>
                <a:ext uri="{FF2B5EF4-FFF2-40B4-BE49-F238E27FC236}">
                  <a16:creationId xmlns:a16="http://schemas.microsoft.com/office/drawing/2014/main" id="{A82B105D-E7A6-4F3A-AFDA-B9133F6BD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8">
              <a:extLst>
                <a:ext uri="{FF2B5EF4-FFF2-40B4-BE49-F238E27FC236}">
                  <a16:creationId xmlns:a16="http://schemas.microsoft.com/office/drawing/2014/main" id="{592262AB-546B-41A7-99DE-EC034F0722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9">
              <a:extLst>
                <a:ext uri="{FF2B5EF4-FFF2-40B4-BE49-F238E27FC236}">
                  <a16:creationId xmlns:a16="http://schemas.microsoft.com/office/drawing/2014/main" id="{D878A1F7-F404-41A0-BD7C-9739499BDD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0076BF32-29FF-4C3A-B1AF-91A28EFDA0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0A4C29F3-B3A2-40B9-8670-ADA39B0C42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3" name="Rectangle 82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8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9" name="Isosceles Triangle 88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0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1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2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3" name="Isosceles Triangle 92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4" name="Isosceles Triangle 93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96" name="Rectangle 95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S ulaskom u EU dolaze i nove zdravstvene iskaznice - Večernji.hr">
            <a:extLst>
              <a:ext uri="{FF2B5EF4-FFF2-40B4-BE49-F238E27FC236}">
                <a16:creationId xmlns:a16="http://schemas.microsoft.com/office/drawing/2014/main" id="{FF05842B-B699-4779-8023-22666AE18E9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2554"/>
          <a:stretch/>
        </p:blipFill>
        <p:spPr bwMode="auto">
          <a:xfrm>
            <a:off x="568452" y="571500"/>
            <a:ext cx="11055096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18119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Poslovni sustav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jedinstvena baza podataka osiguranih osoba </a:t>
            </a:r>
          </a:p>
          <a:p>
            <a:pPr marL="0" indent="0">
              <a:buNone/>
            </a:pPr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obveznika uplate doprinosa </a:t>
            </a:r>
          </a:p>
          <a:p>
            <a:pPr marL="0" indent="0">
              <a:buNone/>
            </a:pPr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zdravstvenih ustanova </a:t>
            </a:r>
          </a:p>
          <a:p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praćenje troškova bolničkog liječenja </a:t>
            </a:r>
          </a:p>
          <a:p>
            <a:pPr marL="0" indent="0">
              <a:buNone/>
            </a:pPr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te potrošnja lijekova po liječniku/osiguraniku</a:t>
            </a:r>
          </a:p>
        </p:txBody>
      </p:sp>
    </p:spTree>
    <p:extLst>
      <p:ext uri="{BB962C8B-B14F-4D97-AF65-F5344CB8AC3E}">
        <p14:creationId xmlns:p14="http://schemas.microsoft.com/office/powerpoint/2010/main" val="296443015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6386" name="Picture 2" descr="Slikovni rezultat za hzz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419" y="-67956"/>
            <a:ext cx="12300419" cy="703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735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 descr="Slikovni rezultat za informacijski zdravstveni sustav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2" y="30470"/>
            <a:ext cx="12130208" cy="6827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22961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5362" name="Picture 2" descr="Slikovni rezultat za hzz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181" y="-381482"/>
            <a:ext cx="12307636" cy="7239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273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074" name="Picture 2" descr="Slikovni rezultat za informacijski zdravstveni sustav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2" y="61917"/>
            <a:ext cx="12147478" cy="680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77850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1662</Words>
  <Application>Microsoft Office PowerPoint</Application>
  <PresentationFormat>Široki zaslon</PresentationFormat>
  <Paragraphs>268</Paragraphs>
  <Slides>80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80</vt:i4>
      </vt:variant>
    </vt:vector>
  </HeadingPairs>
  <TitlesOfParts>
    <vt:vector size="86" baseType="lpstr">
      <vt:lpstr>Arial</vt:lpstr>
      <vt:lpstr>Calibri</vt:lpstr>
      <vt:lpstr>Times New Roman</vt:lpstr>
      <vt:lpstr>Trebuchet MS</vt:lpstr>
      <vt:lpstr>Wingdings 3</vt:lpstr>
      <vt:lpstr>Faseta</vt:lpstr>
      <vt:lpstr>Informacijski sustavi u zdravstvu</vt:lpstr>
      <vt:lpstr>PowerPoint prezentacija</vt:lpstr>
      <vt:lpstr>ZIS – Zdravstveni informacijski sustav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(POD)SUSTAVI </vt:lpstr>
      <vt:lpstr>Podaci u primarnoj zdravstvenoj zaštiti</vt:lpstr>
      <vt:lpstr>PowerPoint prezentacija</vt:lpstr>
      <vt:lpstr>PowerPoint prezentacija</vt:lpstr>
      <vt:lpstr>PowerPoint prezentacija</vt:lpstr>
      <vt:lpstr>Podaci u primarnoj zdravstvenoj zaštiti</vt:lpstr>
      <vt:lpstr>PowerPoint prezentacija</vt:lpstr>
      <vt:lpstr>PowerPoint prezentacija</vt:lpstr>
      <vt:lpstr>PowerPoint prezentacija</vt:lpstr>
      <vt:lpstr>PowerPoint prezentacija</vt:lpstr>
      <vt:lpstr>Obveza vođenja elektroničnog zdravstvenog zapisa</vt:lpstr>
      <vt:lpstr>PowerPoint prezentacija</vt:lpstr>
      <vt:lpstr>PowerPoint prezentacija</vt:lpstr>
      <vt:lpstr>PowerPoint prezentacija</vt:lpstr>
      <vt:lpstr>PowerPoint prezentacija</vt:lpstr>
      <vt:lpstr>Osnovna podjela informacijskog programa</vt:lpstr>
      <vt:lpstr>Obrada podataka  </vt:lpstr>
      <vt:lpstr>PowerPoint prezentacija</vt:lpstr>
      <vt:lpstr>PowerPoint prezentacija</vt:lpstr>
      <vt:lpstr>PowerPoint prezentacija</vt:lpstr>
      <vt:lpstr>Liste</vt:lpstr>
      <vt:lpstr>POLIKLINIČKO-KONZILIJARNA zdravstvena zaštita</vt:lpstr>
      <vt:lpstr>PowerPoint prezentacija</vt:lpstr>
      <vt:lpstr>Organizacija rada na odjelu</vt:lpstr>
      <vt:lpstr>Poliklinički odjel</vt:lpstr>
      <vt:lpstr>PowerPoint prezentacija</vt:lpstr>
      <vt:lpstr>Specijalni odjel</vt:lpstr>
      <vt:lpstr>PowerPoint prezentacija</vt:lpstr>
      <vt:lpstr>PowerPoint prezentacija</vt:lpstr>
      <vt:lpstr>PowerPoint prezentacija</vt:lpstr>
      <vt:lpstr>Specijalna bolnica za rehabilitaciju djece </vt:lpstr>
      <vt:lpstr>BOLNIČKA ZDRAVSTVENA ZAŠTITA</vt:lpstr>
      <vt:lpstr>PowerPoint prezentacija</vt:lpstr>
      <vt:lpstr>Bolnički informacijski sustav (BIS) </vt:lpstr>
      <vt:lpstr>Glavni zadaci BIS-a </vt:lpstr>
      <vt:lpstr>PowerPoint prezentacija</vt:lpstr>
      <vt:lpstr>Bolničke funkcije</vt:lpstr>
      <vt:lpstr>Funkcije osnovne bolničke djelatnosti</vt:lpstr>
      <vt:lpstr>Funkcije djelatnosti pratećih službi</vt:lpstr>
      <vt:lpstr>Funkcije znanstveno-nastavne djelatnosti</vt:lpstr>
      <vt:lpstr>Osnovni bolnički procesi</vt:lpstr>
      <vt:lpstr>PowerPoint prezentacija</vt:lpstr>
      <vt:lpstr>Administrativno zbrinjavanje bolesnika </vt:lpstr>
      <vt:lpstr>Administrativno zbrinjavanje bolesnika </vt:lpstr>
      <vt:lpstr>Administrativno zbrinjavanje bolesnika </vt:lpstr>
      <vt:lpstr>Zajedničke medicinske djelatnosti</vt:lpstr>
      <vt:lpstr>Medicinsko zbrinjavanje bolesnika</vt:lpstr>
      <vt:lpstr>Medicinsko zbrinjavanje bolesnika</vt:lpstr>
      <vt:lpstr>JAVNOZDRAVSTVENA DJELATNOST </vt:lpstr>
      <vt:lpstr>PowerPoint prezentacija</vt:lpstr>
      <vt:lpstr>Izvori podataka - zdravstveni sustav cijele zemlje: </vt:lpstr>
      <vt:lpstr>PowerPoint prezentacija</vt:lpstr>
      <vt:lpstr>Javnozdravstvena djelatnost </vt:lpstr>
      <vt:lpstr>Javnozdravstvene informacije</vt:lpstr>
      <vt:lpstr>PowerPoint prezentacija</vt:lpstr>
      <vt:lpstr>REGISTRI BOLESNIKA</vt:lpstr>
      <vt:lpstr>REGISTRI BOLESNIKA</vt:lpstr>
      <vt:lpstr>REGISTRI BOLESNIKA</vt:lpstr>
      <vt:lpstr>Nacionalni populacijski registri u hrvatskoj </vt:lpstr>
      <vt:lpstr>ZDRAVSTVENO OSIGURANJE -HZZO </vt:lpstr>
      <vt:lpstr>PowerPoint prezentacija</vt:lpstr>
      <vt:lpstr>PowerPoint prezentacija</vt:lpstr>
      <vt:lpstr>Zdravstveno osiguranje</vt:lpstr>
      <vt:lpstr>Obavezno zdravstveno osiguranje </vt:lpstr>
      <vt:lpstr>Informacijski sustav HZZO</vt:lpstr>
      <vt:lpstr>PowerPoint prezentacija</vt:lpstr>
      <vt:lpstr>Identifikacija osiguranika "Pametna" kartica (smart card)</vt:lpstr>
      <vt:lpstr>PowerPoint prezentacija</vt:lpstr>
      <vt:lpstr>Poslovni sustav 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Informacijski sustavi u zdravstvu</dc:title>
  <dc:creator>MARIJA BRIŠKI</dc:creator>
  <cp:lastModifiedBy>MARIJA BRIŠKI</cp:lastModifiedBy>
  <cp:revision>2</cp:revision>
  <dcterms:created xsi:type="dcterms:W3CDTF">2021-02-23T11:35:17Z</dcterms:created>
  <dcterms:modified xsi:type="dcterms:W3CDTF">2021-03-15T11:49:12Z</dcterms:modified>
</cp:coreProperties>
</file>