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16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0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144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1661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040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3806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3619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319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635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989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033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593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71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302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123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15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01F4-61D1-4474-AC74-BBC384F959DB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C9DC44-5583-4FEE-AE7C-A0F02D11C3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56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Informatika u sestrinstvu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391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Obaveza sestrinske dokumentacije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o sestrinstvu (NN 121/2013) vođenje sestrinske dokumentacije u RH je postalo obavezno, prethodno je izašla preporuka za vođenje 2006.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“.... dužnost medicinske sestre je vođenje sestrinske dokumentacije kojom se evidentiraju svi provedeni postupci tijekom 24 sata kod bolesnika.”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086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Zašto dokumentirati?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698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Zakonska obveza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Profesionalna odgovornost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Pravna zaštita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Unaprjeđenje komunikacije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Unaprjeđenje kvalitete zdravstvene njege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Praćenje troškova</a:t>
            </a:r>
          </a:p>
          <a:p>
            <a:pPr eaLnBrk="1" hangingPunct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901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62345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Djelovi sestrinske dokumentacije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70364" y="623455"/>
            <a:ext cx="9634248" cy="6234545"/>
          </a:xfrm>
        </p:spPr>
        <p:txBody>
          <a:bodyPr>
            <a:normAutofit fontScale="47500" lnSpcReduction="2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Sestrinska anamneza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Sažetak praćenja stanja pacijenta tijekom hospitalizacije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Sažetak trajnog praćenja postupaka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Trajno praćenje stanja pacijenta (decursus)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Medicinsko tehnički i dijagnostički postupci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zdravstvene njege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provedenih sestrinskih postupaka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Evidencija ordinirane i primjenjene terapije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unosa i izlučivanje tekućina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Procijena bola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za praćenje dekubitusa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Nadzorna lista rizičnih postupaka u zdravstvenoj njezi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Izvješće o incidentu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Otpusno pismo zdravstvene njege</a:t>
            </a:r>
          </a:p>
          <a:p>
            <a:pPr marL="365760" indent="-256032">
              <a:buFont typeface="Wingdings 3"/>
              <a:buChar char=""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95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Obavezna sestrinska dokumentacija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Content Placeholder 1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Autofit/>
          </a:bodyPr>
          <a:lstStyle/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Sestrinska anamneza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Sažetak praćenja stanja pacijenta tijekom hospitalizacije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Sažetak trajnog praćenja postupaka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Medicinsko tehnički i dijagnostički postupci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Trajno praćenje stanja pacijenta (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decursus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zdravstvene njege</a:t>
            </a:r>
          </a:p>
          <a:p>
            <a:pPr eaLnBrk="1" hangingPunct="1"/>
            <a:endParaRPr lang="hr-H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942109"/>
          </a:xfrm>
        </p:spPr>
        <p:txBody>
          <a:bodyPr/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Sestrinska anamneza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0771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5019" y="1143001"/>
            <a:ext cx="5161108" cy="3941763"/>
          </a:xfrm>
          <a:noFill/>
          <a:ln>
            <a:prstDash val="solid"/>
          </a:ln>
        </p:spPr>
      </p:pic>
      <p:pic>
        <p:nvPicPr>
          <p:cNvPr id="160772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5019" y="5072062"/>
            <a:ext cx="5145231" cy="1785937"/>
          </a:xfrm>
          <a:noFill/>
          <a:ln>
            <a:prstDash val="solid"/>
          </a:ln>
        </p:spPr>
      </p:pic>
      <p:pic>
        <p:nvPicPr>
          <p:cNvPr id="1607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1689" y="1214439"/>
            <a:ext cx="6310311" cy="564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93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Sestrinska anamneza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794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Sadrži podatke o pacijentu, fizikalni pregled od glave do pete, sestrinske dijagnoze i osobitosti o pacijentu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Ispunjava se 24 sata od prijema pacijenta</a:t>
            </a:r>
          </a:p>
        </p:txBody>
      </p:sp>
    </p:spTree>
    <p:extLst>
      <p:ext uri="{BB962C8B-B14F-4D97-AF65-F5344CB8AC3E}">
        <p14:creationId xmlns:p14="http://schemas.microsoft.com/office/powerpoint/2010/main" val="28490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124691"/>
            <a:ext cx="8911687" cy="13438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dirty="0" smtClean="0"/>
              <a:t>Sažetak praćenja stanja pacijenta tijekom hospitalizacije</a:t>
            </a:r>
            <a:endParaRPr lang="hr-HR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5915890" y="1916832"/>
            <a:ext cx="6276109" cy="4320480"/>
          </a:xfrm>
        </p:spPr>
        <p:txBody>
          <a:bodyPr>
            <a:normAutofit/>
          </a:bodyPr>
          <a:lstStyle/>
          <a:p>
            <a:pPr>
              <a:defRPr/>
            </a:pPr>
            <a:endParaRPr lang="hr-HR" dirty="0" smtClean="0"/>
          </a:p>
          <a:p>
            <a:pPr>
              <a:defRPr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Svakodnevno se upisuju stupnjevi samozbrinjavanja i fizičkih aktivnosti tijekom hospitalizacije.</a:t>
            </a:r>
          </a:p>
          <a:p>
            <a:pPr>
              <a:defRPr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Popunjavanjem skale dobije se kategorija bolesnika 1-4 (od minimalne do intezivne njege)</a:t>
            </a:r>
          </a:p>
          <a:p>
            <a:pPr>
              <a:defRPr/>
            </a:pPr>
            <a:endParaRPr lang="hr-HR" dirty="0"/>
          </a:p>
        </p:txBody>
      </p:sp>
      <p:pic>
        <p:nvPicPr>
          <p:cNvPr id="16282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81891" y="1302327"/>
            <a:ext cx="5223164" cy="5555673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8938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-110836"/>
            <a:ext cx="8911687" cy="155546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Sažetak praćenja stanja pacijenta tijekom hospitalizacije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43" name="Content Placeholder 6"/>
          <p:cNvSpPr>
            <a:spLocks noGrp="1"/>
          </p:cNvSpPr>
          <p:nvPr>
            <p:ph sz="quarter" idx="2"/>
          </p:nvPr>
        </p:nvSpPr>
        <p:spPr>
          <a:xfrm>
            <a:off x="1468582" y="1444624"/>
            <a:ext cx="5486400" cy="5413375"/>
          </a:xfrm>
          <a:ln>
            <a:prstDash val="solid"/>
          </a:ln>
        </p:spPr>
        <p:txBody>
          <a:bodyPr/>
          <a:lstStyle/>
          <a:p>
            <a:pPr eaLnBrk="1" hangingPunct="1"/>
            <a:endParaRPr lang="hr-HR" sz="2000" dirty="0"/>
          </a:p>
          <a:p>
            <a:pPr eaLnBrk="1" hangingPunct="1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Kategorizacija se vrši svakodnevno, a ako je došlo do značajnije promjene stanja kod pacijenta (tj. do pogoršanja ili poboljšanja) češće</a:t>
            </a:r>
          </a:p>
          <a:p>
            <a:pPr eaLnBrk="1" hangingPunct="1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Pacijent se svrstava u kategoriju od 1-4 te se na osnovu toga procjenjuje potreba za zdravstvenom njegom</a:t>
            </a:r>
          </a:p>
          <a:p>
            <a:pPr eaLnBrk="1" hangingPunct="1"/>
            <a:endParaRPr lang="hr-HR" sz="22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7259782" y="1444626"/>
            <a:ext cx="4932218" cy="541337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Kategorija 1- samonjega 1-2 sata</a:t>
            </a:r>
          </a:p>
          <a:p>
            <a:pPr eaLnBrk="1" hangingPunct="1">
              <a:defRPr/>
            </a:pP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Kategorija 2- minimalna njega od 3-5 sati</a:t>
            </a:r>
          </a:p>
          <a:p>
            <a:pPr eaLnBrk="1" hangingPunct="1">
              <a:defRPr/>
            </a:pP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Kategorija 3- intermedijalna njega 6-9 sati</a:t>
            </a:r>
          </a:p>
          <a:p>
            <a:pPr eaLnBrk="1" hangingPunct="1">
              <a:defRPr/>
            </a:pP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Kategorija 4- intezivna njega 10 sati i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287" y="0"/>
            <a:ext cx="8911687" cy="12808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Sažetak trajnog praćenja postupaka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867" name="Text Placeholder 9"/>
          <p:cNvSpPr>
            <a:spLocks noGrp="1"/>
          </p:cNvSpPr>
          <p:nvPr>
            <p:ph type="body" idx="1"/>
          </p:nvPr>
        </p:nvSpPr>
        <p:spPr>
          <a:xfrm>
            <a:off x="6310314" y="1690255"/>
            <a:ext cx="5881686" cy="4481945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Upisuju se svi invazivni postupci kod pacijenta, te omogućuje brz uvid u provedene postupke</a:t>
            </a:r>
          </a:p>
          <a:p>
            <a:pPr eaLnBrk="1" hangingPunct="1"/>
            <a:endParaRPr lang="hr-HR" dirty="0" smtClean="0"/>
          </a:p>
        </p:txBody>
      </p:sp>
      <p:pic>
        <p:nvPicPr>
          <p:cNvPr id="164868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1782" y="1500188"/>
            <a:ext cx="5619607" cy="5357812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7579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128847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Medicinsko tehnički i dijagnostički postupci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891" name="Text Placeholder 5"/>
          <p:cNvSpPr>
            <a:spLocks noGrp="1"/>
          </p:cNvSpPr>
          <p:nvPr>
            <p:ph type="body" idx="1"/>
          </p:nvPr>
        </p:nvSpPr>
        <p:spPr>
          <a:xfrm>
            <a:off x="6470074" y="1571626"/>
            <a:ext cx="5721925" cy="5286374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 postupci koji su ordinirani, planirani i obavljeni tijekom hospitalizacije, a u primjedbe se upisuje eventualne promjene i zbivanja tijekom postupka</a:t>
            </a:r>
            <a:r>
              <a:rPr lang="hr-HR" dirty="0" smtClean="0"/>
              <a:t>.</a:t>
            </a:r>
          </a:p>
        </p:txBody>
      </p:sp>
      <p:pic>
        <p:nvPicPr>
          <p:cNvPr id="16589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8874" y="1571625"/>
            <a:ext cx="5791200" cy="5577320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7264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2006. 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engl. American </a:t>
            </a:r>
            <a:r>
              <a:rPr lang="hr-HR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</a:t>
            </a:r>
            <a:r>
              <a:rPr lang="hr-H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informatika u sestrinstvu povezuje računalnu znanost, informatiku i sestrinstvo s ciljem administriranja i razmjene podataka, informacija i znanja iz sestrinske prakse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43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1071565"/>
          </a:xfrm>
        </p:spPr>
        <p:txBody>
          <a:bodyPr/>
          <a:lstStyle/>
          <a:p>
            <a:pPr>
              <a:defRPr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Trajno praćenje stanja pacijenta (decursus</a:t>
            </a:r>
            <a:r>
              <a:rPr lang="hr-HR" sz="2800" dirty="0"/>
              <a:t>)</a:t>
            </a:r>
          </a:p>
        </p:txBody>
      </p:sp>
      <p:sp>
        <p:nvSpPr>
          <p:cNvPr id="166915" name="Text Placeholder 9"/>
          <p:cNvSpPr>
            <a:spLocks noGrp="1"/>
          </p:cNvSpPr>
          <p:nvPr>
            <p:ph type="body" idx="1"/>
          </p:nvPr>
        </p:nvSpPr>
        <p:spPr>
          <a:xfrm>
            <a:off x="1302327" y="4643437"/>
            <a:ext cx="10792691" cy="1928813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Upisuju se promjene kod pacijenta tijekom 24 sata</a:t>
            </a:r>
          </a:p>
        </p:txBody>
      </p:sp>
      <p:pic>
        <p:nvPicPr>
          <p:cNvPr id="16691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09750" y="1143000"/>
            <a:ext cx="4040188" cy="2120900"/>
          </a:xfrm>
          <a:noFill/>
          <a:ln>
            <a:prstDash val="solid"/>
          </a:ln>
        </p:spPr>
      </p:pic>
      <p:pic>
        <p:nvPicPr>
          <p:cNvPr id="1669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5981" y="1143000"/>
            <a:ext cx="658653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38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zdravstvene njege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939" name="Text Placeholder 9"/>
          <p:cNvSpPr>
            <a:spLocks noGrp="1"/>
          </p:cNvSpPr>
          <p:nvPr>
            <p:ph type="body" idx="1"/>
          </p:nvPr>
        </p:nvSpPr>
        <p:spPr>
          <a:xfrm>
            <a:off x="6667500" y="3048000"/>
            <a:ext cx="5524500" cy="3269673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Izrađuje ga VMS u suradnji sa pacijentom</a:t>
            </a:r>
          </a:p>
          <a:p>
            <a:pPr eaLnBrk="1" hangingPunct="1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Evaluacija može biti dnevna, tjedna  i završna</a:t>
            </a:r>
          </a:p>
        </p:txBody>
      </p:sp>
      <p:pic>
        <p:nvPicPr>
          <p:cNvPr id="16794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78873" y="1759528"/>
            <a:ext cx="5486400" cy="5098472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9371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92924" y="110836"/>
            <a:ext cx="8911687" cy="109450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provedenih sestrinskih postupaka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963" name="Text Placeholder 10"/>
          <p:cNvSpPr>
            <a:spLocks noGrp="1"/>
          </p:cNvSpPr>
          <p:nvPr>
            <p:ph type="body" idx="1"/>
          </p:nvPr>
        </p:nvSpPr>
        <p:spPr>
          <a:xfrm>
            <a:off x="6511636" y="2396836"/>
            <a:ext cx="5680364" cy="3775365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Upisuju se provedeni postupci iz planova zdravstvene njege, kao i svi ostali postupci provedeni kod pacijenta</a:t>
            </a:r>
          </a:p>
        </p:txBody>
      </p:sp>
      <p:pic>
        <p:nvPicPr>
          <p:cNvPr id="16896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24691" y="1080655"/>
            <a:ext cx="6206836" cy="5902036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7669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4" y="96982"/>
            <a:ext cx="8911687" cy="14270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Evidencija ordinirane i primjenjene terapije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987" name="Text Placeholder 6"/>
          <p:cNvSpPr>
            <a:spLocks noGrp="1"/>
          </p:cNvSpPr>
          <p:nvPr>
            <p:ph type="body" idx="1"/>
          </p:nvPr>
        </p:nvSpPr>
        <p:spPr>
          <a:xfrm>
            <a:off x="6400800" y="2008910"/>
            <a:ext cx="5791200" cy="3546763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za evidenciju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ordinirane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primijenjene terapije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te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svaku primjenu lijeka mora se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upisati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vrijeme davanja lijeka, i potpisati se</a:t>
            </a:r>
            <a:r>
              <a:rPr lang="hr-HR" sz="2000" dirty="0"/>
              <a:t>.</a:t>
            </a:r>
          </a:p>
        </p:txBody>
      </p:sp>
      <p:pic>
        <p:nvPicPr>
          <p:cNvPr id="16998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4909" y="1524000"/>
            <a:ext cx="5708073" cy="5486399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2623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11247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unosa i izlučivanja tekućina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011" name="Text Placeholder 6"/>
          <p:cNvSpPr>
            <a:spLocks noGrp="1"/>
          </p:cNvSpPr>
          <p:nvPr>
            <p:ph type="body" idx="1"/>
          </p:nvPr>
        </p:nvSpPr>
        <p:spPr>
          <a:xfrm>
            <a:off x="1738314" y="1916834"/>
            <a:ext cx="4288413" cy="3735822"/>
          </a:xfrm>
        </p:spPr>
        <p:txBody>
          <a:bodyPr/>
          <a:lstStyle/>
          <a:p>
            <a:pPr eaLnBrk="1" hangingPunct="1"/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Primjenjuje se kod svih pacijenata kod kojih je potrebno pratiti unos i izlučivanje kroz 24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sata</a:t>
            </a:r>
            <a:endParaRPr lang="hr-HR" dirty="0" smtClean="0"/>
          </a:p>
        </p:txBody>
      </p:sp>
      <p:pic>
        <p:nvPicPr>
          <p:cNvPr id="17101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310002" y="1124744"/>
            <a:ext cx="5881998" cy="5733256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1057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1108364"/>
          </a:xfrm>
        </p:spPr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za procjenu bola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035" name="Text Placeholder 6"/>
          <p:cNvSpPr>
            <a:spLocks noGrp="1"/>
          </p:cNvSpPr>
          <p:nvPr>
            <p:ph type="body" idx="1"/>
          </p:nvPr>
        </p:nvSpPr>
        <p:spPr>
          <a:xfrm>
            <a:off x="6453188" y="4071938"/>
            <a:ext cx="3757612" cy="2100262"/>
          </a:xfrm>
        </p:spPr>
        <p:txBody>
          <a:bodyPr/>
          <a:lstStyle/>
          <a:p>
            <a:pPr eaLnBrk="1" hangingPunct="1"/>
            <a:r>
              <a:rPr lang="hr-HR" sz="2000" dirty="0"/>
              <a:t>Primjenjuje se kod pacijenata koji imaju učestalu ili trajnu bol. Potrebno je napraviti evaluaciju primjene lijekova i postupaka</a:t>
            </a:r>
            <a:r>
              <a:rPr lang="hr-HR" dirty="0" smtClean="0"/>
              <a:t>.</a:t>
            </a:r>
          </a:p>
        </p:txBody>
      </p:sp>
      <p:pic>
        <p:nvPicPr>
          <p:cNvPr id="17203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35527" y="831273"/>
            <a:ext cx="11956473" cy="6026727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6361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4" y="207818"/>
            <a:ext cx="8911687" cy="125522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za praćenje dekubitusa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059" name="Text Placeholder 5"/>
          <p:cNvSpPr>
            <a:spLocks noGrp="1"/>
          </p:cNvSpPr>
          <p:nvPr>
            <p:ph type="body" idx="1"/>
          </p:nvPr>
        </p:nvSpPr>
        <p:spPr>
          <a:xfrm>
            <a:off x="1163782" y="1700808"/>
            <a:ext cx="5458691" cy="5157191"/>
          </a:xfrm>
        </p:spPr>
        <p:txBody>
          <a:bodyPr/>
          <a:lstStyle/>
          <a:p>
            <a:pPr eaLnBrk="1" hangingPunct="1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 se kod pacijenata kod kojih je prisutan visok rizik za dekubitus, te kod onih kod kojih postoji dekubitus.</a:t>
            </a:r>
          </a:p>
          <a:p>
            <a:pPr eaLnBrk="1" hangingPunct="1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Evidentira se svaka promjena položaja, te se prati izgled rane, upotreba pomagala kao i bodovanje po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Braden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skali.</a:t>
            </a:r>
          </a:p>
          <a:p>
            <a:pPr eaLnBrk="1" hangingPunct="1"/>
            <a:endParaRPr lang="hr-HR" dirty="0" smtClean="0"/>
          </a:p>
        </p:txBody>
      </p:sp>
      <p:pic>
        <p:nvPicPr>
          <p:cNvPr id="17306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497782" y="1463041"/>
            <a:ext cx="5694218" cy="5394959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3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13407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Nadzorna lista rizičnih postupaka u zdravstvenoj njezi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083" name="Text Placeholder 6"/>
          <p:cNvSpPr>
            <a:spLocks noGrp="1"/>
          </p:cNvSpPr>
          <p:nvPr>
            <p:ph type="body" idx="1"/>
          </p:nvPr>
        </p:nvSpPr>
        <p:spPr>
          <a:xfrm>
            <a:off x="7148944" y="1463040"/>
            <a:ext cx="5043055" cy="4134196"/>
          </a:xfrm>
        </p:spPr>
        <p:txBody>
          <a:bodyPr>
            <a:normAutofit/>
          </a:bodyPr>
          <a:lstStyle/>
          <a:p>
            <a:pPr eaLnBrk="1" hangingPunct="1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koja služi za upis rizičnih postupaka u zdravstvenoj njezi.</a:t>
            </a:r>
          </a:p>
          <a:p>
            <a:pPr eaLnBrk="1" hangingPunct="1"/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npr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postavjanju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NGS....</a:t>
            </a:r>
          </a:p>
        </p:txBody>
      </p:sp>
      <p:pic>
        <p:nvPicPr>
          <p:cNvPr id="17408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15637" y="1340768"/>
            <a:ext cx="6733308" cy="5517232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9972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2924" y="110836"/>
            <a:ext cx="8911687" cy="1191491"/>
          </a:xfrm>
        </p:spPr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Izvješće o incidentu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107" name="Text Placeholder 5"/>
          <p:cNvSpPr>
            <a:spLocks noGrp="1"/>
          </p:cNvSpPr>
          <p:nvPr>
            <p:ph type="body" idx="1"/>
          </p:nvPr>
        </p:nvSpPr>
        <p:spPr>
          <a:xfrm>
            <a:off x="7204364" y="3571876"/>
            <a:ext cx="4876800" cy="1900669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Evidencija o spriječenom ili nastalom incidentu</a:t>
            </a:r>
          </a:p>
        </p:txBody>
      </p:sp>
      <p:pic>
        <p:nvPicPr>
          <p:cNvPr id="17510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24691" y="983673"/>
            <a:ext cx="7079673" cy="5874327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1554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99752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Otpusno pismo zdravstvene njege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6131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122218" y="1268760"/>
            <a:ext cx="5209309" cy="5589240"/>
          </a:xfrm>
          <a:noFill/>
          <a:ln>
            <a:prstDash val="solid"/>
          </a:ln>
        </p:spPr>
      </p:pic>
      <p:pic>
        <p:nvPicPr>
          <p:cNvPr id="176132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331527" y="1268760"/>
            <a:ext cx="5860473" cy="5589240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0814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Informatička znanost odnosi se na programsku potporu, a stručni dio čine teorija sestrinstva s procesom zdravstvene njege, oblikovanje modela sestrinstva te oblikovanje sestrinskog rječnika HHCC (</a:t>
            </a:r>
            <a:r>
              <a:rPr lang="hr-H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engl. Home Health Care </a:t>
            </a:r>
            <a:r>
              <a:rPr lang="hr-HR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Clasification</a:t>
            </a:r>
            <a:r>
              <a:rPr lang="hr-H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634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Placeholder 2"/>
          <p:cNvSpPr>
            <a:spLocks noGrp="1"/>
          </p:cNvSpPr>
          <p:nvPr>
            <p:ph type="body" idx="1"/>
          </p:nvPr>
        </p:nvSpPr>
        <p:spPr>
          <a:xfrm>
            <a:off x="1285875" y="4779818"/>
            <a:ext cx="11477625" cy="2078182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Piše se za pacijente kojima je potreban nastavak zdravstvene njege. </a:t>
            </a:r>
          </a:p>
          <a:p>
            <a:pPr eaLnBrk="1" hangingPunct="1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Piše ga prvostupnica sestrinstva</a:t>
            </a:r>
            <a:r>
              <a:rPr lang="hr-HR" dirty="0" smtClean="0"/>
              <a:t>.</a:t>
            </a:r>
          </a:p>
        </p:txBody>
      </p:sp>
      <p:pic>
        <p:nvPicPr>
          <p:cNvPr id="177155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6169026" cy="4627418"/>
          </a:xfrm>
          <a:noFill/>
          <a:ln>
            <a:prstDash val="solid"/>
          </a:ln>
        </p:spPr>
      </p:pic>
      <p:pic>
        <p:nvPicPr>
          <p:cNvPr id="177156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69026" y="152400"/>
            <a:ext cx="6022974" cy="4475019"/>
          </a:xfrm>
          <a:noFill/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7788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5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Preporuke za dokumntiranje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178" name="Content Placeholder 7"/>
          <p:cNvSpPr>
            <a:spLocks noGrp="1"/>
          </p:cNvSpPr>
          <p:nvPr>
            <p:ph idx="1"/>
          </p:nvPr>
        </p:nvSpPr>
        <p:spPr>
          <a:xfrm>
            <a:off x="2043113" y="1428750"/>
            <a:ext cx="10148887" cy="5429250"/>
          </a:xfrm>
        </p:spPr>
        <p:txBody>
          <a:bodyPr>
            <a:no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Podatci moraju biti jasni, sažeti, nedvosmisleni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Održavati kontinuitet dokumentacije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sve značajne podatke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 sve podatke navesti datum i potpis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objektivno sve što je uočeno, bez svojih interpretacija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Biti specifičan, izbjegavati opće i nekonkretne izjave</a:t>
            </a:r>
          </a:p>
        </p:txBody>
      </p:sp>
    </p:spTree>
    <p:extLst>
      <p:ext uri="{BB962C8B-B14F-4D97-AF65-F5344CB8AC3E}">
        <p14:creationId xmlns:p14="http://schemas.microsoft.com/office/powerpoint/2010/main" val="19180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Preporuke za dokumentiranje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9202" name="Content Placeholder 1"/>
          <p:cNvSpPr>
            <a:spLocks noGrp="1"/>
          </p:cNvSpPr>
          <p:nvPr>
            <p:ph idx="1"/>
          </p:nvPr>
        </p:nvSpPr>
        <p:spPr>
          <a:xfrm>
            <a:off x="1700213" y="2133600"/>
            <a:ext cx="10491787" cy="4724400"/>
          </a:xfrm>
        </p:spPr>
        <p:txBody>
          <a:bodyPr>
            <a:noAutofit/>
          </a:bodyPr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Izbjegavati skraćenice osim onih opće prihvaćenih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Citirati izjave pacijenata i obitelji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Podatke dokumentirati odmah po izvođenju intervencija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Dokumentirati sve važne podatke i ne očekivati da će ih netko dokumentirati za tebe</a:t>
            </a:r>
          </a:p>
        </p:txBody>
      </p:sp>
    </p:spTree>
    <p:extLst>
      <p:ext uri="{BB962C8B-B14F-4D97-AF65-F5344CB8AC3E}">
        <p14:creationId xmlns:p14="http://schemas.microsoft.com/office/powerpoint/2010/main" val="30890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614488"/>
          </a:xfrm>
        </p:spPr>
        <p:txBody>
          <a:bodyPr/>
          <a:lstStyle/>
          <a:p>
            <a:pPr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smije se: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250" name="Content Placeholder 1"/>
          <p:cNvSpPr>
            <a:spLocks noGrp="1"/>
          </p:cNvSpPr>
          <p:nvPr>
            <p:ph idx="1"/>
          </p:nvPr>
        </p:nvSpPr>
        <p:spPr>
          <a:xfrm>
            <a:off x="1114425" y="1228725"/>
            <a:ext cx="11077575" cy="5629275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Mijenjati zabilješke po otpustu pacijenta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Upisivati intervencije koje je proveo netko drugi, i podatke koje je netko drugi prikupio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Uništiti, “zagubiti” sestrinsku dokumentaciju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Navoditi podatke da je pacijent dosadan, naporan, problematičan i sl.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Ostavljati prazna polja, ako nije moguće doći do podatka napisati da se podatak ne može uzeti</a:t>
            </a:r>
          </a:p>
          <a:p>
            <a:endParaRPr lang="hr-H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3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Primjena informacijske i komunikacijske tehnologije: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procesu zdravstvene njege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Komunikaciji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Poboljšanje </a:t>
            </a:r>
            <a:r>
              <a:rPr lang="hr-HR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kvalitete zdravstvene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skrbi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Organizacija rada sestrinske službe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Poboljšava kvalitetu obrazovanja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Upotreba u istraživačkom radu u sestrinstvu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6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Zadaci informacijskog sustava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Unos i razmjena podataka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Protokol rada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Sustav za potporu odlučivanja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7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Unos i razmjena medicinskih podataka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Prikupljanje medicinskih podataka omogućuje kvalitetan pristup te poboljšava rad u sestrinstvu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Prikupljeni podaci upisuju se u pacijentov elektronički zapis kojim se omogućava jednostavan i brz pristup podacima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Temeljem medicinskih podataka medicinske sestre provode potrebne medicinske postupke u svojem djelokrugu rada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9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Protokol rada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Definira redoslijed medicinskih postupaka s ciljem poboljšanja kvalitete zdravstvene skrbi o pacijentu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Treba osigurati točno određeno provođenje procesa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Treba biti dinamičan,  odnosno prema postignutim rezultatima utvrđuje se korisnost protokola te se prema potrebi mijenja i unapređuje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8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Sustavi za potporu u odlučivanju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Vrednovanje nalaza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Postavljanje sestrinskih dijagnoza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Planiranje 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Provođenja intervencije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Procjena (evaluacija)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4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engl. Computer – </a:t>
            </a:r>
            <a:r>
              <a:rPr lang="hr-H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Aided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Diagnoses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Intervetion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Programi za računalno potpomognutu dijagnostiku i intervencije u sestrinstvu pomažu  u postavljanju najčešćih sestrinskih dijagnoza, planiranju zdravstvene njege, te program nudi rješenja određenih problema kod pacijenata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9102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</TotalTime>
  <Words>961</Words>
  <Application>Microsoft Office PowerPoint</Application>
  <PresentationFormat>Široki zaslon</PresentationFormat>
  <Paragraphs>127</Paragraphs>
  <Slides>33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8" baseType="lpstr">
      <vt:lpstr>Arial</vt:lpstr>
      <vt:lpstr>Century Gothic</vt:lpstr>
      <vt:lpstr>Times New Roman</vt:lpstr>
      <vt:lpstr>Wingdings 3</vt:lpstr>
      <vt:lpstr>Pramen</vt:lpstr>
      <vt:lpstr>Informatika u sestrinstvu</vt:lpstr>
      <vt:lpstr>Uvod </vt:lpstr>
      <vt:lpstr>PowerPoint prezentacija</vt:lpstr>
      <vt:lpstr>Primjena informacijske i komunikacijske tehnologije:</vt:lpstr>
      <vt:lpstr>Zadaci informacijskog sustava </vt:lpstr>
      <vt:lpstr>Unos i razmjena medicinskih podataka</vt:lpstr>
      <vt:lpstr>Protokol rada</vt:lpstr>
      <vt:lpstr>Sustavi za potporu u odlučivanju</vt:lpstr>
      <vt:lpstr>CANDI (engl. Computer – Aided Nursing Diagnoses and Intervetion)</vt:lpstr>
      <vt:lpstr>Obaveza sestrinske dokumentacije</vt:lpstr>
      <vt:lpstr>Zašto dokumentirati?</vt:lpstr>
      <vt:lpstr>Djelovi sestrinske dokumentacije</vt:lpstr>
      <vt:lpstr>Obavezna sestrinska dokumentacija</vt:lpstr>
      <vt:lpstr>Sestrinska anamneza </vt:lpstr>
      <vt:lpstr>Sestrinska anamneza </vt:lpstr>
      <vt:lpstr>Sažetak praćenja stanja pacijenta tijekom hospitalizacije</vt:lpstr>
      <vt:lpstr>Sažetak praćenja stanja pacijenta tijekom hospitalizacije</vt:lpstr>
      <vt:lpstr>Sažetak trajnog praćenja postupaka</vt:lpstr>
      <vt:lpstr>Medicinsko tehnički i dijagnostički postupci</vt:lpstr>
      <vt:lpstr>Trajno praćenje stanja pacijenta (decursus)</vt:lpstr>
      <vt:lpstr>Plan zdravstvene njege</vt:lpstr>
      <vt:lpstr>Lista provedenih sestrinskih postupaka</vt:lpstr>
      <vt:lpstr>Evidencija ordinirane i primjenjene terapije</vt:lpstr>
      <vt:lpstr>Lista unosa i izlučivanja tekućina</vt:lpstr>
      <vt:lpstr>Lista za procjenu bola</vt:lpstr>
      <vt:lpstr>Lista za praćenje dekubitusa</vt:lpstr>
      <vt:lpstr>Nadzorna lista rizičnih postupaka u zdravstvenoj njezi</vt:lpstr>
      <vt:lpstr>Izvješće o incidentu</vt:lpstr>
      <vt:lpstr>Otpusno pismo zdravstvene njege</vt:lpstr>
      <vt:lpstr>PowerPoint prezentacija</vt:lpstr>
      <vt:lpstr>Preporuke za dokumntiranje</vt:lpstr>
      <vt:lpstr>Preporuke za dokumentiranje </vt:lpstr>
      <vt:lpstr>Ne smije se: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u sestrinstvu</dc:title>
  <dc:creator>Korisnik</dc:creator>
  <cp:lastModifiedBy>Korisnik</cp:lastModifiedBy>
  <cp:revision>23</cp:revision>
  <dcterms:created xsi:type="dcterms:W3CDTF">2018-04-05T09:13:10Z</dcterms:created>
  <dcterms:modified xsi:type="dcterms:W3CDTF">2018-05-23T07:59:39Z</dcterms:modified>
</cp:coreProperties>
</file>