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81" r:id="rId6"/>
    <p:sldId id="260" r:id="rId7"/>
    <p:sldId id="282" r:id="rId8"/>
    <p:sldId id="283" r:id="rId9"/>
    <p:sldId id="284" r:id="rId10"/>
    <p:sldId id="261" r:id="rId11"/>
    <p:sldId id="262" r:id="rId12"/>
    <p:sldId id="276" r:id="rId13"/>
    <p:sldId id="285" r:id="rId14"/>
    <p:sldId id="277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86" r:id="rId23"/>
    <p:sldId id="287" r:id="rId24"/>
    <p:sldId id="279" r:id="rId25"/>
    <p:sldId id="270" r:id="rId26"/>
    <p:sldId id="271" r:id="rId27"/>
    <p:sldId id="272" r:id="rId28"/>
    <p:sldId id="288" r:id="rId29"/>
    <p:sldId id="289" r:id="rId30"/>
    <p:sldId id="290" r:id="rId31"/>
    <p:sldId id="273" r:id="rId32"/>
    <p:sldId id="291" r:id="rId33"/>
    <p:sldId id="292" r:id="rId34"/>
    <p:sldId id="293" r:id="rId35"/>
    <p:sldId id="294" r:id="rId36"/>
    <p:sldId id="274" r:id="rId37"/>
    <p:sldId id="295" r:id="rId38"/>
    <p:sldId id="275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rednji stil 1 - Istic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218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E1ACF-8710-44EA-A3A0-A78DCABEFB4C}" type="datetimeFigureOut">
              <a:rPr lang="hr-HR" smtClean="0"/>
              <a:t>28.9.2022.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89BD6-BF59-414B-9A37-C7B0319E50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790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89BD6-BF59-414B-9A37-C7B0319E5021}" type="slidenum">
              <a:rPr lang="hr-HR" smtClean="0"/>
              <a:t>25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7445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534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233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4983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589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9544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3648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062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662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723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48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28.9.2022.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556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28.9.2022.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305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28.9.2022.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589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28.9.2022.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390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28.9.2022.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434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28.9.2022.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408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pPr/>
              <a:t>28.9.2022.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282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15616" y="1794935"/>
            <a:ext cx="7056784" cy="1850090"/>
          </a:xfrm>
        </p:spPr>
        <p:txBody>
          <a:bodyPr>
            <a:normAutofit/>
          </a:bodyPr>
          <a:lstStyle/>
          <a:p>
            <a:pPr algn="ctr"/>
            <a:r>
              <a:rPr lang="hr-HR" sz="6000" dirty="0"/>
              <a:t>Klinički podaci</a:t>
            </a:r>
          </a:p>
        </p:txBody>
      </p:sp>
    </p:spTree>
    <p:extLst>
      <p:ext uri="{BB962C8B-B14F-4D97-AF65-F5344CB8AC3E}">
        <p14:creationId xmlns:p14="http://schemas.microsoft.com/office/powerpoint/2010/main" val="388360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8077200" cy="6400800"/>
          </a:xfrm>
        </p:spPr>
        <p:txBody>
          <a:bodyPr/>
          <a:lstStyle/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Klasični je oblik medicinske dokumentacije na papiru, a uz primjenu informacijske tehnologije sve se više vodi i pohranjuje elektronički</a:t>
            </a:r>
          </a:p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Dokumentacija se čuva i pohranjuje tijekom liječenja, ali i nakon završetka liječenja (za žive i umrle bolesnike)</a:t>
            </a:r>
          </a:p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Prema </a:t>
            </a:r>
            <a:r>
              <a:rPr lang="hr-HR" sz="28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Zakonu o </a:t>
            </a:r>
            <a:r>
              <a:rPr lang="hr-HR" sz="2800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lječništvu</a:t>
            </a:r>
            <a:r>
              <a:rPr lang="hr-HR" sz="28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(NN 121/03) </a:t>
            </a:r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liječnik ili druga odgovorna osoba koja obavlja zdravstvenu djelatnost obvezni su čuvati podatke o liječenju bolesnika deset godina nakon završenog liječenja</a:t>
            </a:r>
            <a:endParaRPr lang="hr-HR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/>
              <a:t>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928" y="4546339"/>
            <a:ext cx="2934072" cy="231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95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Povijest bolesti i otpusno pismo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420888"/>
            <a:ext cx="7620000" cy="3979912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Dio su koje dokumentacije?</a:t>
            </a:r>
          </a:p>
          <a:p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3200">
                <a:latin typeface="Times New Roman" panose="02020603050405020304" pitchFamily="18" charset="0"/>
                <a:cs typeface="Times New Roman" panose="02020603050405020304" pitchFamily="18" charset="0"/>
              </a:rPr>
              <a:t>Liječenje, s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koliko bolesti se povezuju?</a:t>
            </a:r>
          </a:p>
          <a:p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 se započinje voditi?</a:t>
            </a:r>
          </a:p>
        </p:txBody>
      </p:sp>
    </p:spTree>
    <p:extLst>
      <p:ext uri="{BB962C8B-B14F-4D97-AF65-F5344CB8AC3E}">
        <p14:creationId xmlns:p14="http://schemas.microsoft.com/office/powerpoint/2010/main" val="177956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8532440" cy="6858000"/>
          </a:xfrm>
        </p:spPr>
        <p:txBody>
          <a:bodyPr/>
          <a:lstStyle/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Povijest bolesti dio je medicinske dokumentacije pojedinog bolničkog liječenja</a:t>
            </a:r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je dokument koji se počinje pisati i zaključuje tijekom liječenja, a povezan je s liječenjem jedne bolesti</a:t>
            </a:r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Počinje se pisati nakon dolaska bolesnika u ustanovu, gdje se bolesniku dodjeljuje matični broj  kojim se povezuju svi dijagnostički i terapijski postupci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835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Jedna povijest bolesti može obuhvatiti i više bolničkih posjeta ili liječenja na različitim odjelima tijekom određenog razdoblja ako su obuhvaćene medicinske epizode međusobno povezane prvobitnom bolešću</a:t>
            </a:r>
          </a:p>
        </p:txBody>
      </p:sp>
    </p:spTree>
    <p:extLst>
      <p:ext uri="{BB962C8B-B14F-4D97-AF65-F5344CB8AC3E}">
        <p14:creationId xmlns:p14="http://schemas.microsoft.com/office/powerpoint/2010/main" val="26066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0"/>
            <a:ext cx="7764016" cy="6858000"/>
          </a:xfrm>
        </p:spPr>
        <p:txBody>
          <a:bodyPr/>
          <a:lstStyle/>
          <a:p>
            <a:pPr marL="571500" indent="-457200">
              <a:buAutoNum type="arabicPeriod"/>
            </a:pP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Anamneza</a:t>
            </a:r>
          </a:p>
          <a:p>
            <a:pPr marL="571500" indent="-457200">
              <a:buAutoNum type="arabicPeriod"/>
            </a:pP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>
              <a:buAutoNum type="arabicPeriod"/>
            </a:pP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Nalaz pregleda bolesnika</a:t>
            </a:r>
          </a:p>
          <a:p>
            <a:pPr marL="571500" indent="-457200">
              <a:buAutoNum type="arabicPeriod"/>
            </a:pP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>
              <a:buAutoNum type="arabicPeriod"/>
            </a:pP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Dijagnoza</a:t>
            </a:r>
          </a:p>
          <a:p>
            <a:pPr marL="571500" indent="-457200">
              <a:buAutoNum type="arabicPeriod"/>
            </a:pP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>
              <a:buAutoNum type="arabicPeriod"/>
            </a:pP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liječenja</a:t>
            </a:r>
          </a:p>
          <a:p>
            <a:pPr marL="571500" indent="-457200">
              <a:buAutoNum type="arabicPeriod"/>
            </a:pP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>
              <a:buAutoNum type="arabicPeriod"/>
            </a:pP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Tijek bolesti</a:t>
            </a:r>
          </a:p>
          <a:p>
            <a:pPr marL="571500" indent="-457200">
              <a:buAutoNum type="arabicPeriod"/>
            </a:pP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>
              <a:buAutoNum type="arabicPeriod"/>
            </a:pP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Zaključak o bolesti</a:t>
            </a:r>
          </a:p>
          <a:p>
            <a:pPr marL="571500" indent="-457200">
              <a:buAutoNum type="arabicPeriod"/>
            </a:pPr>
            <a:endParaRPr lang="hr-HR" dirty="0">
              <a:solidFill>
                <a:srgbClr val="FF0000"/>
              </a:solidFill>
            </a:endParaRPr>
          </a:p>
          <a:p>
            <a:pPr marL="571500" indent="-457200">
              <a:buAutoNum type="arabicPeriod"/>
            </a:pP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85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8676456" cy="6858000"/>
          </a:xfrm>
        </p:spPr>
        <p:txBody>
          <a:bodyPr>
            <a:noAutofit/>
          </a:bodyPr>
          <a:lstStyle/>
          <a:p>
            <a:r>
              <a:rPr lang="hr-H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Liječnik u povijest bolesti upisuje obiteljsku i osobnu anamnezu</a:t>
            </a:r>
          </a:p>
          <a:p>
            <a:r>
              <a:rPr lang="hr-H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Anamneza je bolesnikov opis tegoba zbog kojih se javlja liječniku </a:t>
            </a:r>
          </a:p>
          <a:p>
            <a:r>
              <a:rPr lang="hr-H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Osobna anamneza uključuje podatke o bolesti, a obiteljska opisuje dotadašnje bolesti članova obitelji.</a:t>
            </a:r>
          </a:p>
          <a:p>
            <a:r>
              <a:rPr lang="hr-H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Nakon anamneze upisuje se nalaz pregleda bolesnika (</a:t>
            </a:r>
            <a:r>
              <a:rPr lang="hr-HR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lat. status </a:t>
            </a:r>
            <a:r>
              <a:rPr lang="hr-HR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praesens</a:t>
            </a:r>
            <a:r>
              <a:rPr lang="hr-H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hr-H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pregled svih dijelova tijela, slušanje rada srca i pluća i pregled drugih organa</a:t>
            </a:r>
          </a:p>
          <a:p>
            <a:r>
              <a:rPr lang="hr-H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Nakon anamneze i pregleda liječnik upisuje radnu dijagnozu te određuje plan dijagnostičkih postupaka i plan liječenja</a:t>
            </a:r>
          </a:p>
          <a:p>
            <a:endParaRPr lang="hr-HR" sz="2300" dirty="0"/>
          </a:p>
        </p:txBody>
      </p:sp>
    </p:spTree>
    <p:extLst>
      <p:ext uri="{BB962C8B-B14F-4D97-AF65-F5344CB8AC3E}">
        <p14:creationId xmlns:p14="http://schemas.microsoft.com/office/powerpoint/2010/main" val="374885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548680"/>
            <a:ext cx="8352928" cy="3528392"/>
          </a:xfrm>
        </p:spPr>
        <p:txBody>
          <a:bodyPr>
            <a:noAutofit/>
          </a:bodyPr>
          <a:lstStyle/>
          <a:p>
            <a:r>
              <a:rPr lang="hr-H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Tijekom liječenja svakodnevno se u povijest bolesti  upisuju važni podaci o bolesnikovom zdravstvenom stanju, rezultati dijagnostičkih postupaka te svi terapijski postupci</a:t>
            </a:r>
          </a:p>
          <a:p>
            <a:pPr marL="0" indent="0">
              <a:buNone/>
            </a:pPr>
            <a:r>
              <a:rPr lang="hr-H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taj dio povijesti bolesti naziva se </a:t>
            </a:r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tijek bolesti </a:t>
            </a:r>
            <a:r>
              <a:rPr lang="hr-H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lat. </a:t>
            </a:r>
            <a:r>
              <a:rPr lang="hr-HR" sz="3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decursus</a:t>
            </a:r>
            <a:r>
              <a:rPr lang="hr-HR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morbi</a:t>
            </a:r>
            <a:r>
              <a:rPr lang="hr-HR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hr-H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Nakon završetka liječenja ili otpusta iz zdravstvene ustanove u povijest bolesti upisuje se </a:t>
            </a:r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zaključak</a:t>
            </a:r>
            <a:r>
              <a:rPr lang="hr-H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bolesti ili </a:t>
            </a:r>
            <a:r>
              <a:rPr lang="hr-HR" sz="3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epikriza</a:t>
            </a:r>
            <a:endParaRPr lang="hr-HR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27746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24"/>
          <a:stretch/>
        </p:blipFill>
        <p:spPr>
          <a:xfrm>
            <a:off x="0" y="1"/>
            <a:ext cx="82444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11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8077200" cy="6858000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Nakon otpusta iz ustanove bolesniku se izdaje </a:t>
            </a:r>
            <a:r>
              <a:rPr lang="hr-HR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otpusno pismo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kao sažetak povijesti bolesti.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Ono je namijenjeno liječniku obiteljske medicine ili kojem drugom liječniku kod kojeg bolesnik nastavlja liječenje</a:t>
            </a:r>
          </a:p>
          <a:p>
            <a:pPr marL="0" indent="0">
              <a:buNone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 upotrebljava se stručno medicinsko nazivlje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otpusnom pismu nalaze se podaci o tijeku i ishodu liječenja te preporuke o daljnjim terapijskim i dijagnostičkim postupcima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Liječnik obiteljske medicine otpusno pismo pohranjuje u bolesnikov zdravstveni karton</a:t>
            </a:r>
          </a:p>
        </p:txBody>
      </p:sp>
    </p:spTree>
    <p:extLst>
      <p:ext uri="{BB962C8B-B14F-4D97-AF65-F5344CB8AC3E}">
        <p14:creationId xmlns:p14="http://schemas.microsoft.com/office/powerpoint/2010/main" val="92021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563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68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68714" y="2204864"/>
            <a:ext cx="7660307" cy="4176464"/>
          </a:xfrm>
        </p:spPr>
        <p:txBody>
          <a:bodyPr>
            <a:normAutofit/>
          </a:bodyPr>
          <a:lstStyle/>
          <a:p>
            <a:endParaRPr lang="hr-HR" sz="2800" dirty="0"/>
          </a:p>
          <a:p>
            <a:endParaRPr lang="hr-HR" sz="2800" dirty="0"/>
          </a:p>
          <a:p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Klinički podaci su dio medicinskih podataka koji se obavezno vode kao medicinska dokumentacija</a:t>
            </a:r>
          </a:p>
          <a:p>
            <a:endParaRPr lang="hr-HR" sz="2800" dirty="0"/>
          </a:p>
        </p:txBody>
      </p:sp>
      <p:pic>
        <p:nvPicPr>
          <p:cNvPr id="1026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0"/>
            <a:ext cx="3635896" cy="3187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83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" y="116632"/>
            <a:ext cx="6588223" cy="1080120"/>
          </a:xfrm>
        </p:spPr>
        <p:txBody>
          <a:bodyPr>
            <a:normAutofit/>
          </a:bodyPr>
          <a:lstStyle/>
          <a:p>
            <a:r>
              <a:rPr lang="hr-HR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Osobni zdravstveni karton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" y="1124744"/>
            <a:ext cx="6957312" cy="5832648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Osnovni je dokument praćenja zdravlja pojedinca u primarnoj zdravstvenoj zaštiti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Osim medicinskih podataka i podataka o zdravstvenome stanju on sadržava administrativne i demografske podatke.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Liječnik obiteljske medicine sastavlja, prati i čuva karton svakog svojeg bolesnika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855" y="0"/>
            <a:ext cx="21647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5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116632"/>
            <a:ext cx="6979152" cy="6741368"/>
          </a:xfrm>
        </p:spPr>
        <p:txBody>
          <a:bodyPr/>
          <a:lstStyle/>
          <a:p>
            <a:r>
              <a:rPr lang="hr-HR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Temeljni  </a:t>
            </a: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administrativni podaci sadržavaju:</a:t>
            </a:r>
          </a:p>
          <a:p>
            <a:pPr marL="114300" indent="0">
              <a:buNone/>
            </a:pP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Ime i prezime</a:t>
            </a:r>
          </a:p>
          <a:p>
            <a:pPr lvl="2"/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</a:t>
            </a:r>
          </a:p>
          <a:p>
            <a:pPr lvl="2"/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Datum i mjesto rođenja</a:t>
            </a:r>
          </a:p>
          <a:p>
            <a:pPr lvl="2"/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Adresa prebivališta</a:t>
            </a:r>
          </a:p>
          <a:p>
            <a:pPr lvl="2"/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Podaci o staratelju i sl.</a:t>
            </a:r>
          </a:p>
          <a:p>
            <a:pPr lvl="2"/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Uvjeti stanovanja</a:t>
            </a:r>
          </a:p>
          <a:p>
            <a:pPr lvl="2"/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Bračno stanje</a:t>
            </a:r>
          </a:p>
          <a:p>
            <a:pPr lvl="2"/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Broj djece</a:t>
            </a:r>
          </a:p>
          <a:p>
            <a:pPr marL="11430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56" y="18759"/>
            <a:ext cx="2050804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44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Stručna sprema bolesnika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Tvrtka zaposlenja s kratkim opisom radnog mjesta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Uvjeti rada i sl. podaci</a:t>
            </a:r>
          </a:p>
        </p:txBody>
      </p:sp>
    </p:spTree>
    <p:extLst>
      <p:ext uri="{BB962C8B-B14F-4D97-AF65-F5344CB8AC3E}">
        <p14:creationId xmlns:p14="http://schemas.microsoft.com/office/powerpoint/2010/main" val="236781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0" name="Picture 2" descr="Slikovni rezultat za osobni zdravstveni kart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5278"/>
            <a:ext cx="9144000" cy="792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98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" y="0"/>
            <a:ext cx="6957312" cy="1930400"/>
          </a:xfrm>
        </p:spPr>
        <p:txBody>
          <a:bodyPr>
            <a:normAutofit/>
          </a:bodyPr>
          <a:lstStyle/>
          <a:p>
            <a:r>
              <a:rPr lang="hr-H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Druga skupina podataka koja sadržava zdravstveni karton opisuje praćenje zdravstvenog stanja pacijenta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268760"/>
            <a:ext cx="7524328" cy="5589240"/>
          </a:xfrm>
        </p:spPr>
        <p:txBody>
          <a:bodyPr>
            <a:normAutofit fontScale="85000" lnSpcReduction="20000"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Posebni podaci:</a:t>
            </a:r>
          </a:p>
          <a:p>
            <a:pPr lvl="2"/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Krvna grupa</a:t>
            </a:r>
          </a:p>
          <a:p>
            <a:pPr lvl="2"/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Podaci o preosjetljivosti na alergene (</a:t>
            </a:r>
            <a:r>
              <a:rPr lang="hr-H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alergije na lijekove, pelud itd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lvl="2"/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Svaki posjet liječniku i njegova svrha</a:t>
            </a:r>
          </a:p>
          <a:p>
            <a:pPr lvl="2"/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Propisani lijekovi</a:t>
            </a:r>
          </a:p>
          <a:p>
            <a:pPr lvl="2"/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Specijalistički pregledi, te nakon što su obavljeni upisuju se rezultati</a:t>
            </a:r>
          </a:p>
          <a:p>
            <a:pPr lvl="2"/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Bolovanja</a:t>
            </a:r>
          </a:p>
          <a:p>
            <a:pPr lvl="2"/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Evidencija cijepljenja</a:t>
            </a:r>
          </a:p>
          <a:p>
            <a:pPr lvl="2"/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Bolničko liječenje </a:t>
            </a:r>
          </a:p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Dijagnoze se unose u šifriranom obliku prema MKB-u 10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5859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hr-HR" dirty="0"/>
              <a:t>Načela unosa podataka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268760"/>
            <a:ext cx="8077200" cy="5589240"/>
          </a:xfrm>
        </p:spPr>
        <p:txBody>
          <a:bodyPr>
            <a:normAutofit/>
          </a:bodyPr>
          <a:lstStyle/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Tekst koji se unosi u medicinsku dokumentaciju mora biti čitljiv, ne smije se unositi olovkom ili izbrisivom tintom</a:t>
            </a:r>
          </a:p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Upisani podaci ne smiju se brisati gumicom, korektorom ili zatamniti.</a:t>
            </a:r>
          </a:p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Pogrešno unesen podatak potrebno je:</a:t>
            </a:r>
          </a:p>
          <a:p>
            <a:pPr lvl="2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precrtati,</a:t>
            </a:r>
          </a:p>
          <a:p>
            <a:pPr lvl="2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unijeti točan,</a:t>
            </a:r>
          </a:p>
          <a:p>
            <a:pPr lvl="2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promjenu ovjeriti datumom i vlastoručnim potpisom.</a:t>
            </a:r>
          </a:p>
          <a:p>
            <a:pPr lvl="2"/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4878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8077200" cy="6858000"/>
          </a:xfrm>
        </p:spPr>
        <p:txBody>
          <a:bodyPr>
            <a:noAutofit/>
          </a:bodyPr>
          <a:lstStyle/>
          <a:p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Liječnik upisuje podatke po modelu</a:t>
            </a:r>
          </a:p>
          <a:p>
            <a:pPr marL="0" indent="0">
              <a:buNone/>
            </a:pPr>
            <a:r>
              <a:rPr lang="hr-HR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SOAP (</a:t>
            </a:r>
            <a:r>
              <a:rPr lang="hr-HR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hr-HR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hr-HR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hr-HR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plan)</a:t>
            </a:r>
          </a:p>
          <a:p>
            <a:r>
              <a:rPr lang="hr-HR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subjektivne tegobe bolesnika</a:t>
            </a:r>
          </a:p>
          <a:p>
            <a:r>
              <a:rPr lang="hr-HR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r-HR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nalaz pregleda i pretrage</a:t>
            </a:r>
          </a:p>
          <a:p>
            <a:r>
              <a:rPr lang="hr-HR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procjena stanja bolesnika</a:t>
            </a:r>
          </a:p>
          <a:p>
            <a:r>
              <a:rPr lang="hr-HR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plan liječenja.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Svaki unos mora biti označen datumom unosa, imenom i prezimenom osobe te potpisom (uz ovjeru pečatom) osobe koja unosi podatke.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916832"/>
            <a:ext cx="1907704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42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Elektronički zdravstveni zapis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2160590"/>
            <a:ext cx="6957313" cy="4580778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Koji su nedostaci unosa medicinske dokumentacije na papiru??</a:t>
            </a:r>
          </a:p>
          <a:p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Elektronički zdravstveni zapis?</a:t>
            </a:r>
          </a:p>
          <a:p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Elektronički medicinski zapis?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340768"/>
            <a:ext cx="2448272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98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697410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Medicinska dokumentacija na papiru obično se vodi u obliku slobodno pisanog teksta (neformalan ili nestrukturiran tekst)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Podaci su nečitljivo upisani 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Dostupan je samo jedan primjerak dokumenta na samo jednom mjestu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Lako se može izgubiti</a:t>
            </a:r>
          </a:p>
        </p:txBody>
      </p:sp>
    </p:spTree>
    <p:extLst>
      <p:ext uri="{BB962C8B-B14F-4D97-AF65-F5344CB8AC3E}">
        <p14:creationId xmlns:p14="http://schemas.microsoft.com/office/powerpoint/2010/main" val="284109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700808"/>
            <a:ext cx="7488831" cy="5157192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Količina dokumenata se tijekom praćenja pacijenta povećava što otežava snalaženje u čitanju i pronalaženje potrebnog podatka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Nevaljano vođenje dokumentacije često uzrokuje  nepotrebno ponavljanje dijagnostičkih postupaka, primjena neodgovarajuće ili pogrešne terapije </a:t>
            </a:r>
          </a:p>
        </p:txBody>
      </p:sp>
    </p:spTree>
    <p:extLst>
      <p:ext uri="{BB962C8B-B14F-4D97-AF65-F5344CB8AC3E}">
        <p14:creationId xmlns:p14="http://schemas.microsoft.com/office/powerpoint/2010/main" val="89756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5" y="476673"/>
            <a:ext cx="5472607" cy="1008112"/>
          </a:xfrm>
        </p:spPr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Medicinska dokumentacija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1933228"/>
            <a:ext cx="7848872" cy="4924771"/>
          </a:xfrm>
        </p:spPr>
        <p:txBody>
          <a:bodyPr>
            <a:normAutofit lnSpcReduction="10000"/>
          </a:bodyPr>
          <a:lstStyle/>
          <a:p>
            <a:r>
              <a:rPr lang="hr-H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Skup podataka o bolesniku</a:t>
            </a:r>
          </a:p>
          <a:p>
            <a:r>
              <a:rPr lang="hr-H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Sadržava sve važne podatke o zdravlju i bolesti pacijenta</a:t>
            </a:r>
          </a:p>
          <a:p>
            <a:r>
              <a:rPr lang="hr-H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Obuhvaća:</a:t>
            </a:r>
          </a:p>
          <a:p>
            <a:pPr lvl="2"/>
            <a:r>
              <a:rPr lang="hr-H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Povijest bolesti</a:t>
            </a:r>
          </a:p>
          <a:p>
            <a:pPr lvl="2"/>
            <a:r>
              <a:rPr lang="hr-H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Otpusno pismo</a:t>
            </a:r>
          </a:p>
          <a:p>
            <a:pPr lvl="2"/>
            <a:r>
              <a:rPr lang="hr-H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Osobni zdravstveni karton</a:t>
            </a:r>
          </a:p>
          <a:p>
            <a:pPr lvl="2"/>
            <a:r>
              <a:rPr lang="hr-H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Karton cijepljenja, itd.</a:t>
            </a:r>
          </a:p>
          <a:p>
            <a:pPr marL="502920" indent="-457200"/>
            <a:endParaRPr lang="hr-H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8229"/>
            <a:ext cx="385192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52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0"/>
            <a:ext cx="7200800" cy="6041363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Primjena suvremene informacijske tehnologije u zdravstvu dovodi do važnih promjena u administriranju medicinske dokumentacije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Temelji medicinskih podataka u zdravstvenim informacijskim sustavima su:</a:t>
            </a:r>
          </a:p>
          <a:p>
            <a:pPr marL="0" indent="0">
              <a:buNone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elektronički zdravstveni zapis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engl. </a:t>
            </a:r>
            <a:r>
              <a:rPr lang="hr-H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hr-H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hr-H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record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elektronički medicinski zapis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engl. </a:t>
            </a:r>
            <a:r>
              <a:rPr lang="hr-H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hr-H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hr-H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record</a:t>
            </a:r>
            <a:r>
              <a:rPr lang="hr-H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9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2204864"/>
            <a:ext cx="8077200" cy="4653136"/>
          </a:xfrm>
        </p:spPr>
        <p:txBody>
          <a:bodyPr>
            <a:normAutofit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Medicinski zapis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odnosi na strogo  medicinske podatke, one koje znaju i mogu bilježiti samo zdravstveni radnici</a:t>
            </a:r>
          </a:p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Zdravstveni zapis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širi pojam, a obuhvaća i one podatke koje mogu bilježiti i ostali, npr. administrativni djelatnici (podaci o uvjetima stanovanja, navikama glede pušenja cigareta, higijena i sl.)</a:t>
            </a:r>
          </a:p>
          <a:p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720" y="0"/>
            <a:ext cx="2520280" cy="182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21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Elektronički zdravstveni zapis 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skup je svih podataka prikupljenih tijekom svih boravaka osobe u zdravstvenom sustavu, a sadržava podatke o zdravlju i bolesti </a:t>
            </a:r>
            <a:r>
              <a:rPr lang="hr-H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pojedinica</a:t>
            </a: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rođenja do smrti</a:t>
            </a:r>
          </a:p>
        </p:txBody>
      </p:sp>
    </p:spTree>
    <p:extLst>
      <p:ext uri="{BB962C8B-B14F-4D97-AF65-F5344CB8AC3E}">
        <p14:creationId xmlns:p14="http://schemas.microsoft.com/office/powerpoint/2010/main" val="139193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Objedinjuje osobni zdravstveni karton sa svim bolesnikovim povijestima bolesti, otpusnim pismima, i svom ostalom  medicinskom dokumentacijom (laboratorijskim, radiološkim i drugim nalazima koje bolesnik prikupi tijekom života</a:t>
            </a:r>
          </a:p>
        </p:txBody>
      </p:sp>
    </p:spTree>
    <p:extLst>
      <p:ext uri="{BB962C8B-B14F-4D97-AF65-F5344CB8AC3E}">
        <p14:creationId xmlns:p14="http://schemas.microsoft.com/office/powerpoint/2010/main" val="321529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9" y="1268760"/>
            <a:ext cx="6347714" cy="5589240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Elektronički zdravstveni zapis skup je zdravstvenih podataka koji mora biti oblikovan prema međunarodnoj priznatoj normi (HRN ENV13606:2003)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Tako oblikovani elektronički zdravstveni zapis treba zamijeniti zdravstvene zapise na papiru i time osigurati jednu od uvjeta kvalitete u zdravstvenoj zaštiti</a:t>
            </a:r>
          </a:p>
          <a:p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96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Podaci u elektroničkom obliku pohranjuju se pomoću računala, te su lakše i brže dostupna, a znatno se smanjuje i utrošak liječnikova vremena u radu s podacima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Tijekom unosa podataka u elektronički zdravstveni zapis nemoguće je previdjeti  unos važnih podataka jer se u elektroničkim obrascima mogu posebno obilježiti polja koja je obvezno ispuniti</a:t>
            </a:r>
          </a:p>
        </p:txBody>
      </p:sp>
    </p:spTree>
    <p:extLst>
      <p:ext uri="{BB962C8B-B14F-4D97-AF65-F5344CB8AC3E}">
        <p14:creationId xmlns:p14="http://schemas.microsoft.com/office/powerpoint/2010/main" val="367078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107816"/>
              </p:ext>
            </p:extLst>
          </p:nvPr>
        </p:nvGraphicFramePr>
        <p:xfrm>
          <a:off x="0" y="1"/>
          <a:ext cx="9143999" cy="687260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188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9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4432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Značajke 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Zapis na papiru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Elektronički zapis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432"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mjesto dostupnosti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4432"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vrijeme dostupnosti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4432"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Strukturiranost</a:t>
                      </a:r>
                    </a:p>
                    <a:p>
                      <a:pPr algn="l"/>
                      <a:r>
                        <a:rPr lang="hr-HR" dirty="0"/>
                        <a:t>podataka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1582"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Postojanost</a:t>
                      </a:r>
                    </a:p>
                    <a:p>
                      <a:pPr algn="l"/>
                      <a:r>
                        <a:rPr lang="hr-HR" dirty="0"/>
                        <a:t>podataka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4432"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korisnici </a:t>
                      </a:r>
                    </a:p>
                    <a:p>
                      <a:pPr algn="l"/>
                      <a:r>
                        <a:rPr lang="hr-HR" dirty="0"/>
                        <a:t>dokumentacije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4432"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Pretraživanje i</a:t>
                      </a:r>
                    </a:p>
                    <a:p>
                      <a:pPr algn="l"/>
                      <a:r>
                        <a:rPr lang="hr-HR" dirty="0"/>
                        <a:t>razvrstavanje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4432"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veličina zapisa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kstniOkvir 5"/>
          <p:cNvSpPr txBox="1"/>
          <p:nvPr/>
        </p:nvSpPr>
        <p:spPr>
          <a:xfrm>
            <a:off x="2267744" y="1063769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na jednom ili više mjesta (ordinacija, bolesnik)</a:t>
            </a:r>
          </a:p>
          <a:p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5436096" y="1041958"/>
            <a:ext cx="3707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 bilo kojoj umreženoj zdrav. ustanovi</a:t>
            </a:r>
          </a:p>
          <a:p>
            <a:endParaRPr lang="hr-HR" dirty="0"/>
          </a:p>
        </p:txBody>
      </p:sp>
      <p:sp>
        <p:nvSpPr>
          <p:cNvPr id="8" name="TekstniOkvir 7"/>
          <p:cNvSpPr txBox="1"/>
          <p:nvPr/>
        </p:nvSpPr>
        <p:spPr>
          <a:xfrm>
            <a:off x="2238012" y="2780928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neformatirani, katkad nečitki</a:t>
            </a:r>
          </a:p>
          <a:p>
            <a:endParaRPr lang="hr-HR" dirty="0"/>
          </a:p>
        </p:txBody>
      </p:sp>
      <p:sp>
        <p:nvSpPr>
          <p:cNvPr id="9" name="TekstniOkvir 8"/>
          <p:cNvSpPr txBox="1"/>
          <p:nvPr/>
        </p:nvSpPr>
        <p:spPr>
          <a:xfrm>
            <a:off x="2267744" y="3501008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lako se mogu zagubiti, oštetiti, zaboravit</a:t>
            </a:r>
          </a:p>
          <a:p>
            <a:endParaRPr lang="hr-HR" dirty="0"/>
          </a:p>
        </p:txBody>
      </p:sp>
      <p:sp>
        <p:nvSpPr>
          <p:cNvPr id="10" name="TekstniOkvir 9"/>
          <p:cNvSpPr txBox="1"/>
          <p:nvPr/>
        </p:nvSpPr>
        <p:spPr>
          <a:xfrm>
            <a:off x="2267744" y="4365104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jedan korisnik</a:t>
            </a:r>
          </a:p>
          <a:p>
            <a:r>
              <a:rPr lang="hr-HR" dirty="0"/>
              <a:t>(obiteljski liječnik)</a:t>
            </a:r>
          </a:p>
          <a:p>
            <a:endParaRPr lang="hr-HR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2267744" y="5157192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Ručno i sekvencijalno</a:t>
            </a:r>
          </a:p>
          <a:p>
            <a:r>
              <a:rPr lang="hr-HR" dirty="0"/>
              <a:t>(u nizu)</a:t>
            </a:r>
          </a:p>
          <a:p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2267744" y="5949280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povećava se, postaje nepregledan razmjerno povećanju podataka</a:t>
            </a:r>
          </a:p>
          <a:p>
            <a:endParaRPr lang="hr-HR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2267744" y="1987099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tijekom radnog vremena</a:t>
            </a:r>
          </a:p>
          <a:p>
            <a:endParaRPr lang="hr-HR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5436096" y="1806916"/>
            <a:ext cx="3600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Uvijek kad je potrebno (računalo, pametni telefon itd.)</a:t>
            </a:r>
          </a:p>
          <a:p>
            <a:endParaRPr lang="hr-HR" dirty="0"/>
          </a:p>
        </p:txBody>
      </p:sp>
      <p:sp>
        <p:nvSpPr>
          <p:cNvPr id="15" name="TekstniOkvir 14"/>
          <p:cNvSpPr txBox="1"/>
          <p:nvPr/>
        </p:nvSpPr>
        <p:spPr>
          <a:xfrm>
            <a:off x="5148064" y="3501008"/>
            <a:ext cx="3888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Trajni, pohranjeni na više mjesta u slučaju nepogode</a:t>
            </a:r>
          </a:p>
          <a:p>
            <a:endParaRPr lang="hr-HR" dirty="0"/>
          </a:p>
        </p:txBody>
      </p:sp>
      <p:sp>
        <p:nvSpPr>
          <p:cNvPr id="16" name="TekstniOkvir 15"/>
          <p:cNvSpPr txBox="1"/>
          <p:nvPr/>
        </p:nvSpPr>
        <p:spPr>
          <a:xfrm>
            <a:off x="5148063" y="4379881"/>
            <a:ext cx="3888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svi ovlašteni s pristupom</a:t>
            </a:r>
          </a:p>
          <a:p>
            <a:r>
              <a:rPr lang="hr-HR" dirty="0"/>
              <a:t>(liječnik specijalist, radiolog itd.)</a:t>
            </a:r>
          </a:p>
          <a:p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5114884" y="5302949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izravno i automatsko</a:t>
            </a:r>
          </a:p>
          <a:p>
            <a:endParaRPr lang="hr-HR" dirty="0"/>
          </a:p>
        </p:txBody>
      </p:sp>
      <p:sp>
        <p:nvSpPr>
          <p:cNvPr id="18" name="TekstniOkvir 17"/>
          <p:cNvSpPr txBox="1"/>
          <p:nvPr/>
        </p:nvSpPr>
        <p:spPr>
          <a:xfrm>
            <a:off x="5118332" y="5949280"/>
            <a:ext cx="4134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velika količina podataka ničim ne utječe na preglednost i dostupnost podataka</a:t>
            </a:r>
          </a:p>
          <a:p>
            <a:endParaRPr lang="hr-HR" dirty="0"/>
          </a:p>
        </p:txBody>
      </p:sp>
      <p:sp>
        <p:nvSpPr>
          <p:cNvPr id="19" name="TekstniOkvir 18"/>
          <p:cNvSpPr txBox="1"/>
          <p:nvPr/>
        </p:nvSpPr>
        <p:spPr>
          <a:xfrm>
            <a:off x="5118332" y="2633430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formatirani, normirani, uređeni i pregledni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756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95613"/>
              </p:ext>
            </p:extLst>
          </p:nvPr>
        </p:nvGraphicFramePr>
        <p:xfrm>
          <a:off x="0" y="1"/>
          <a:ext cx="9143999" cy="693257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188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9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4432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Značajke 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Zapis na papiru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Elektronički zapis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432"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Obnavljanje</a:t>
                      </a:r>
                    </a:p>
                    <a:p>
                      <a:pPr algn="l"/>
                      <a:r>
                        <a:rPr lang="hr-HR" dirty="0" err="1"/>
                        <a:t>posuvremenjivanje</a:t>
                      </a:r>
                      <a:r>
                        <a:rPr lang="hr-HR" dirty="0"/>
                        <a:t> podataka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4432">
                <a:tc>
                  <a:txBody>
                    <a:bodyPr/>
                    <a:lstStyle/>
                    <a:p>
                      <a:pPr algn="l"/>
                      <a:r>
                        <a:rPr lang="hr-HR" dirty="0"/>
                        <a:t>Preglednost</a:t>
                      </a:r>
                    </a:p>
                    <a:p>
                      <a:pPr algn="l"/>
                      <a:r>
                        <a:rPr lang="hr-HR" dirty="0"/>
                        <a:t>podataka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4432">
                <a:tc>
                  <a:txBody>
                    <a:bodyPr/>
                    <a:lstStyle/>
                    <a:p>
                      <a:pPr algn="l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1582">
                <a:tc>
                  <a:txBody>
                    <a:bodyPr/>
                    <a:lstStyle/>
                    <a:p>
                      <a:pPr algn="l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4432">
                <a:tc>
                  <a:txBody>
                    <a:bodyPr/>
                    <a:lstStyle/>
                    <a:p>
                      <a:pPr algn="l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4432">
                <a:tc>
                  <a:txBody>
                    <a:bodyPr/>
                    <a:lstStyle/>
                    <a:p>
                      <a:pPr algn="l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4432">
                <a:tc>
                  <a:txBody>
                    <a:bodyPr/>
                    <a:lstStyle/>
                    <a:p>
                      <a:pPr algn="l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kstniOkvir 5"/>
          <p:cNvSpPr txBox="1"/>
          <p:nvPr/>
        </p:nvSpPr>
        <p:spPr>
          <a:xfrm>
            <a:off x="2267744" y="1063769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Nepotpun, bolesnik može</a:t>
            </a:r>
          </a:p>
          <a:p>
            <a:r>
              <a:rPr lang="hr-HR" dirty="0"/>
              <a:t>izgubiti</a:t>
            </a:r>
          </a:p>
          <a:p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5148064" y="1041959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Automatski (rezultati svakog pregleda ili pretrage izravno se upisuju </a:t>
            </a:r>
          </a:p>
          <a:p>
            <a:endParaRPr lang="hr-HR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2267744" y="1987099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Mala traže se podaci među svim papirima/nalazima bolesnika</a:t>
            </a:r>
          </a:p>
        </p:txBody>
      </p:sp>
      <p:sp>
        <p:nvSpPr>
          <p:cNvPr id="14" name="TekstniOkvir 13"/>
          <p:cNvSpPr txBox="1"/>
          <p:nvPr/>
        </p:nvSpPr>
        <p:spPr>
          <a:xfrm>
            <a:off x="5114884" y="1965288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Velika, upisivanjem ključne riječi odmah se pronalazi traženi podatak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220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  <p:bldP spid="1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764703"/>
            <a:ext cx="6768752" cy="5070029"/>
          </a:xfrm>
        </p:spPr>
      </p:pic>
    </p:spTree>
    <p:extLst>
      <p:ext uri="{BB962C8B-B14F-4D97-AF65-F5344CB8AC3E}">
        <p14:creationId xmlns:p14="http://schemas.microsoft.com/office/powerpoint/2010/main" val="67174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944572"/>
            <a:ext cx="7776864" cy="4913428"/>
          </a:xfrm>
        </p:spPr>
        <p:txBody>
          <a:bodyPr>
            <a:noAutofit/>
          </a:bodyPr>
          <a:lstStyle/>
          <a:p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Medicinska dokumentacija omogućuje:</a:t>
            </a:r>
          </a:p>
          <a:p>
            <a:pPr lvl="2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Primjernu skrb o bolesniku</a:t>
            </a:r>
          </a:p>
          <a:p>
            <a:pPr lvl="2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Financijsko praćenje zdravstvene djelatnosti</a:t>
            </a:r>
          </a:p>
          <a:p>
            <a:pPr lvl="2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Provedbu medicinskih istraživanja</a:t>
            </a:r>
          </a:p>
          <a:p>
            <a:pPr lvl="2"/>
            <a:r>
              <a:rPr lang="hr-H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Prijenos točnih i nedvosmislenih podataka o zdravstvenom stanju pacijenta između zdravstvenih djelatnika (</a:t>
            </a:r>
            <a:r>
              <a:rPr lang="hr-H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npr. obiteljski liječnik, kirurg, patolog, onkolog, fizioterapeut, ljekarnik )</a:t>
            </a:r>
          </a:p>
          <a:p>
            <a:pPr lvl="2"/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7740"/>
            <a:ext cx="2888875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56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598" y="2160590"/>
            <a:ext cx="7058745" cy="4697410"/>
          </a:xfrm>
        </p:spPr>
        <p:txBody>
          <a:bodyPr/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medicinsku dokumentaciju upisuju se svi provedeni dijagnostički i terapijski postupci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 medicinske dokumentacije moguće je utvrditi koliko se lijekova, materijala i sati rada utrošilo pri liječenju, što omogućuje i utvrđivanje troškova liječenja, a time i financijsko praćenje pojedinog odjela i </a:t>
            </a:r>
            <a:r>
              <a:rPr lang="hr-HR" sz="3200">
                <a:latin typeface="Times New Roman" panose="02020603050405020304" pitchFamily="18" charset="0"/>
                <a:cs typeface="Times New Roman" panose="02020603050405020304" pitchFamily="18" charset="0"/>
              </a:rPr>
              <a:t>zdravstvene ustanove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730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916832"/>
            <a:ext cx="8784976" cy="5112568"/>
          </a:xfrm>
        </p:spPr>
        <p:txBody>
          <a:bodyPr>
            <a:no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pruža uvid u kvalitetu liječenja i rad zdravstvenih djelatnika.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pregledom dokumentacije može se utvrditi jesu li provedeni  potrebni dijagnostički postupci i jesu li poduzete odgovarajuće terapijske mjere.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može se utvrditi je li cjelokupno liječenje bilo u skladu s postojećim medicinskim spoznajama i preporukama.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24328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43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2160590"/>
            <a:ext cx="7560840" cy="3880773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 presudnu važnost u mogućim pravnim sporovima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 vještačenju i u donošenju presude vještaci sud upotrebljavaju podatke iz medicinske dokumentacije, te ona postaje dokazni materijal </a:t>
            </a:r>
          </a:p>
        </p:txBody>
      </p:sp>
    </p:spTree>
    <p:extLst>
      <p:ext uri="{BB962C8B-B14F-4D97-AF65-F5344CB8AC3E}">
        <p14:creationId xmlns:p14="http://schemas.microsoft.com/office/powerpoint/2010/main" val="258691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Važna je točnost svih unesenih podataka o bolesniku, te svih provedenih postupaka</a:t>
            </a:r>
          </a:p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Potpuna i stručno vođena medicinska dokumentacija štiti zdravstvenog djelatnika, a bolesniku omogućuje najbolju moguću skrb </a:t>
            </a:r>
          </a:p>
        </p:txBody>
      </p:sp>
    </p:spTree>
    <p:extLst>
      <p:ext uri="{BB962C8B-B14F-4D97-AF65-F5344CB8AC3E}">
        <p14:creationId xmlns:p14="http://schemas.microsoft.com/office/powerpoint/2010/main" val="64617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609600"/>
            <a:ext cx="7668343" cy="64198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hr-H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Medicinska dokumentacija omogućuje provedbu povijesnih (retrospektivnih) istraživanja</a:t>
            </a:r>
          </a:p>
          <a:p>
            <a:r>
              <a:rPr lang="hr-H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Omogućuje praćenje zdravstvenog stanja populacije, može se utvrditi koliko stanovnika boluje od određene bolesti, demografske osobine, kako žive i sl. što je važno za proučavanje javnozdravstvene problematike</a:t>
            </a:r>
          </a:p>
          <a:p>
            <a:r>
              <a:rPr lang="hr-H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Može se spoznati pojavnost određene problematike te na taj način predložiti preventivne mjere</a:t>
            </a:r>
          </a:p>
        </p:txBody>
      </p:sp>
    </p:spTree>
    <p:extLst>
      <p:ext uri="{BB962C8B-B14F-4D97-AF65-F5344CB8AC3E}">
        <p14:creationId xmlns:p14="http://schemas.microsoft.com/office/powerpoint/2010/main" val="232189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2012</TotalTime>
  <Words>1441</Words>
  <Application>Microsoft Office PowerPoint</Application>
  <PresentationFormat>Prikaz na zaslonu (4:3)</PresentationFormat>
  <Paragraphs>179</Paragraphs>
  <Slides>38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38</vt:i4>
      </vt:variant>
    </vt:vector>
  </HeadingPairs>
  <TitlesOfParts>
    <vt:vector size="44" baseType="lpstr">
      <vt:lpstr>Arial</vt:lpstr>
      <vt:lpstr>Calibri</vt:lpstr>
      <vt:lpstr>Times New Roman</vt:lpstr>
      <vt:lpstr>Trebuchet MS</vt:lpstr>
      <vt:lpstr>Wingdings 3</vt:lpstr>
      <vt:lpstr>Faseta</vt:lpstr>
      <vt:lpstr>Klinički podaci</vt:lpstr>
      <vt:lpstr>PowerPoint prezentacija</vt:lpstr>
      <vt:lpstr>Medicinska dokumentacija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Povijest bolesti i otpusno pismo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Osobni zdravstveni karton</vt:lpstr>
      <vt:lpstr>PowerPoint prezentacija</vt:lpstr>
      <vt:lpstr>PowerPoint prezentacija</vt:lpstr>
      <vt:lpstr>PowerPoint prezentacija</vt:lpstr>
      <vt:lpstr>Druga skupina podataka koja sadržava zdravstveni karton opisuje praćenje zdravstvenog stanja pacijenta</vt:lpstr>
      <vt:lpstr>Načela unosa podataka</vt:lpstr>
      <vt:lpstr>PowerPoint prezentacija</vt:lpstr>
      <vt:lpstr>Elektronički zdravstveni zapis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Klinički podaci</dc:title>
  <dc:creator>Andreja</dc:creator>
  <cp:lastModifiedBy>Marija</cp:lastModifiedBy>
  <cp:revision>71</cp:revision>
  <dcterms:created xsi:type="dcterms:W3CDTF">2013-09-30T15:10:19Z</dcterms:created>
  <dcterms:modified xsi:type="dcterms:W3CDTF">2022-09-28T10:37:55Z</dcterms:modified>
</cp:coreProperties>
</file>