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9" r:id="rId3"/>
    <p:sldId id="280" r:id="rId4"/>
    <p:sldId id="281" r:id="rId5"/>
    <p:sldId id="282" r:id="rId6"/>
    <p:sldId id="259" r:id="rId7"/>
    <p:sldId id="277" r:id="rId8"/>
    <p:sldId id="276" r:id="rId9"/>
    <p:sldId id="278" r:id="rId10"/>
    <p:sldId id="258" r:id="rId11"/>
    <p:sldId id="260" r:id="rId12"/>
    <p:sldId id="275" r:id="rId13"/>
    <p:sldId id="263" r:id="rId14"/>
    <p:sldId id="262" r:id="rId15"/>
    <p:sldId id="265" r:id="rId16"/>
    <p:sldId id="283" r:id="rId17"/>
    <p:sldId id="266" r:id="rId18"/>
    <p:sldId id="268" r:id="rId19"/>
    <p:sldId id="273" r:id="rId20"/>
    <p:sldId id="274" r:id="rId21"/>
    <p:sldId id="269" r:id="rId22"/>
    <p:sldId id="270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99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31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04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646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633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0079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42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26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86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001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14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42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27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66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63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044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D865-1E3D-4CCE-85B9-C5D2E59E6B2D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93919D-EDD0-452D-8640-E5DA4CB35B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Načela administracije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4" descr="imagesCA8LPIQ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9912" y="4090623"/>
            <a:ext cx="5888181" cy="270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velikirecnik.com/wp-content/uploads/2017/11/Administraci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0518" cy="318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MINISTRATIVNI POSLOVI - PRIJEPIS - UNOS PODATAKA - ČIŠĆEN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6" y="57243"/>
            <a:ext cx="4730582" cy="292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2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Podaci o ustanovi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Određuju ustanovu kao davatelja medicinskih usluga (</a:t>
            </a:r>
            <a:r>
              <a:rPr lang="hr-H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ordinacija obiteljske medicine, opća bolnica, klinički bolnički centar i sl.)</a:t>
            </a:r>
            <a:endParaRPr lang="hr-H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Naziv ili ime ustanove definira o kojoj je ustanovi unutar zdravstvenog sustava riječ 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ustanova podijeljena u više dijelova, cjelina ili lokalitet uz ime ustanove navode se i nazivi ili oznake ustanove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Ustanove se sastoje od zavoda, katedri, odjela i odsjeka</a:t>
            </a:r>
          </a:p>
          <a:p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nazive se za potrebe elektroničke obrade podataka upotrebljavaju i šifre radnih jedinica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 o bolesniku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Osobni podaci su podaci koji jednoznačno određuju pojedinca u sustavu zdravstvene zaštite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Osnovni su identifikacijski podaci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 i prezime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 nisu dovoljni da bi se jednoznačno i s potpunom sigurnošću identificira svaka osoba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 ime i prezime navode se i drugi osobni podaci kao što su: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930399"/>
            <a:ext cx="8596668" cy="492760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</a:t>
            </a:r>
          </a:p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prebivalište (ulica, kućni broj, mjesto i poštanski broj)</a:t>
            </a:r>
          </a:p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bračno stanje</a:t>
            </a:r>
          </a:p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zanimanje</a:t>
            </a:r>
          </a:p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 bračnog druga ili ime majke/oca</a:t>
            </a:r>
          </a:p>
          <a:p>
            <a:pPr eaLnBrk="1" hangingPunct="1">
              <a:defRPr/>
            </a:pP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jedinstveni matični broj građanina i OIB</a:t>
            </a:r>
          </a:p>
          <a:p>
            <a:pPr eaLnBrk="1" hangingPunct="1">
              <a:defRPr/>
            </a:pPr>
            <a:endParaRPr lang="hr-HR" sz="3600" dirty="0" smtClean="0"/>
          </a:p>
        </p:txBody>
      </p:sp>
    </p:spTree>
    <p:extLst>
      <p:ext uri="{BB962C8B-B14F-4D97-AF65-F5344CB8AC3E}">
        <p14:creationId xmlns:p14="http://schemas.microsoft.com/office/powerpoint/2010/main" val="424943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Jedinstven matični broj građanina (JMBG)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17999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Piše se u znamenkama dekadskog brojevnog sustava u obliku „DDMMGGGRRBBBK”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 označuje dan, MM mjesec, a GGG godinu rođenja zadnje tri znamenke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 broj je registra u RH (moguće brojke 30 – 39 koje označuju registracijska područja, te 03 za strance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91" y="2160589"/>
            <a:ext cx="10612581" cy="4586575"/>
          </a:xfrm>
        </p:spPr>
        <p:txBody>
          <a:bodyPr>
            <a:normAutofit lnSpcReduction="10000"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BBB je kombinacije spola i rednog broja za osobe rođene istog datuma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Muški spol 000 – 499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Ženski spol 500 - 999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je kontrolni broj koji se izračunava iz svih prethodnih znamenaka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(A1x7+ A2x6+A3x5+A4x4+A5x3+A6x2+A7x7+A8x6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A9x5+A10x4+A11x3+A12x2)/11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9091" y="2160589"/>
            <a:ext cx="8234911" cy="4697411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Podatke o pacijentu možemo podijeliti u: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koje određuju identitet pacijenta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vanjske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koje definiraju pacijenta unutar zdravstvene ustanove u sustavu zdravstvene zaštite i zdravstvenog osiguranja</a:t>
            </a:r>
          </a:p>
        </p:txBody>
      </p:sp>
    </p:spTree>
    <p:extLst>
      <p:ext uri="{BB962C8B-B14F-4D97-AF65-F5344CB8AC3E}">
        <p14:creationId xmlns:p14="http://schemas.microsoft.com/office/powerpoint/2010/main" val="15301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Ostali administrativni podaci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Sustavni podaci određuju građanina u sustavu zdravstvene zaštite, osiguranja ili ustanove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Matični broj je općenito broj koji se dodjeljuje svakom bolesniku unutar pojedine ustanove u kojoj ostvaruje zdravstvenu zaštitu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najčešće je redni broj u kalendarskoj godini</a:t>
            </a:r>
          </a:p>
          <a:p>
            <a:pPr marL="0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npr. 6543/16 matični broj koji označuje 6543 bolesnika u 2016. godini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osigurane osobe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jedinstven broj koji svakom građaninu dodjeljuje Hrvatski zavod za zdravstveno osiguranje (HZZO)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Osnova osiguranja ili kategorija osiguranika podatak je u koju je  kategoriju svrstan pacijent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14992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Kategorije osiguranja u RH prema propisu HZZO-a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831273"/>
            <a:ext cx="5089970" cy="6026727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djelatnici i članovi njihovih obitelji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osobe koje samostalno obavljaju privredne i neprivredne djelatnosti i članovi njihovih obitelji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poljoprivrednici i članovi njihovih obitelji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umirovljenici i članovi njihovih obitelji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osobe osigurane prema posebnim propisima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privremeno nezaposlene osobe i njihove obitelji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inozemni osiguranici i njihove o.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89970" y="969818"/>
            <a:ext cx="4788322" cy="588818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osigurane osobe koje same uplaćuju doprinos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osigurane osobe-prognanici u RH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IS1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neosigurane osobe-izbjeglice iz BIH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IS2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neosigurane osobe-izbjeglice iz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Crne Gore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IS3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neosigurane osobe-izbjeglice iz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Makedonije</a:t>
            </a:r>
          </a:p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IS4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neosigurane osobe-izbjeglice iz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Srbije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NASTAVNE CJELINE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sz="2800"/>
              <a:t>ADMINISTRATIVNI POSLOVI </a:t>
            </a:r>
          </a:p>
          <a:p>
            <a:pPr eaLnBrk="1" hangingPunct="1">
              <a:defRPr/>
            </a:pPr>
            <a:r>
              <a:rPr lang="hr-HR" sz="2800"/>
              <a:t>INFORMACIJSKI SUSTAVI U ZDRAVSTVU </a:t>
            </a:r>
          </a:p>
          <a:p>
            <a:pPr eaLnBrk="1" hangingPunct="1">
              <a:defRPr/>
            </a:pPr>
            <a:r>
              <a:rPr lang="hr-HR" sz="2800"/>
              <a:t>ZADAĆE MEDICINSKE SESTRE U ADMINISTRACIJI U ZDRAVSTVU</a:t>
            </a:r>
          </a:p>
          <a:p>
            <a:pPr eaLnBrk="1" hangingPunct="1">
              <a:defRPr/>
            </a:pPr>
            <a:r>
              <a:rPr lang="hr-HR" sz="2800"/>
              <a:t>SIGURNOST I ZAŠTITA PODATAKA </a:t>
            </a:r>
          </a:p>
          <a:p>
            <a:pPr eaLnBrk="1" hangingPunct="1">
              <a:defRPr/>
            </a:pPr>
            <a:r>
              <a:rPr lang="hr-HR" sz="2800"/>
              <a:t>PREZENTACIJA ZDRAVSTVENE USTANOVE</a:t>
            </a:r>
          </a:p>
          <a:p>
            <a:pPr eaLnBrk="1" hangingPunct="1">
              <a:defRPr/>
            </a:pPr>
            <a:r>
              <a:rPr lang="hr-HR" sz="2800"/>
              <a:t>SEMINARSKI RADOVI </a:t>
            </a:r>
          </a:p>
          <a:p>
            <a:pPr eaLnBrk="1" hangingPunct="1">
              <a:defRPr/>
            </a:pPr>
            <a:r>
              <a:rPr lang="hr-HR" sz="2800"/>
              <a:t>PROVJERA ZNANJA</a:t>
            </a:r>
            <a:r>
              <a:rPr lang="hr-HR" smtClean="0"/>
              <a:t> </a:t>
            </a:r>
            <a:endParaRPr lang="hr-HR" sz="2800"/>
          </a:p>
          <a:p>
            <a:pPr eaLnBrk="1" hangingPunct="1">
              <a:defRPr/>
            </a:pPr>
            <a:endParaRPr lang="hr-HR" sz="2800"/>
          </a:p>
          <a:p>
            <a:pPr eaLnBrk="1" hangingPunct="1">
              <a:defRPr/>
            </a:pP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948890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ostali (koji nisu navedeni pod gornjim oznakama)</a:t>
            </a:r>
          </a:p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ročnici i njihove obitelji</a:t>
            </a:r>
          </a:p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neosigurane osobe iz RH</a:t>
            </a:r>
          </a:p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neosigurane osobe stranci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321636" cy="19304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 od administrativnih podataka je i bilježenje načina kojim se bolesnik zaprima u zdravstvenu ustanovu. </a:t>
            </a:r>
            <a:br>
              <a:rPr lang="hr-H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Prijem pacijenta može biti:</a:t>
            </a:r>
            <a:endParaRPr lang="hr-H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Hitan prijem</a:t>
            </a:r>
          </a:p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Prijem s uputnicom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izabranog liječnika obiteljske medicine</a:t>
            </a:r>
          </a:p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Premještaj s uputnicom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druge ustanove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ako je prijem s uputnicom, sastavni dio administrativnog podatka o prijemu je i broj uputnog listića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Dijagnostičke i terapijske intervencije može prepisati samo medicinski djelatnik odgovarajuće struke i specijalnosti zato obrasci radi nadzora rada sadržavaju mjesto za upis osobe koja je odgovorna za provedbu postupka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ime, prezime, dodatne oznake obvezno se upisuje i šifra djelatnika</a:t>
            </a:r>
          </a:p>
        </p:txBody>
      </p:sp>
    </p:spTree>
    <p:extLst>
      <p:ext uri="{BB962C8B-B14F-4D97-AF65-F5344CB8AC3E}">
        <p14:creationId xmlns:p14="http://schemas.microsoft.com/office/powerpoint/2010/main" val="36399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10836"/>
            <a:ext cx="10404764" cy="6747165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Jedinstvenu šifru medicinskog djelatnika dodjeljuje Hrvatski zavod za javno zdravstvo bez obzira na stručnu spremu čim se zaposli u bilo kojoj zdravstvenoj ustanovi u RH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je jedinstven i prati djelatnika tijekom njegovog radnog vijeka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Mijenja se u slučaju promjene stručne spreme iz nižeg u viši stupanj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ifra se primjenjuje za jedinstveno prepoznavanje liječnika u bazi podataka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šest znamenki, a nalazi se na faksimilu uz ime, prezime, akademski stupanj i specijalnost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Pacijent tijekom liječenja može imati nekoliko dijagnoza, ali osnovni administrativni podaci su: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uputna dijagnoza </a:t>
            </a:r>
          </a:p>
          <a:p>
            <a:pPr marL="0" indent="0">
              <a:buNone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završna dijagnoza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Osim uputne dijagnoze može postojati i podatak o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komorbiditetu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tj. o stanju i bolestima koje prate osnovnu bolest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CILJ PREDMETA</a:t>
            </a:r>
          </a:p>
        </p:txBody>
      </p:sp>
      <p:sp>
        <p:nvSpPr>
          <p:cNvPr id="3076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0" y="2341418"/>
            <a:ext cx="5237018" cy="451658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Razlikovanje zakonskih propisa u području zdravstva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Vođenje sestrinskih zapisa u okviru svojih kompetencija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Primjenjivanje suvremene informatičke tehnologije</a:t>
            </a: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5763491" y="2341418"/>
            <a:ext cx="4765964" cy="429490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Koristiti mjere za osiguravanje povjerljivosti podataka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Pohranjivanje sestrinskih i drugih zapisa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Sudjelovati u promidžbi zdravstvene i socijalne ustanove u skladu sa zakonom</a:t>
            </a:r>
          </a:p>
        </p:txBody>
      </p:sp>
    </p:spTree>
    <p:extLst>
      <p:ext uri="{BB962C8B-B14F-4D97-AF65-F5344CB8AC3E}">
        <p14:creationId xmlns:p14="http://schemas.microsoft.com/office/powerpoint/2010/main" val="1229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build="p"/>
      <p:bldP spid="30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Djelokrug </a:t>
            </a:r>
            <a:r>
              <a:rPr lang="hr-HR" dirty="0" smtClean="0"/>
              <a:t>rada medicinske sestre</a:t>
            </a:r>
            <a:endParaRPr lang="hr-HR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66255" y="2160589"/>
            <a:ext cx="9753600" cy="45173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uvjetovan stručnom spremom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PZZ: higijensko -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epidemiološka,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obiteljska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medicina, školska medicina, primarna zaštita žene i djece, hitna medicinska pomoć, medicina rada,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dentalna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djelatnost...</a:t>
            </a:r>
          </a:p>
          <a:p>
            <a:pPr eaLnBrk="1" hangingPunct="1">
              <a:lnSpc>
                <a:spcPct val="90000"/>
              </a:lnSpc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SZZ: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specijalističko- konzilijarna i bolnička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zdr.zaštita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TZZ: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najsloženije djelatnosti iz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djelatnosti, te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znanstveno-istraživački rad,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 na fakultetima</a:t>
            </a:r>
          </a:p>
          <a:p>
            <a:pPr eaLnBrk="1" hangingPunct="1">
              <a:lnSpc>
                <a:spcPct val="90000"/>
              </a:lnSpc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ADMINISTRACIJA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691" y="2160589"/>
            <a:ext cx="9892145" cy="4697411"/>
          </a:xfrm>
        </p:spPr>
        <p:txBody>
          <a:bodyPr>
            <a:no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Administracija je pojam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označava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upravljanje, vođenje,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upravu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donošenje i implementacija pravila i postupaka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Administracija (</a:t>
            </a:r>
            <a:r>
              <a:rPr lang="hr-H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latinski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što znači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hr-H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ministratio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što znači 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služiti, davati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usluge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ADMINISTRATIVNI POSLOVI - PRIJEPIS - UNOS PODATAKA - ČIŠĆE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888" y="2160589"/>
            <a:ext cx="3343275" cy="469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96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ADMINISTRATIVNI POSLOVI U ZDRAVSTVU</a:t>
            </a:r>
          </a:p>
        </p:txBody>
      </p:sp>
      <p:pic>
        <p:nvPicPr>
          <p:cNvPr id="3074" name="Picture 2" descr="Administrativni poslovi - Centar za socijalnu skrb Đurđev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9422"/>
            <a:ext cx="3934691" cy="251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dministrativni poslovi - Studentski.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0836"/>
            <a:ext cx="12191999" cy="280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0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 o bolesniku dijele se na: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Administrativni podaci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Medicinski, zdravstveni podaci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Administrativni ili upravni podaci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Potrebni su radi pouzdanog nadzora nad bolesnikom tijekom liječenja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podaci imaju temeljnu ulogu u sustavu zdravstvene zaštite jer omogućuju utvrđivanje identiteta bolesnika i njegovo praćenje tijekom trajanja medicinske skrbi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Razlikujemo  osnovne skupine podataka: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podaci o ustanovi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podaci o bolesniku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ostali administrativni podaci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569</TotalTime>
  <Words>945</Words>
  <Application>Microsoft Office PowerPoint</Application>
  <PresentationFormat>Široki zaslon</PresentationFormat>
  <Paragraphs>108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Faseta</vt:lpstr>
      <vt:lpstr>Načela administracije</vt:lpstr>
      <vt:lpstr>NASTAVNE CJELINE</vt:lpstr>
      <vt:lpstr>CILJ PREDMETA</vt:lpstr>
      <vt:lpstr>Djelokrug rada medicinske sestre</vt:lpstr>
      <vt:lpstr>ADMINISTRACIJA </vt:lpstr>
      <vt:lpstr>ADMINISTRATIVNI POSLOVI U ZDRAVSTVU</vt:lpstr>
      <vt:lpstr>Podaci o bolesniku dijele se na:</vt:lpstr>
      <vt:lpstr>Administrativni ili upravni podaci</vt:lpstr>
      <vt:lpstr>PowerPoint prezentacija</vt:lpstr>
      <vt:lpstr>Podaci o ustanovi </vt:lpstr>
      <vt:lpstr>PowerPoint prezentacija</vt:lpstr>
      <vt:lpstr>Podaci o bolesniku</vt:lpstr>
      <vt:lpstr>Uz ime i prezime navode se i drugi osobni podaci kao što su:</vt:lpstr>
      <vt:lpstr>Jedinstven matični broj građanina (JMBG)</vt:lpstr>
      <vt:lpstr>PowerPoint prezentacija</vt:lpstr>
      <vt:lpstr>PowerPoint prezentacija</vt:lpstr>
      <vt:lpstr>Ostali administrativni podaci</vt:lpstr>
      <vt:lpstr>PowerPoint prezentacija</vt:lpstr>
      <vt:lpstr>Kategorije osiguranja u RH prema propisu HZZO-a</vt:lpstr>
      <vt:lpstr>PowerPoint prezentacija</vt:lpstr>
      <vt:lpstr>Jedan od administrativnih podataka je i bilježenje načina kojim se bolesnik zaprima u zdravstvenu ustanovu.  Prijem pacijenta može biti: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Načela administracije</dc:title>
  <dc:creator>Korisnik</dc:creator>
  <cp:lastModifiedBy>Korisnik</cp:lastModifiedBy>
  <cp:revision>32</cp:revision>
  <dcterms:created xsi:type="dcterms:W3CDTF">2018-09-12T16:06:07Z</dcterms:created>
  <dcterms:modified xsi:type="dcterms:W3CDTF">2020-09-17T09:29:59Z</dcterms:modified>
</cp:coreProperties>
</file>