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theme/theme7.xml" ContentType="application/vnd.openxmlformats-officedocument.theme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slideLayouts/slideLayout19.xml" ContentType="application/vnd.openxmlformats-officedocument.presentationml.slideLayout+xml"/>
  <Override PartName="/ppt/theme/theme9.xml" ContentType="application/vnd.openxmlformats-officedocument.theme+xml"/>
  <Override PartName="/ppt/slideLayouts/slideLayout20.xml" ContentType="application/vnd.openxmlformats-officedocument.presentationml.slideLayout+xml"/>
  <Override PartName="/ppt/theme/theme10.xml" ContentType="application/vnd.openxmlformats-officedocument.theme+xml"/>
  <Override PartName="/ppt/slideLayouts/slideLayout21.xml" ContentType="application/vnd.openxmlformats-officedocument.presentationml.slideLayout+xml"/>
  <Override PartName="/ppt/theme/theme11.xml" ContentType="application/vnd.openxmlformats-officedocument.theme+xml"/>
  <Override PartName="/ppt/slideLayouts/slideLayout2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theme/theme1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871" r:id="rId2"/>
    <p:sldMasterId id="2147485674" r:id="rId3"/>
    <p:sldMasterId id="2147485667" r:id="rId4"/>
    <p:sldMasterId id="2147485669" r:id="rId5"/>
    <p:sldMasterId id="2147485671" r:id="rId6"/>
    <p:sldMasterId id="2147485673" r:id="rId7"/>
    <p:sldMasterId id="2147485675" r:id="rId8"/>
    <p:sldMasterId id="2147485677" r:id="rId9"/>
    <p:sldMasterId id="2147485679" r:id="rId10"/>
    <p:sldMasterId id="2147485681" r:id="rId11"/>
    <p:sldMasterId id="2147485683" r:id="rId12"/>
    <p:sldMasterId id="2147485685" r:id="rId13"/>
  </p:sldMasterIdLst>
  <p:sldIdLst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1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F3A5DFD-75DD-433D-B869-D810121C4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2FB258C-A836-4B59-9C1F-6885C7B26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964D92E-9F64-4EAB-85F5-6422CFC65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D732F02-024C-485C-A7F6-55355C26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4D93AF4-D85E-4451-9C9C-3334644C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8053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FB9217-4A95-49DA-92F5-B8A7F0060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376F0A6-010B-422E-984F-2F0DEDA570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01075E6-DA95-4BA0-84B2-43C8FFDF0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B67EFDB-D480-4FA4-A1C6-6E8811994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6A3C85C-F35E-4F34-A630-DFD98C6EC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093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65C803CC-F54E-45FF-8C14-421D08E695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B60D821-F851-4022-A7B6-193205886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26021F5-F2BE-4451-94EB-A242CF9A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C5AF2DA-A402-4676-9A74-F03A09AB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04441C4-EB26-4FBC-81AB-651E37A21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9192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95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0918D6-1F4E-4A6E-A41F-9ECF8BE3B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622F5CF-EBB0-4C66-9719-73811A509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3B0DC00-985E-40DC-86F6-8E0BE4205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A840531-3E0B-499A-A00C-DBA213F27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369E4C0-5777-4978-A22E-5923AA102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16688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57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6C59BE-7CB1-402C-B8D4-4FB2FB4B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04F4EC5-6BFA-4C4F-829B-415CE0CE3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D057BE7-6D4B-43BF-9242-AA09B61CF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5C85FC7-DA85-48C3-8151-AED1C96D7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1A28752-CD77-41F4-B0E6-CFE009F85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604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5541BF2-55DF-465C-9A6D-3FF5A0AF7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1F49536-DEDB-44E6-A8A9-0584EC598E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0D606BF-9B44-419E-83B1-F8784813EC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56748B4-D1FF-4519-ACE0-54F9F62CA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C129AF9-2225-4A64-A81D-30FCDB4DC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81A19FF-7557-4749-83F6-5D30EA6F5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784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C3C82BF-ADA9-4860-BFD9-D779F63F6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A6CD383-648C-407A-B8C6-6C0ED6140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2109C21-BC32-423D-9AEA-97E7783588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D74B119-916C-4C21-8979-76E8CCF0A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D399147C-7EEA-48EF-9C51-01F4920C0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AF858956-384E-4CDD-98F5-7C3A7E624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01EB2C11-EAD1-47D2-A3D5-8ABAD1207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215707D-A759-4999-8016-F89E44487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207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C495E3-CD28-4DB0-9840-58805D189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DF3FEE16-8F81-4795-BBC1-6777088CC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5D13132-9A3F-4918-91B5-AF544ED1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86D49697-F10C-4C9A-9CB3-AD64AB06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397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2A1D645-EAA9-4597-85E2-AA69EF9BE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0809EFE9-82CC-4E53-9259-2685FF89E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DB6E4DE4-23CE-4730-8D03-C4AA1F64B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702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7DCD92F-BC82-4064-B1F8-45819BADC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C414DB6-93E4-478C-86A0-9C393621B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53A97AE-2744-433B-94A5-4CE0C817D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C6E8E57-0653-43FF-8E5F-B19579C9A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06CCDA4D-FC4F-4CAF-902F-7D9A50FD5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FC0983A2-8483-4C4C-887D-D3FF1B19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24110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B7AF2D-120E-41BF-9341-FEFFB9735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7BF30170-CBC7-42E9-ABB5-48ACBF99D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B60A40C-9A00-42F5-9EA8-95577525F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325FD601-8E65-47F0-BD96-D2A282D21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929FBA09-B2CA-42CC-A298-D7EF6D5B9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8176665-E8AF-4CB1-80BD-F74DE0B5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19421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22.xml"/></Relationships>
</file>

<file path=ppt/slideMasters/_rels/slideMaster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ACFB7BB-7075-4BF7-8EC6-98841CF62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4249DBC-B5B8-435B-9D26-05FB32EF3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B3F4A5E-CA33-4AEF-969C-E814FEAE10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EDE74-F85A-4F6F-BBD3-CCED52FF9F30}" type="datetimeFigureOut">
              <a:rPr lang="hr-HR" smtClean="0"/>
              <a:t>11.3.2022.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CA67B28-FE56-48C4-92EF-F47835EC4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E7A25D-ED3C-4F90-8A77-912C961C99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BBF1-A121-4449-9876-9F13677056F0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7988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8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8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8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8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6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6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6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70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7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76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5678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FF61D1-4BD3-4467-90AD-063CB016D4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Postnatalni razvoj II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C0D3557-B205-4024-90D2-373780C67A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654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Naslov 1">
            <a:extLst>
              <a:ext uri="{FF2B5EF4-FFF2-40B4-BE49-F238E27FC236}">
                <a16:creationId xmlns:a16="http://schemas.microsoft.com/office/drawing/2014/main" id="{874E2CD4-895F-46C9-93B0-600947F14D4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Prošireni skrining</a:t>
            </a:r>
          </a:p>
        </p:txBody>
      </p:sp>
      <p:sp>
        <p:nvSpPr>
          <p:cNvPr id="106499" name="Rezervirano mjesto sadržaja 2">
            <a:extLst>
              <a:ext uri="{FF2B5EF4-FFF2-40B4-BE49-F238E27FC236}">
                <a16:creationId xmlns:a16="http://schemas.microsoft.com/office/drawing/2014/main" id="{8E2C0D33-1C4E-4D17-B158-A74478CD037C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Cistična fibroza</a:t>
            </a:r>
          </a:p>
          <a:p>
            <a:pPr eaLnBrk="1" hangingPunct="1"/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Galaktozemija</a:t>
            </a:r>
          </a:p>
          <a:p>
            <a:pPr eaLnBrk="1" hangingPunct="1"/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Kongenitalna adrenalna hiperplazija</a:t>
            </a:r>
          </a:p>
          <a:p>
            <a:pPr eaLnBrk="1" hangingPunct="1"/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Neuroblastom </a:t>
            </a:r>
          </a:p>
          <a:p>
            <a:pPr eaLnBrk="1" hangingPunct="1"/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Kongenitalna toksoplazmoza</a:t>
            </a:r>
          </a:p>
        </p:txBody>
      </p:sp>
    </p:spTree>
    <p:extLst>
      <p:ext uri="{BB962C8B-B14F-4D97-AF65-F5344CB8AC3E}">
        <p14:creationId xmlns:p14="http://schemas.microsoft.com/office/powerpoint/2010/main" val="2632153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aslov 1">
            <a:extLst>
              <a:ext uri="{FF2B5EF4-FFF2-40B4-BE49-F238E27FC236}">
                <a16:creationId xmlns:a16="http://schemas.microsoft.com/office/drawing/2014/main" id="{4E28DD14-E37C-4D11-8A76-701170346F0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/>
              <a:t>Kartica za neonatalni probir</a:t>
            </a:r>
          </a:p>
        </p:txBody>
      </p:sp>
      <p:pic>
        <p:nvPicPr>
          <p:cNvPr id="107523" name="Picture 2" descr="http://www.kbc-zagreb.hr/wp-content/uploads/2017/12/kartica.png">
            <a:extLst>
              <a:ext uri="{FF2B5EF4-FFF2-40B4-BE49-F238E27FC236}">
                <a16:creationId xmlns:a16="http://schemas.microsoft.com/office/drawing/2014/main" id="{88938088-3236-4C51-8FAC-133C2ABFBC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804988"/>
            <a:ext cx="82296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783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aslov 1">
            <a:extLst>
              <a:ext uri="{FF2B5EF4-FFF2-40B4-BE49-F238E27FC236}">
                <a16:creationId xmlns:a16="http://schemas.microsoft.com/office/drawing/2014/main" id="{FF9F836D-AFFF-4A0D-9968-81A097D2DD6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altLang="sr-Latn-RS"/>
          </a:p>
        </p:txBody>
      </p:sp>
      <p:sp>
        <p:nvSpPr>
          <p:cNvPr id="108547" name="Rezervirano mjesto sadržaja 2">
            <a:extLst>
              <a:ext uri="{FF2B5EF4-FFF2-40B4-BE49-F238E27FC236}">
                <a16:creationId xmlns:a16="http://schemas.microsoft.com/office/drawing/2014/main" id="{B12B8D41-3A65-4DA7-B21F-5295EC741CAF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524001" y="260350"/>
            <a:ext cx="8316913" cy="65976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Uzorak za novorođenački probir uzima se u rodilištima, odjelima za neonatologiju ili djetetovom domu </a:t>
            </a:r>
          </a:p>
          <a:p>
            <a:pPr eaLnBrk="1" hangingPunct="1"/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u dobi između 48 i 72 sata djetetu se iz pete uzima nekoliko kapljica krvi koje se stavljaju na označene dijelove filter papira kartice za neonatalni probir</a:t>
            </a:r>
          </a:p>
          <a:p>
            <a:pPr eaLnBrk="1" hangingPunct="1"/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Isti dan kada je i uzet, takav uzorak se šalje u Odjel za laboratorijsku dijagnostiku nasljednih metaboličkih bolesti i novorođenački probir,  s pripadajućim, već adresiranim kuvertama za slanje uzoraka</a:t>
            </a:r>
          </a:p>
          <a:p>
            <a:pPr eaLnBrk="1" hangingPunct="1"/>
            <a:r>
              <a:rPr lang="hr-HR" altLang="sr-Latn-RS" sz="2800">
                <a:latin typeface="Times New Roman" panose="02020603050405020304" pitchFamily="18" charset="0"/>
                <a:cs typeface="Times New Roman" panose="02020603050405020304" pitchFamily="18" charset="0"/>
              </a:rPr>
              <a:t> U laboratoriju svaki uzorak dobije svoj barkod nakon čega kreće obrada i digitalna pohrana podataka u Laboratorijski informatički sustav (LIS).</a:t>
            </a:r>
          </a:p>
        </p:txBody>
      </p:sp>
    </p:spTree>
    <p:extLst>
      <p:ext uri="{BB962C8B-B14F-4D97-AF65-F5344CB8AC3E}">
        <p14:creationId xmlns:p14="http://schemas.microsoft.com/office/powerpoint/2010/main" val="21002121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Naslov 1">
            <a:extLst>
              <a:ext uri="{FF2B5EF4-FFF2-40B4-BE49-F238E27FC236}">
                <a16:creationId xmlns:a16="http://schemas.microsoft.com/office/drawing/2014/main" id="{A3BCD66A-BE5A-4EA1-9D09-9E71A486E5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81200" y="1"/>
            <a:ext cx="8229600" cy="22463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 b="1"/>
              <a:t>Neonatalni skrinig sluha (SPNOS – </a:t>
            </a:r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sveobuhvatni probir na oštećenje sluha</a:t>
            </a:r>
            <a:r>
              <a:rPr lang="hr-HR" altLang="sr-Latn-RS" b="1"/>
              <a:t>)</a:t>
            </a:r>
            <a:endParaRPr lang="hr-HR" altLang="sr-Latn-RS"/>
          </a:p>
        </p:txBody>
      </p:sp>
      <p:pic>
        <p:nvPicPr>
          <p:cNvPr id="110595" name="Picture 2" descr="http://sajberuvce.org/wp-content/uploads/2016/04/0022439_accuscreen-teoae-newborn-hearing-screening-device-300x133.png">
            <a:extLst>
              <a:ext uri="{FF2B5EF4-FFF2-40B4-BE49-F238E27FC236}">
                <a16:creationId xmlns:a16="http://schemas.microsoft.com/office/drawing/2014/main" id="{BED7B3F6-F7BD-4731-8B41-F5D61864CF8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6" y="2246313"/>
            <a:ext cx="9223375" cy="3486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822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Naslov 1">
            <a:extLst>
              <a:ext uri="{FF2B5EF4-FFF2-40B4-BE49-F238E27FC236}">
                <a16:creationId xmlns:a16="http://schemas.microsoft.com/office/drawing/2014/main" id="{93326DF9-F2D4-4552-8E98-46B664EC20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altLang="sr-Latn-RS"/>
          </a:p>
        </p:txBody>
      </p:sp>
      <p:sp>
        <p:nvSpPr>
          <p:cNvPr id="48131" name="Rezervirano mjesto sadržaja 2">
            <a:extLst>
              <a:ext uri="{FF2B5EF4-FFF2-40B4-BE49-F238E27FC236}">
                <a16:creationId xmlns:a16="http://schemas.microsoft.com/office/drawing/2014/main" id="{E14F6287-6AAB-4048-8D1E-323A82EDA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951" y="2133601"/>
            <a:ext cx="7777163" cy="48244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hr-HR" altLang="sr-Latn-R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Soor</a:t>
            </a:r>
            <a:r>
              <a:rPr lang="hr-HR" altLang="sr-Latn-R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ili mliječac </a:t>
            </a:r>
            <a:r>
              <a:rPr lang="hr-HR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infekcija usne šupljine </a:t>
            </a:r>
            <a:r>
              <a:rPr lang="hr-HR" altLang="sr-Latn-R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Candidom</a:t>
            </a:r>
            <a:r>
              <a:rPr lang="hr-HR" altLang="sr-Latn-RS" i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altLang="sr-Latn-RS" i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albicans</a:t>
            </a:r>
            <a:endParaRPr lang="hr-HR" altLang="sr-Latn-RS" i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r>
              <a:rPr lang="hr-HR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bjelkaste naslage koje se teško skidaju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r>
              <a:rPr lang="hr-HR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zbog nerazvijenosti žlijezda slinovnica usna šupljina je slabije vlažna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r>
              <a:rPr lang="hr-HR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fiziološki do trećeg mjeseca života, a ako traje dulje tada se može sumnjati na poremećaj specifične celularne imunosti (</a:t>
            </a:r>
            <a:r>
              <a:rPr lang="hr-HR" altLang="sr-Latn-RS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limfociti</a:t>
            </a:r>
            <a:r>
              <a:rPr lang="hr-HR" altLang="sr-Latn-R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T)</a:t>
            </a:r>
          </a:p>
        </p:txBody>
      </p:sp>
    </p:spTree>
    <p:extLst>
      <p:ext uri="{BB962C8B-B14F-4D97-AF65-F5344CB8AC3E}">
        <p14:creationId xmlns:p14="http://schemas.microsoft.com/office/powerpoint/2010/main" val="254307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Naslov 1">
            <a:extLst>
              <a:ext uri="{FF2B5EF4-FFF2-40B4-BE49-F238E27FC236}">
                <a16:creationId xmlns:a16="http://schemas.microsoft.com/office/drawing/2014/main" id="{B1F5A6FB-10EB-42F5-9ECF-BAEE2C8C0F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/>
              <a:t>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72CC124-C2F2-4BFC-9DF8-4D59F3583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1" y="142876"/>
            <a:ext cx="7667625" cy="6742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Želudac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pri rođenju kapacitet je 10 cm³, sa sedam dana je 70 cm³, a sa godinu dana 500 cm³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hr-HR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Novorođenačka</a:t>
            </a: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crijeva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pri rođenju sterilna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panose="05040102010807070707" pitchFamily="18" charset="2"/>
              <a:buNone/>
              <a:defRPr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hr-HR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Mekonij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naziv za prvu stolicu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gusta, tamnozelena, homogena ljepljiva masa poput smole, bez mirisa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r>
              <a:rPr lang="hr-H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Sastoji se od zgusnutog sekreta crijevnih žlijezda, sluzi, epitela crijeva, primjesa sekreta žučnih boja, progutane plodne vode s </a:t>
            </a:r>
            <a:r>
              <a:rPr lang="hr-HR" sz="28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languo</a:t>
            </a:r>
            <a:r>
              <a:rPr lang="hr-H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-dlačicama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r>
              <a:rPr lang="hr-H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izlučuje nekoliko dana, zatim se pojavljuje prijelazna, te normalna stolica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Tx/>
              <a:buChar char="-"/>
              <a:defRPr/>
            </a:pPr>
            <a:endParaRPr lang="hr-HR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4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aslov 1">
            <a:extLst>
              <a:ext uri="{FF2B5EF4-FFF2-40B4-BE49-F238E27FC236}">
                <a16:creationId xmlns:a16="http://schemas.microsoft.com/office/drawing/2014/main" id="{ACF2C8ED-D70A-4A4E-8200-7E4521CCE3A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06664" y="0"/>
            <a:ext cx="7551737" cy="1125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Fiziološka žutica novorođenčadi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32FA865-CC62-4117-82FE-E81ED03D65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836613"/>
            <a:ext cx="7524750" cy="5905500"/>
          </a:xfr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Pojavljuje se između 48 i 72 sata života, a do kraja drugog tjedna vraća se na normalne granice ispod 35 </a:t>
            </a:r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mol/L (2 mg/dL)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klinički vidljiva žutica nastaje kada koncentracija bilirubina prijeđe 85-120 </a:t>
            </a:r>
            <a:r>
              <a:rPr lang="lt-LT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ų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mol/L (5-7 mg/dL)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Samo mali broj novorođenčadi ima vidljivu žuticu</a:t>
            </a:r>
          </a:p>
          <a:p>
            <a:pPr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Nastaje zbog nezrelosti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jetre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tj. smanjene sposobnosti jetrenih stanica da odstrani bilirubin iz plazme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- smanjena sposobnost vezanja bilirubina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pojačana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hemoliza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zbog kraćeg trajanja eritrocita</a:t>
            </a:r>
          </a:p>
          <a:p>
            <a:pPr marL="0" indent="0" eaLnBrk="1" fontAlgn="auto" hangingPunct="1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veća </a:t>
            </a:r>
            <a:r>
              <a:rPr lang="hr-HR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enterohepatična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cirkulacija bilirubina</a:t>
            </a:r>
          </a:p>
        </p:txBody>
      </p:sp>
    </p:spTree>
    <p:extLst>
      <p:ext uri="{BB962C8B-B14F-4D97-AF65-F5344CB8AC3E}">
        <p14:creationId xmlns:p14="http://schemas.microsoft.com/office/powerpoint/2010/main" val="627653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aslov 1">
            <a:extLst>
              <a:ext uri="{FF2B5EF4-FFF2-40B4-BE49-F238E27FC236}">
                <a16:creationId xmlns:a16="http://schemas.microsoft.com/office/drawing/2014/main" id="{21D2F3D5-B3AD-443C-8EF8-F7FDF92BB3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Fototerapija </a:t>
            </a:r>
          </a:p>
        </p:txBody>
      </p:sp>
      <p:pic>
        <p:nvPicPr>
          <p:cNvPr id="100355" name="Picture 2" descr="Slikovni rezultat za beba pod lampom">
            <a:extLst>
              <a:ext uri="{FF2B5EF4-FFF2-40B4-BE49-F238E27FC236}">
                <a16:creationId xmlns:a16="http://schemas.microsoft.com/office/drawing/2014/main" id="{806BFDCA-1B92-46DB-B898-AED6E9DB3F3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052513"/>
            <a:ext cx="9144000" cy="59055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829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aslov 1">
            <a:extLst>
              <a:ext uri="{FF2B5EF4-FFF2-40B4-BE49-F238E27FC236}">
                <a16:creationId xmlns:a16="http://schemas.microsoft.com/office/drawing/2014/main" id="{4A5E3EA4-99CF-4214-A1B2-634CEAE587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>
                <a:solidFill>
                  <a:srgbClr val="666666"/>
                </a:solidFill>
                <a:latin typeface="Helvetica Neue"/>
              </a:rPr>
              <a:t>Eksanguinotransfuzija</a:t>
            </a:r>
            <a:endParaRPr lang="hr-HR" altLang="sr-Latn-RS"/>
          </a:p>
        </p:txBody>
      </p:sp>
      <p:sp>
        <p:nvSpPr>
          <p:cNvPr id="101379" name="Rezervirano mjesto sadržaja 2">
            <a:extLst>
              <a:ext uri="{FF2B5EF4-FFF2-40B4-BE49-F238E27FC236}">
                <a16:creationId xmlns:a16="http://schemas.microsoft.com/office/drawing/2014/main" id="{511C488B-AA26-408A-B682-6C9CE6E7D2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524000" y="1600201"/>
            <a:ext cx="91440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>
                <a:solidFill>
                  <a:srgbClr val="666666"/>
                </a:solidFill>
                <a:latin typeface="Helvetica Neue"/>
              </a:rPr>
              <a:t>Eksanguinotransfuzijom se bilirubin može brzo odstraniti iz cirkulacije a indicirana je kod teške hiperbilirubinemije, koja najčešće nastaje zbog imunološki posredovane hemolize</a:t>
            </a:r>
          </a:p>
          <a:p>
            <a:r>
              <a:rPr lang="hr-HR" altLang="sr-Latn-RS">
                <a:solidFill>
                  <a:srgbClr val="666666"/>
                </a:solidFill>
                <a:latin typeface="Helvetica Neue"/>
              </a:rPr>
              <a:t>Kroz kateter uveden u umbilikalnu venu se uzimaju i zamjenjuju male količine krvi, čime se odstranjuju dijelom hemolizirani i protutijelima obloženi eritrociti, kao i cirkulirajući Ig. Oni se zamjenjuju eritrocitima davaoca.</a:t>
            </a:r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40914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FC920B78-2D39-4A0E-A8D7-6615FAFA71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"/>
            <a:ext cx="8229600" cy="11969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/>
              <a:t>Prva profilaksa novorođenčeta</a:t>
            </a:r>
            <a:endParaRPr lang="en-GB" altLang="sr-Latn-RS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2DCE3A28-9327-47A5-ADE4-8908219640DA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 bwMode="auto">
          <a:xfrm>
            <a:off x="1524000" y="1196975"/>
            <a:ext cx="4572000" cy="4464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/>
              <a:t>Profilaksa po Credeu – antibiotske kapi profilakse gonoroične oftalmije</a:t>
            </a:r>
          </a:p>
          <a:p>
            <a:pPr eaLnBrk="1" hangingPunct="1"/>
            <a:r>
              <a:rPr lang="hr-HR" altLang="sr-Latn-RS"/>
              <a:t>Profilaksa hemoragične bolesti novorođenčeta – 1mg vitamina K i.m.</a:t>
            </a:r>
          </a:p>
          <a:p>
            <a:pPr eaLnBrk="1" hangingPunct="1"/>
            <a:r>
              <a:rPr lang="hr-HR" altLang="sr-Latn-RS"/>
              <a:t>BCG vakcina</a:t>
            </a:r>
          </a:p>
          <a:p>
            <a:pPr eaLnBrk="1" hangingPunct="1"/>
            <a:endParaRPr lang="hr-HR" altLang="sr-Latn-RS"/>
          </a:p>
          <a:p>
            <a:pPr eaLnBrk="1" hangingPunct="1"/>
            <a:endParaRPr lang="hr-HR" altLang="sr-Latn-RS"/>
          </a:p>
          <a:p>
            <a:pPr eaLnBrk="1" hangingPunct="1"/>
            <a:endParaRPr lang="en-GB" altLang="sr-Latn-RS"/>
          </a:p>
        </p:txBody>
      </p:sp>
      <p:pic>
        <p:nvPicPr>
          <p:cNvPr id="103428" name="Picture 2" descr="🤰 CIJEPLJENJE ZA NOVOROĐENČE U PRVA 24 SATA - DIJETE(2021)">
            <a:extLst>
              <a:ext uri="{FF2B5EF4-FFF2-40B4-BE49-F238E27FC236}">
                <a16:creationId xmlns:a16="http://schemas.microsoft.com/office/drawing/2014/main" id="{BB1141A3-2762-4A42-8304-ED08936CED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800" b="2"/>
          <a:stretch>
            <a:fillRect/>
          </a:stretch>
        </p:blipFill>
        <p:spPr bwMode="auto">
          <a:xfrm>
            <a:off x="6172200" y="1341438"/>
            <a:ext cx="4495800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4705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aslov 1">
            <a:extLst>
              <a:ext uri="{FF2B5EF4-FFF2-40B4-BE49-F238E27FC236}">
                <a16:creationId xmlns:a16="http://schemas.microsoft.com/office/drawing/2014/main" id="{EA8B6C31-1771-4E31-8148-E8DFE6486BC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Novorođenački skrining </a:t>
            </a:r>
          </a:p>
        </p:txBody>
      </p:sp>
      <p:sp>
        <p:nvSpPr>
          <p:cNvPr id="104451" name="Rezervirano mjesto sadržaja 2">
            <a:extLst>
              <a:ext uri="{FF2B5EF4-FFF2-40B4-BE49-F238E27FC236}">
                <a16:creationId xmlns:a16="http://schemas.microsoft.com/office/drawing/2014/main" id="{4E859E87-44A3-41D7-819A-7B9772C470A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 sz="3600">
                <a:latin typeface="Times New Roman" panose="02020603050405020304" pitchFamily="18" charset="0"/>
                <a:cs typeface="Times New Roman" panose="02020603050405020304" pitchFamily="18" charset="0"/>
              </a:rPr>
              <a:t>Provodi se radi ranog otkrivanja prirođenih bolesti  i sa svrhom što ranijeg početka liječenja i sprečavanja trajnih i nepopravljivih posljedica za život i zdravlje djeteta</a:t>
            </a:r>
          </a:p>
        </p:txBody>
      </p:sp>
    </p:spTree>
    <p:extLst>
      <p:ext uri="{BB962C8B-B14F-4D97-AF65-F5344CB8AC3E}">
        <p14:creationId xmlns:p14="http://schemas.microsoft.com/office/powerpoint/2010/main" val="1973809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0DDE185D-350D-4255-8B1F-5418B7FC45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/>
              <a:t>Skrining novorođenčeta</a:t>
            </a:r>
            <a:endParaRPr lang="en-GB" altLang="sr-Latn-RS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25F43D9F-A34C-430E-B023-E18EDA78AB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2667000" y="1752600"/>
            <a:ext cx="7772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Skrining na fenilketonuriju – Guthriejev test</a:t>
            </a:r>
          </a:p>
          <a:p>
            <a:pPr eaLnBrk="1" hangingPunct="1"/>
            <a:r>
              <a:rPr lang="hr-HR" altLang="sr-Latn-RS">
                <a:latin typeface="Times New Roman" panose="02020603050405020304" pitchFamily="18" charset="0"/>
                <a:cs typeface="Times New Roman" panose="02020603050405020304" pitchFamily="18" charset="0"/>
              </a:rPr>
              <a:t>Konatalnu hipotireozu </a:t>
            </a:r>
          </a:p>
          <a:p>
            <a:pPr eaLnBrk="1" hangingPunct="1"/>
            <a:endParaRPr lang="hr-HR" altLang="sr-Latn-R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sr-Latn-RS"/>
          </a:p>
        </p:txBody>
      </p:sp>
      <p:pic>
        <p:nvPicPr>
          <p:cNvPr id="105476" name="Picture 4" descr="C:\Documents and Settings\user\Desktop\slike bebe\Guthrie-test.jpg">
            <a:extLst>
              <a:ext uri="{FF2B5EF4-FFF2-40B4-BE49-F238E27FC236}">
                <a16:creationId xmlns:a16="http://schemas.microsoft.com/office/drawing/2014/main" id="{CADD2F73-45C6-4755-A547-CAD3D966F7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073400"/>
            <a:ext cx="5029200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7" name="Picture 5" descr="C:\Documents and Settings\user\Desktop\slike bebe\nogica.jpg">
            <a:extLst>
              <a:ext uri="{FF2B5EF4-FFF2-40B4-BE49-F238E27FC236}">
                <a16:creationId xmlns:a16="http://schemas.microsoft.com/office/drawing/2014/main" id="{B51EE527-D449-46C3-9378-90464998BA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743200"/>
            <a:ext cx="289560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5478" name="Picture 6" descr="C:\Documents and Settings\user\Desktop\slike bebe\c60374f391570643f493e67e3338644d.jpg">
            <a:extLst>
              <a:ext uri="{FF2B5EF4-FFF2-40B4-BE49-F238E27FC236}">
                <a16:creationId xmlns:a16="http://schemas.microsoft.com/office/drawing/2014/main" id="{FDA4856C-B6F3-4334-8AEA-49C33CC24D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4648201"/>
            <a:ext cx="26289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043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heme6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a sustava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477</Words>
  <Application>Microsoft Office PowerPoint</Application>
  <PresentationFormat>Široki zaslon</PresentationFormat>
  <Paragraphs>46</Paragraphs>
  <Slides>13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13</vt:i4>
      </vt:variant>
      <vt:variant>
        <vt:lpstr>Naslovi slajdova</vt:lpstr>
      </vt:variant>
      <vt:variant>
        <vt:i4>13</vt:i4>
      </vt:variant>
    </vt:vector>
  </HeadingPairs>
  <TitlesOfParts>
    <vt:vector size="33" baseType="lpstr">
      <vt:lpstr>Arial</vt:lpstr>
      <vt:lpstr>Calibri</vt:lpstr>
      <vt:lpstr>Calibri Light</vt:lpstr>
      <vt:lpstr>Helvetica Neue</vt:lpstr>
      <vt:lpstr>Times New Roman</vt:lpstr>
      <vt:lpstr>Wingdings</vt:lpstr>
      <vt:lpstr>Wingdings 3</vt:lpstr>
      <vt:lpstr>Tema sustava Office</vt:lpstr>
      <vt:lpstr>Theme6</vt:lpstr>
      <vt:lpstr>Theme6</vt:lpstr>
      <vt:lpstr>Theme6</vt:lpstr>
      <vt:lpstr>Theme6</vt:lpstr>
      <vt:lpstr>Theme6</vt:lpstr>
      <vt:lpstr>Theme6</vt:lpstr>
      <vt:lpstr>Theme6</vt:lpstr>
      <vt:lpstr>Theme6</vt:lpstr>
      <vt:lpstr>Theme6</vt:lpstr>
      <vt:lpstr>Theme6</vt:lpstr>
      <vt:lpstr>Theme6</vt:lpstr>
      <vt:lpstr>Theme6</vt:lpstr>
      <vt:lpstr>Postnatalni razvoj II</vt:lpstr>
      <vt:lpstr>PowerPoint prezentacija</vt:lpstr>
      <vt:lpstr> </vt:lpstr>
      <vt:lpstr>Fiziološka žutica novorođenčadi</vt:lpstr>
      <vt:lpstr>Fototerapija </vt:lpstr>
      <vt:lpstr>Eksanguinotransfuzija</vt:lpstr>
      <vt:lpstr>Prva profilaksa novorođenčeta</vt:lpstr>
      <vt:lpstr>Novorođenački skrining </vt:lpstr>
      <vt:lpstr>Skrining novorođenčeta</vt:lpstr>
      <vt:lpstr>Prošireni skrining</vt:lpstr>
      <vt:lpstr>Kartica za neonatalni probir</vt:lpstr>
      <vt:lpstr>PowerPoint prezentacija</vt:lpstr>
      <vt:lpstr>Neonatalni skrinig sluha (SPNOS – sveobuhvatni probir na oštećenje sluha)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Postnatalni razvoj II</dc:title>
  <dc:creator>MARIJA BRIŠKI</dc:creator>
  <cp:lastModifiedBy>MARIJA BRIŠKI</cp:lastModifiedBy>
  <cp:revision>1</cp:revision>
  <dcterms:created xsi:type="dcterms:W3CDTF">2022-03-11T08:26:10Z</dcterms:created>
  <dcterms:modified xsi:type="dcterms:W3CDTF">2022-03-11T08:30:09Z</dcterms:modified>
</cp:coreProperties>
</file>