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slideLayouts/slideLayout21.xml" ContentType="application/vnd.openxmlformats-officedocument.presentationml.slideLayout+xml"/>
  <Override PartName="/ppt/theme/theme11.xml" ContentType="application/vnd.openxmlformats-officedocument.theme+xml"/>
  <Override PartName="/ppt/slideLayouts/slideLayout22.xml" ContentType="application/vnd.openxmlformats-officedocument.presentationml.slideLayout+xml"/>
  <Override PartName="/ppt/theme/theme12.xml" ContentType="application/vnd.openxmlformats-officedocument.theme+xml"/>
  <Override PartName="/ppt/slideLayouts/slideLayout23.xml" ContentType="application/vnd.openxmlformats-officedocument.presentationml.slideLayout+xml"/>
  <Override PartName="/ppt/theme/theme13.xml" ContentType="application/vnd.openxmlformats-officedocument.theme+xml"/>
  <Override PartName="/ppt/slideLayouts/slideLayout24.xml" ContentType="application/vnd.openxmlformats-officedocument.presentationml.slideLayout+xml"/>
  <Override PartName="/ppt/theme/theme14.xml" ContentType="application/vnd.openxmlformats-officedocument.theme+xml"/>
  <Override PartName="/ppt/slideLayouts/slideLayout25.xml" ContentType="application/vnd.openxmlformats-officedocument.presentationml.slideLayout+xml"/>
  <Override PartName="/ppt/theme/theme15.xml" ContentType="application/vnd.openxmlformats-officedocument.theme+xml"/>
  <Override PartName="/ppt/slideLayouts/slideLayout26.xml" ContentType="application/vnd.openxmlformats-officedocument.presentationml.slideLayout+xml"/>
  <Override PartName="/ppt/theme/theme16.xml" ContentType="application/vnd.openxmlformats-officedocument.theme+xml"/>
  <Override PartName="/ppt/slideLayouts/slideLayout27.xml" ContentType="application/vnd.openxmlformats-officedocument.presentationml.slideLayout+xml"/>
  <Override PartName="/ppt/theme/theme17.xml" ContentType="application/vnd.openxmlformats-officedocument.theme+xml"/>
  <Override PartName="/ppt/slideLayouts/slideLayout28.xml" ContentType="application/vnd.openxmlformats-officedocument.presentationml.slideLayout+xml"/>
  <Override PartName="/ppt/theme/theme18.xml" ContentType="application/vnd.openxmlformats-officedocument.theme+xml"/>
  <Override PartName="/ppt/slideLayouts/slideLayout29.xml" ContentType="application/vnd.openxmlformats-officedocument.presentationml.slideLayout+xml"/>
  <Override PartName="/ppt/theme/theme19.xml" ContentType="application/vnd.openxmlformats-officedocument.theme+xml"/>
  <Override PartName="/ppt/slideLayouts/slideLayout30.xml" ContentType="application/vnd.openxmlformats-officedocument.presentationml.slideLayout+xml"/>
  <Override PartName="/ppt/theme/theme20.xml" ContentType="application/vnd.openxmlformats-officedocument.theme+xml"/>
  <Override PartName="/ppt/slideLayouts/slideLayout31.xml" ContentType="application/vnd.openxmlformats-officedocument.presentationml.slideLayout+xml"/>
  <Override PartName="/ppt/theme/theme21.xml" ContentType="application/vnd.openxmlformats-officedocument.theme+xml"/>
  <Override PartName="/ppt/slideLayouts/slideLayout32.xml" ContentType="application/vnd.openxmlformats-officedocument.presentationml.slideLayout+xml"/>
  <Override PartName="/ppt/theme/theme22.xml" ContentType="application/vnd.openxmlformats-officedocument.theme+xml"/>
  <Override PartName="/ppt/slideLayouts/slideLayout33.xml" ContentType="application/vnd.openxmlformats-officedocument.presentationml.slideLayout+xml"/>
  <Override PartName="/ppt/theme/theme23.xml" ContentType="application/vnd.openxmlformats-officedocument.theme+xml"/>
  <Override PartName="/ppt/slideLayouts/slideLayout34.xml" ContentType="application/vnd.openxmlformats-officedocument.presentationml.slideLayout+xml"/>
  <Override PartName="/ppt/theme/theme24.xml" ContentType="application/vnd.openxmlformats-officedocument.theme+xml"/>
  <Override PartName="/ppt/slideLayouts/slideLayout35.xml" ContentType="application/vnd.openxmlformats-officedocument.presentationml.slideLayout+xml"/>
  <Override PartName="/ppt/theme/theme25.xml" ContentType="application/vnd.openxmlformats-officedocument.theme+xml"/>
  <Override PartName="/ppt/slideLayouts/slideLayout36.xml" ContentType="application/vnd.openxmlformats-officedocument.presentationml.slideLayout+xml"/>
  <Override PartName="/ppt/theme/theme26.xml" ContentType="application/vnd.openxmlformats-officedocument.theme+xml"/>
  <Override PartName="/ppt/slideLayouts/slideLayout37.xml" ContentType="application/vnd.openxmlformats-officedocument.presentationml.slideLayout+xml"/>
  <Override PartName="/ppt/theme/theme27.xml" ContentType="application/vnd.openxmlformats-officedocument.theme+xml"/>
  <Override PartName="/ppt/slideLayouts/slideLayout38.xml" ContentType="application/vnd.openxmlformats-officedocument.presentationml.slideLayout+xml"/>
  <Override PartName="/ppt/theme/theme28.xml" ContentType="application/vnd.openxmlformats-officedocument.theme+xml"/>
  <Override PartName="/ppt/slideLayouts/slideLayout39.xml" ContentType="application/vnd.openxmlformats-officedocument.presentationml.slideLayout+xml"/>
  <Override PartName="/ppt/theme/theme29.xml" ContentType="application/vnd.openxmlformats-officedocument.theme+xml"/>
  <Override PartName="/ppt/slideLayouts/slideLayout40.xml" ContentType="application/vnd.openxmlformats-officedocument.presentationml.slideLayout+xml"/>
  <Override PartName="/ppt/theme/theme30.xml" ContentType="application/vnd.openxmlformats-officedocument.theme+xml"/>
  <Override PartName="/ppt/slideLayouts/slideLayout41.xml" ContentType="application/vnd.openxmlformats-officedocument.presentationml.slideLayout+xml"/>
  <Override PartName="/ppt/theme/theme31.xml" ContentType="application/vnd.openxmlformats-officedocument.theme+xml"/>
  <Override PartName="/ppt/slideLayouts/slideLayout42.xml" ContentType="application/vnd.openxmlformats-officedocument.presentationml.slideLayout+xml"/>
  <Override PartName="/ppt/theme/theme32.xml" ContentType="application/vnd.openxmlformats-officedocument.theme+xml"/>
  <Override PartName="/ppt/slideLayouts/slideLayout43.xml" ContentType="application/vnd.openxmlformats-officedocument.presentationml.slideLayout+xml"/>
  <Override PartName="/ppt/theme/theme33.xml" ContentType="application/vnd.openxmlformats-officedocument.theme+xml"/>
  <Override PartName="/ppt/slideLayouts/slideLayout44.xml" ContentType="application/vnd.openxmlformats-officedocument.presentationml.slideLayout+xml"/>
  <Override PartName="/ppt/theme/theme34.xml" ContentType="application/vnd.openxmlformats-officedocument.theme+xml"/>
  <Override PartName="/ppt/slideLayouts/slideLayout45.xml" ContentType="application/vnd.openxmlformats-officedocument.presentationml.slideLayout+xml"/>
  <Override PartName="/ppt/theme/theme35.xml" ContentType="application/vnd.openxmlformats-officedocument.theme+xml"/>
  <Override PartName="/ppt/slideLayouts/slideLayout46.xml" ContentType="application/vnd.openxmlformats-officedocument.presentationml.slideLayout+xml"/>
  <Override PartName="/ppt/theme/theme36.xml" ContentType="application/vnd.openxmlformats-officedocument.theme+xml"/>
  <Override PartName="/ppt/slideLayouts/slideLayout47.xml" ContentType="application/vnd.openxmlformats-officedocument.presentationml.slideLayout+xml"/>
  <Override PartName="/ppt/theme/theme37.xml" ContentType="application/vnd.openxmlformats-officedocument.theme+xml"/>
  <Override PartName="/ppt/slideLayouts/slideLayout48.xml" ContentType="application/vnd.openxmlformats-officedocument.presentationml.slideLayout+xml"/>
  <Override PartName="/ppt/theme/theme38.xml" ContentType="application/vnd.openxmlformats-officedocument.theme+xml"/>
  <Override PartName="/ppt/slideLayouts/slideLayout49.xml" ContentType="application/vnd.openxmlformats-officedocument.presentationml.slideLayout+xml"/>
  <Override PartName="/ppt/theme/theme39.xml" ContentType="application/vnd.openxmlformats-officedocument.theme+xml"/>
  <Override PartName="/ppt/slideLayouts/slideLayout50.xml" ContentType="application/vnd.openxmlformats-officedocument.presentationml.slideLayout+xml"/>
  <Override PartName="/ppt/theme/theme40.xml" ContentType="application/vnd.openxmlformats-officedocument.theme+xml"/>
  <Override PartName="/ppt/slideLayouts/slideLayout51.xml" ContentType="application/vnd.openxmlformats-officedocument.presentationml.slideLayout+xml"/>
  <Override PartName="/ppt/theme/theme41.xml" ContentType="application/vnd.openxmlformats-officedocument.theme+xml"/>
  <Override PartName="/ppt/slideLayouts/slideLayout52.xml" ContentType="application/vnd.openxmlformats-officedocument.presentationml.slideLayout+xml"/>
  <Override PartName="/ppt/theme/theme42.xml" ContentType="application/vnd.openxmlformats-officedocument.theme+xml"/>
  <Override PartName="/ppt/slideLayouts/slideLayout53.xml" ContentType="application/vnd.openxmlformats-officedocument.presentationml.slideLayout+xml"/>
  <Override PartName="/ppt/theme/theme43.xml" ContentType="application/vnd.openxmlformats-officedocument.theme+xml"/>
  <Override PartName="/ppt/slideLayouts/slideLayout54.xml" ContentType="application/vnd.openxmlformats-officedocument.presentationml.slideLayout+xml"/>
  <Override PartName="/ppt/theme/theme44.xml" ContentType="application/vnd.openxmlformats-officedocument.theme+xml"/>
  <Override PartName="/ppt/slideLayouts/slideLayout55.xml" ContentType="application/vnd.openxmlformats-officedocument.presentationml.slideLayout+xml"/>
  <Override PartName="/ppt/theme/theme45.xml" ContentType="application/vnd.openxmlformats-officedocument.theme+xml"/>
  <Override PartName="/ppt/slideLayouts/slideLayout56.xml" ContentType="application/vnd.openxmlformats-officedocument.presentationml.slideLayout+xml"/>
  <Override PartName="/ppt/theme/theme46.xml" ContentType="application/vnd.openxmlformats-officedocument.theme+xml"/>
  <Override PartName="/ppt/slideLayouts/slideLayout57.xml" ContentType="application/vnd.openxmlformats-officedocument.presentationml.slideLayout+xml"/>
  <Override PartName="/ppt/theme/theme47.xml" ContentType="application/vnd.openxmlformats-officedocument.theme+xml"/>
  <Override PartName="/ppt/slideLayouts/slideLayout58.xml" ContentType="application/vnd.openxmlformats-officedocument.presentationml.slideLayout+xml"/>
  <Override PartName="/ppt/theme/theme48.xml" ContentType="application/vnd.openxmlformats-officedocument.theme+xml"/>
  <Override PartName="/ppt/slideLayouts/slideLayout59.xml" ContentType="application/vnd.openxmlformats-officedocument.presentationml.slideLayout+xml"/>
  <Override PartName="/ppt/theme/theme49.xml" ContentType="application/vnd.openxmlformats-officedocument.theme+xml"/>
  <Override PartName="/ppt/slideLayouts/slideLayout60.xml" ContentType="application/vnd.openxmlformats-officedocument.presentationml.slideLayout+xml"/>
  <Override PartName="/ppt/theme/theme50.xml" ContentType="application/vnd.openxmlformats-officedocument.theme+xml"/>
  <Override PartName="/ppt/slideLayouts/slideLayout61.xml" ContentType="application/vnd.openxmlformats-officedocument.presentationml.slideLayout+xml"/>
  <Override PartName="/ppt/theme/theme51.xml" ContentType="application/vnd.openxmlformats-officedocument.theme+xml"/>
  <Override PartName="/ppt/slideLayouts/slideLayout62.xml" ContentType="application/vnd.openxmlformats-officedocument.presentationml.slideLayout+xml"/>
  <Override PartName="/ppt/theme/theme52.xml" ContentType="application/vnd.openxmlformats-officedocument.theme+xml"/>
  <Override PartName="/ppt/slideLayouts/slideLayout63.xml" ContentType="application/vnd.openxmlformats-officedocument.presentationml.slideLayout+xml"/>
  <Override PartName="/ppt/theme/theme53.xml" ContentType="application/vnd.openxmlformats-officedocument.theme+xml"/>
  <Override PartName="/ppt/slideLayouts/slideLayout64.xml" ContentType="application/vnd.openxmlformats-officedocument.presentationml.slideLayout+xml"/>
  <Override PartName="/ppt/theme/theme54.xml" ContentType="application/vnd.openxmlformats-officedocument.theme+xml"/>
  <Override PartName="/ppt/slideLayouts/slideLayout65.xml" ContentType="application/vnd.openxmlformats-officedocument.presentationml.slideLayout+xml"/>
  <Override PartName="/ppt/theme/theme55.xml" ContentType="application/vnd.openxmlformats-officedocument.theme+xml"/>
  <Override PartName="/ppt/slideLayouts/slideLayout66.xml" ContentType="application/vnd.openxmlformats-officedocument.presentationml.slideLayout+xml"/>
  <Override PartName="/ppt/theme/theme56.xml" ContentType="application/vnd.openxmlformats-officedocument.theme+xml"/>
  <Override PartName="/ppt/slideLayouts/slideLayout67.xml" ContentType="application/vnd.openxmlformats-officedocument.presentationml.slideLayout+xml"/>
  <Override PartName="/ppt/theme/theme57.xml" ContentType="application/vnd.openxmlformats-officedocument.theme+xml"/>
  <Override PartName="/ppt/slideLayouts/slideLayout68.xml" ContentType="application/vnd.openxmlformats-officedocument.presentationml.slideLayout+xml"/>
  <Override PartName="/ppt/theme/theme58.xml" ContentType="application/vnd.openxmlformats-officedocument.theme+xml"/>
  <Override PartName="/ppt/slideLayouts/slideLayout69.xml" ContentType="application/vnd.openxmlformats-officedocument.presentationml.slideLayout+xml"/>
  <Override PartName="/ppt/theme/theme59.xml" ContentType="application/vnd.openxmlformats-officedocument.theme+xml"/>
  <Override PartName="/ppt/slideLayouts/slideLayout70.xml" ContentType="application/vnd.openxmlformats-officedocument.presentationml.slideLayout+xml"/>
  <Override PartName="/ppt/theme/theme60.xml" ContentType="application/vnd.openxmlformats-officedocument.theme+xml"/>
  <Override PartName="/ppt/slideLayouts/slideLayout71.xml" ContentType="application/vnd.openxmlformats-officedocument.presentationml.slideLayout+xml"/>
  <Override PartName="/ppt/theme/theme61.xml" ContentType="application/vnd.openxmlformats-officedocument.theme+xml"/>
  <Override PartName="/ppt/slideLayouts/slideLayout72.xml" ContentType="application/vnd.openxmlformats-officedocument.presentationml.slideLayout+xml"/>
  <Override PartName="/ppt/theme/theme62.xml" ContentType="application/vnd.openxmlformats-officedocument.theme+xml"/>
  <Override PartName="/ppt/slideLayouts/slideLayout73.xml" ContentType="application/vnd.openxmlformats-officedocument.presentationml.slideLayout+xml"/>
  <Override PartName="/ppt/theme/theme63.xml" ContentType="application/vnd.openxmlformats-officedocument.theme+xml"/>
  <Override PartName="/ppt/slideLayouts/slideLayout74.xml" ContentType="application/vnd.openxmlformats-officedocument.presentationml.slideLayout+xml"/>
  <Override PartName="/ppt/theme/theme64.xml" ContentType="application/vnd.openxmlformats-officedocument.theme+xml"/>
  <Override PartName="/ppt/slideLayouts/slideLayout75.xml" ContentType="application/vnd.openxmlformats-officedocument.presentationml.slideLayout+xml"/>
  <Override PartName="/ppt/theme/theme65.xml" ContentType="application/vnd.openxmlformats-officedocument.theme+xml"/>
  <Override PartName="/ppt/slideLayouts/slideLayout76.xml" ContentType="application/vnd.openxmlformats-officedocument.presentationml.slideLayout+xml"/>
  <Override PartName="/ppt/theme/theme66.xml" ContentType="application/vnd.openxmlformats-officedocument.theme+xml"/>
  <Override PartName="/ppt/slideLayouts/slideLayout77.xml" ContentType="application/vnd.openxmlformats-officedocument.presentationml.slideLayout+xml"/>
  <Override PartName="/ppt/theme/theme67.xml" ContentType="application/vnd.openxmlformats-officedocument.theme+xml"/>
  <Override PartName="/ppt/slideLayouts/slideLayout78.xml" ContentType="application/vnd.openxmlformats-officedocument.presentationml.slideLayout+xml"/>
  <Override PartName="/ppt/theme/theme68.xml" ContentType="application/vnd.openxmlformats-officedocument.theme+xml"/>
  <Override PartName="/ppt/slideLayouts/slideLayout79.xml" ContentType="application/vnd.openxmlformats-officedocument.presentationml.slideLayout+xml"/>
  <Override PartName="/ppt/theme/theme69.xml" ContentType="application/vnd.openxmlformats-officedocument.theme+xml"/>
  <Override PartName="/ppt/slideLayouts/slideLayout80.xml" ContentType="application/vnd.openxmlformats-officedocument.presentationml.slideLayout+xml"/>
  <Override PartName="/ppt/theme/theme70.xml" ContentType="application/vnd.openxmlformats-officedocument.theme+xml"/>
  <Override PartName="/ppt/slideLayouts/slideLayout81.xml" ContentType="application/vnd.openxmlformats-officedocument.presentationml.slideLayout+xml"/>
  <Override PartName="/ppt/theme/theme71.xml" ContentType="application/vnd.openxmlformats-officedocument.theme+xml"/>
  <Override PartName="/ppt/slideLayouts/slideLayout82.xml" ContentType="application/vnd.openxmlformats-officedocument.presentationml.slideLayout+xml"/>
  <Override PartName="/ppt/theme/theme72.xml" ContentType="application/vnd.openxmlformats-officedocument.theme+xml"/>
  <Override PartName="/ppt/slideLayouts/slideLayout83.xml" ContentType="application/vnd.openxmlformats-officedocument.presentationml.slideLayout+xml"/>
  <Override PartName="/ppt/theme/theme73.xml" ContentType="application/vnd.openxmlformats-officedocument.theme+xml"/>
  <Override PartName="/ppt/slideLayouts/slideLayout84.xml" ContentType="application/vnd.openxmlformats-officedocument.presentationml.slideLayout+xml"/>
  <Override PartName="/ppt/theme/theme74.xml" ContentType="application/vnd.openxmlformats-officedocument.theme+xml"/>
  <Override PartName="/ppt/slideLayouts/slideLayout85.xml" ContentType="application/vnd.openxmlformats-officedocument.presentationml.slideLayout+xml"/>
  <Override PartName="/ppt/theme/theme75.xml" ContentType="application/vnd.openxmlformats-officedocument.theme+xml"/>
  <Override PartName="/ppt/slideLayouts/slideLayout86.xml" ContentType="application/vnd.openxmlformats-officedocument.presentationml.slideLayout+xml"/>
  <Override PartName="/ppt/theme/theme76.xml" ContentType="application/vnd.openxmlformats-officedocument.theme+xml"/>
  <Override PartName="/ppt/slideLayouts/slideLayout87.xml" ContentType="application/vnd.openxmlformats-officedocument.presentationml.slideLayout+xml"/>
  <Override PartName="/ppt/theme/theme77.xml" ContentType="application/vnd.openxmlformats-officedocument.theme+xml"/>
  <Override PartName="/ppt/theme/theme7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74" r:id="rId3"/>
    <p:sldMasterId id="2147483676" r:id="rId4"/>
    <p:sldMasterId id="2147483678" r:id="rId5"/>
    <p:sldMasterId id="2147483680" r:id="rId6"/>
    <p:sldMasterId id="2147483682" r:id="rId7"/>
    <p:sldMasterId id="2147483684" r:id="rId8"/>
    <p:sldMasterId id="2147483686" r:id="rId9"/>
    <p:sldMasterId id="2147483688" r:id="rId10"/>
    <p:sldMasterId id="2147483690" r:id="rId11"/>
    <p:sldMasterId id="2147483692" r:id="rId12"/>
    <p:sldMasterId id="2147483694" r:id="rId13"/>
    <p:sldMasterId id="2147483696" r:id="rId14"/>
    <p:sldMasterId id="2147483698" r:id="rId15"/>
    <p:sldMasterId id="2147483700" r:id="rId16"/>
    <p:sldMasterId id="2147483702" r:id="rId17"/>
    <p:sldMasterId id="2147483704" r:id="rId18"/>
    <p:sldMasterId id="2147483706" r:id="rId19"/>
    <p:sldMasterId id="2147483708" r:id="rId20"/>
    <p:sldMasterId id="2147483710" r:id="rId21"/>
    <p:sldMasterId id="2147483712" r:id="rId22"/>
    <p:sldMasterId id="2147483714" r:id="rId23"/>
    <p:sldMasterId id="2147483716" r:id="rId24"/>
    <p:sldMasterId id="2147483718" r:id="rId25"/>
    <p:sldMasterId id="2147483720" r:id="rId26"/>
    <p:sldMasterId id="2147483722" r:id="rId27"/>
    <p:sldMasterId id="2147483724" r:id="rId28"/>
    <p:sldMasterId id="2147483726" r:id="rId29"/>
    <p:sldMasterId id="2147483728" r:id="rId30"/>
    <p:sldMasterId id="2147483730" r:id="rId31"/>
    <p:sldMasterId id="2147483732" r:id="rId32"/>
    <p:sldMasterId id="2147483734" r:id="rId33"/>
    <p:sldMasterId id="2147483736" r:id="rId34"/>
    <p:sldMasterId id="2147483738" r:id="rId35"/>
    <p:sldMasterId id="2147483740" r:id="rId36"/>
    <p:sldMasterId id="2147483742" r:id="rId37"/>
    <p:sldMasterId id="2147483744" r:id="rId38"/>
    <p:sldMasterId id="2147483746" r:id="rId39"/>
    <p:sldMasterId id="2147483748" r:id="rId40"/>
    <p:sldMasterId id="2147484871" r:id="rId41"/>
    <p:sldMasterId id="2147485467" r:id="rId42"/>
    <p:sldMasterId id="2147485469" r:id="rId43"/>
    <p:sldMasterId id="2147485471" r:id="rId44"/>
    <p:sldMasterId id="2147485473" r:id="rId45"/>
    <p:sldMasterId id="2147485475" r:id="rId46"/>
    <p:sldMasterId id="2147485477" r:id="rId47"/>
    <p:sldMasterId id="2147485479" r:id="rId48"/>
    <p:sldMasterId id="2147485481" r:id="rId49"/>
    <p:sldMasterId id="2147485483" r:id="rId50"/>
    <p:sldMasterId id="2147485485" r:id="rId51"/>
    <p:sldMasterId id="2147485487" r:id="rId52"/>
    <p:sldMasterId id="2147485489" r:id="rId53"/>
    <p:sldMasterId id="2147485491" r:id="rId54"/>
    <p:sldMasterId id="2147485493" r:id="rId55"/>
    <p:sldMasterId id="2147485495" r:id="rId56"/>
    <p:sldMasterId id="2147485497" r:id="rId57"/>
    <p:sldMasterId id="2147485499" r:id="rId58"/>
    <p:sldMasterId id="2147485501" r:id="rId59"/>
    <p:sldMasterId id="2147485503" r:id="rId60"/>
    <p:sldMasterId id="2147485505" r:id="rId61"/>
    <p:sldMasterId id="2147485507" r:id="rId62"/>
    <p:sldMasterId id="2147485509" r:id="rId63"/>
    <p:sldMasterId id="2147485511" r:id="rId64"/>
    <p:sldMasterId id="2147485513" r:id="rId65"/>
    <p:sldMasterId id="2147485515" r:id="rId66"/>
    <p:sldMasterId id="2147485517" r:id="rId67"/>
    <p:sldMasterId id="2147485519" r:id="rId68"/>
    <p:sldMasterId id="2147485521" r:id="rId69"/>
    <p:sldMasterId id="2147485523" r:id="rId70"/>
    <p:sldMasterId id="2147485525" r:id="rId71"/>
    <p:sldMasterId id="2147485527" r:id="rId72"/>
    <p:sldMasterId id="2147485529" r:id="rId73"/>
    <p:sldMasterId id="2147485531" r:id="rId74"/>
    <p:sldMasterId id="2147485533" r:id="rId75"/>
    <p:sldMasterId id="2147485535" r:id="rId76"/>
    <p:sldMasterId id="2147485537" r:id="rId77"/>
  </p:sldMasterIdLst>
  <p:notesMasterIdLst>
    <p:notesMasterId r:id="rId116"/>
  </p:notesMasterIdLst>
  <p:sldIdLst>
    <p:sldId id="256" r:id="rId78"/>
    <p:sldId id="257" r:id="rId79"/>
    <p:sldId id="258" r:id="rId80"/>
    <p:sldId id="259" r:id="rId81"/>
    <p:sldId id="260" r:id="rId82"/>
    <p:sldId id="261" r:id="rId83"/>
    <p:sldId id="262" r:id="rId84"/>
    <p:sldId id="263" r:id="rId85"/>
    <p:sldId id="264" r:id="rId86"/>
    <p:sldId id="265" r:id="rId87"/>
    <p:sldId id="266" r:id="rId88"/>
    <p:sldId id="267" r:id="rId89"/>
    <p:sldId id="268" r:id="rId90"/>
    <p:sldId id="269" r:id="rId91"/>
    <p:sldId id="270" r:id="rId92"/>
    <p:sldId id="271" r:id="rId93"/>
    <p:sldId id="272" r:id="rId94"/>
    <p:sldId id="273" r:id="rId95"/>
    <p:sldId id="274" r:id="rId96"/>
    <p:sldId id="275" r:id="rId97"/>
    <p:sldId id="276" r:id="rId98"/>
    <p:sldId id="277" r:id="rId99"/>
    <p:sldId id="278" r:id="rId100"/>
    <p:sldId id="279" r:id="rId101"/>
    <p:sldId id="280" r:id="rId102"/>
    <p:sldId id="281" r:id="rId103"/>
    <p:sldId id="282" r:id="rId104"/>
    <p:sldId id="283" r:id="rId105"/>
    <p:sldId id="284" r:id="rId106"/>
    <p:sldId id="285" r:id="rId107"/>
    <p:sldId id="286" r:id="rId108"/>
    <p:sldId id="287" r:id="rId109"/>
    <p:sldId id="288" r:id="rId110"/>
    <p:sldId id="289" r:id="rId111"/>
    <p:sldId id="290" r:id="rId112"/>
    <p:sldId id="291" r:id="rId113"/>
    <p:sldId id="292" r:id="rId114"/>
    <p:sldId id="293" r:id="rId1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presProps" Target="presProps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Master" Target="slideMasters/slideMaster63.xml"/><Relationship Id="rId68" Type="http://schemas.openxmlformats.org/officeDocument/2006/relationships/slideMaster" Target="slideMasters/slideMaster68.xml"/><Relationship Id="rId84" Type="http://schemas.openxmlformats.org/officeDocument/2006/relationships/slide" Target="slides/slide7.xml"/><Relationship Id="rId89" Type="http://schemas.openxmlformats.org/officeDocument/2006/relationships/slide" Target="slides/slide12.xml"/><Relationship Id="rId112" Type="http://schemas.openxmlformats.org/officeDocument/2006/relationships/slide" Target="slides/slide35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30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74" Type="http://schemas.openxmlformats.org/officeDocument/2006/relationships/slideMaster" Target="slideMasters/slideMaster74.xml"/><Relationship Id="rId79" Type="http://schemas.openxmlformats.org/officeDocument/2006/relationships/slide" Target="slides/slide2.xml"/><Relationship Id="rId102" Type="http://schemas.openxmlformats.org/officeDocument/2006/relationships/slide" Target="slides/slide25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13.xml"/><Relationship Id="rId95" Type="http://schemas.openxmlformats.org/officeDocument/2006/relationships/slide" Target="slides/slide18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64" Type="http://schemas.openxmlformats.org/officeDocument/2006/relationships/slideMaster" Target="slideMasters/slideMaster64.xml"/><Relationship Id="rId69" Type="http://schemas.openxmlformats.org/officeDocument/2006/relationships/slideMaster" Target="slideMasters/slideMaster69.xml"/><Relationship Id="rId113" Type="http://schemas.openxmlformats.org/officeDocument/2006/relationships/slide" Target="slides/slide36.xml"/><Relationship Id="rId118" Type="http://schemas.openxmlformats.org/officeDocument/2006/relationships/viewProps" Target="viewProps.xml"/><Relationship Id="rId80" Type="http://schemas.openxmlformats.org/officeDocument/2006/relationships/slide" Target="slides/slide3.xml"/><Relationship Id="rId85" Type="http://schemas.openxmlformats.org/officeDocument/2006/relationships/slide" Target="slides/slide8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59" Type="http://schemas.openxmlformats.org/officeDocument/2006/relationships/slideMaster" Target="slideMasters/slideMaster59.xml"/><Relationship Id="rId103" Type="http://schemas.openxmlformats.org/officeDocument/2006/relationships/slide" Target="slides/slide26.xml"/><Relationship Id="rId108" Type="http://schemas.openxmlformats.org/officeDocument/2006/relationships/slide" Target="slides/slide31.xml"/><Relationship Id="rId54" Type="http://schemas.openxmlformats.org/officeDocument/2006/relationships/slideMaster" Target="slideMasters/slideMaster54.xml"/><Relationship Id="rId70" Type="http://schemas.openxmlformats.org/officeDocument/2006/relationships/slideMaster" Target="slideMasters/slideMaster70.xml"/><Relationship Id="rId75" Type="http://schemas.openxmlformats.org/officeDocument/2006/relationships/slideMaster" Target="slideMasters/slideMaster75.xml"/><Relationship Id="rId91" Type="http://schemas.openxmlformats.org/officeDocument/2006/relationships/slide" Target="slides/slide14.xml"/><Relationship Id="rId96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49" Type="http://schemas.openxmlformats.org/officeDocument/2006/relationships/slideMaster" Target="slideMasters/slideMaster49.xml"/><Relationship Id="rId114" Type="http://schemas.openxmlformats.org/officeDocument/2006/relationships/slide" Target="slides/slide37.xml"/><Relationship Id="rId11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73" Type="http://schemas.openxmlformats.org/officeDocument/2006/relationships/slideMaster" Target="slideMasters/slideMaster73.xml"/><Relationship Id="rId78" Type="http://schemas.openxmlformats.org/officeDocument/2006/relationships/slide" Target="slides/slide1.xml"/><Relationship Id="rId81" Type="http://schemas.openxmlformats.org/officeDocument/2006/relationships/slide" Target="slides/slide4.xml"/><Relationship Id="rId86" Type="http://schemas.openxmlformats.org/officeDocument/2006/relationships/slide" Target="slides/slide9.xml"/><Relationship Id="rId94" Type="http://schemas.openxmlformats.org/officeDocument/2006/relationships/slide" Target="slides/slide17.xml"/><Relationship Id="rId99" Type="http://schemas.openxmlformats.org/officeDocument/2006/relationships/slide" Target="slides/slide22.xml"/><Relationship Id="rId10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" Target="slides/slide32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Master" Target="slideMasters/slideMaster76.xml"/><Relationship Id="rId97" Type="http://schemas.openxmlformats.org/officeDocument/2006/relationships/slide" Target="slides/slide20.xml"/><Relationship Id="rId104" Type="http://schemas.openxmlformats.org/officeDocument/2006/relationships/slide" Target="slides/slide27.xml"/><Relationship Id="rId12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Master" Target="slideMasters/slideMaster71.xml"/><Relationship Id="rId92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Master" Target="slideMasters/slideMaster66.xml"/><Relationship Id="rId87" Type="http://schemas.openxmlformats.org/officeDocument/2006/relationships/slide" Target="slides/slide10.xml"/><Relationship Id="rId110" Type="http://schemas.openxmlformats.org/officeDocument/2006/relationships/slide" Target="slides/slide33.xml"/><Relationship Id="rId115" Type="http://schemas.openxmlformats.org/officeDocument/2006/relationships/slide" Target="slides/slide38.xml"/><Relationship Id="rId61" Type="http://schemas.openxmlformats.org/officeDocument/2006/relationships/slideMaster" Target="slideMasters/slideMaster61.xml"/><Relationship Id="rId82" Type="http://schemas.openxmlformats.org/officeDocument/2006/relationships/slide" Target="slides/slide5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Master" Target="slideMasters/slideMaster56.xml"/><Relationship Id="rId77" Type="http://schemas.openxmlformats.org/officeDocument/2006/relationships/slideMaster" Target="slideMasters/slideMaster77.xml"/><Relationship Id="rId100" Type="http://schemas.openxmlformats.org/officeDocument/2006/relationships/slide" Target="slides/slide23.xml"/><Relationship Id="rId105" Type="http://schemas.openxmlformats.org/officeDocument/2006/relationships/slide" Target="slides/slide28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Master" Target="slideMasters/slideMaster72.xml"/><Relationship Id="rId93" Type="http://schemas.openxmlformats.org/officeDocument/2006/relationships/slide" Target="slides/slide16.xml"/><Relationship Id="rId98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Master" Target="slideMasters/slideMaster46.xml"/><Relationship Id="rId67" Type="http://schemas.openxmlformats.org/officeDocument/2006/relationships/slideMaster" Target="slideMasters/slideMaster67.xml"/><Relationship Id="rId116" Type="http://schemas.openxmlformats.org/officeDocument/2006/relationships/notesMaster" Target="notesMasters/notesMaster1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62" Type="http://schemas.openxmlformats.org/officeDocument/2006/relationships/slideMaster" Target="slideMasters/slideMaster62.xml"/><Relationship Id="rId83" Type="http://schemas.openxmlformats.org/officeDocument/2006/relationships/slide" Target="slides/slide6.xml"/><Relationship Id="rId88" Type="http://schemas.openxmlformats.org/officeDocument/2006/relationships/slide" Target="slides/slide11.xml"/><Relationship Id="rId111" Type="http://schemas.openxmlformats.org/officeDocument/2006/relationships/slide" Target="slides/slide34.xml"/><Relationship Id="rId15" Type="http://schemas.openxmlformats.org/officeDocument/2006/relationships/slideMaster" Target="slideMasters/slideMaster15.xml"/><Relationship Id="rId36" Type="http://schemas.openxmlformats.org/officeDocument/2006/relationships/slideMaster" Target="slideMasters/slideMaster36.xml"/><Relationship Id="rId57" Type="http://schemas.openxmlformats.org/officeDocument/2006/relationships/slideMaster" Target="slideMasters/slideMaster57.xml"/><Relationship Id="rId106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D1D0C-1571-4EC8-9B33-D9DAA7AFCE5C}" type="datetimeFigureOut">
              <a:rPr lang="hr-HR" smtClean="0"/>
              <a:t>5.11.2021.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83AC8-76D3-47AD-86C3-0E06B571719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7486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zervirano mjesto slike slajda 1">
            <a:extLst>
              <a:ext uri="{FF2B5EF4-FFF2-40B4-BE49-F238E27FC236}">
                <a16:creationId xmlns:a16="http://schemas.microsoft.com/office/drawing/2014/main" id="{17A0B0EC-C186-4C74-AD2F-A3EE7B3491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zervirano mjesto bilježaka 2">
            <a:extLst>
              <a:ext uri="{FF2B5EF4-FFF2-40B4-BE49-F238E27FC236}">
                <a16:creationId xmlns:a16="http://schemas.microsoft.com/office/drawing/2014/main" id="{2B77529E-F4D3-4145-AD23-31CE55B541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62468" name="Rezervirano mjesto broja slajda 3">
            <a:extLst>
              <a:ext uri="{FF2B5EF4-FFF2-40B4-BE49-F238E27FC236}">
                <a16:creationId xmlns:a16="http://schemas.microsoft.com/office/drawing/2014/main" id="{C110026B-8833-4B51-AF5C-0F47F7793D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7486D6-F4C5-41D4-B35D-F02C3DCA5340}" type="slidenum">
              <a:rPr lang="hr-HR" altLang="sr-Latn-RS" smtClean="0">
                <a:latin typeface="Trebuchet MS" panose="020B0603020202020204" pitchFamily="34" charset="0"/>
              </a:rPr>
              <a:pPr/>
              <a:t>8</a:t>
            </a:fld>
            <a:endParaRPr lang="hr-HR" altLang="sr-Latn-RS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ni slaj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62200"/>
            <a:ext cx="10972800" cy="1143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0800" y="2995614"/>
            <a:ext cx="10261600" cy="1500187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</p:spTree>
    <p:extLst>
      <p:ext uri="{BB962C8B-B14F-4D97-AF65-F5344CB8AC3E}">
        <p14:creationId xmlns:p14="http://schemas.microsoft.com/office/powerpoint/2010/main" val="1423991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FE8B89-FA86-4905-A391-D177186B8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614601C2-E7A7-444A-9973-42627793D4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6D61074-0D81-427F-9F5B-91ACB5D04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5C59644-8D5F-476D-95A5-EF9F88DBF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6BD4-CE23-4EDA-9314-9468EC90289F}" type="datetimeFigureOut">
              <a:rPr lang="hr-HR" smtClean="0"/>
              <a:t>5.11.2021.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1FC1849-3FB9-45DE-AE22-40957B3FF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0054276-E644-4A20-A397-42E72CD93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CA53-D2B1-432D-BE36-DFDC26894D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2463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38B563-E781-4ECB-88DD-9266A6AAB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1BA501DE-3B80-499D-A085-F4EE2B3D7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687AED3-33FF-4D75-BC2B-AD208F08F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6BD4-CE23-4EDA-9314-9468EC90289F}" type="datetimeFigureOut">
              <a:rPr lang="hr-HR" smtClean="0"/>
              <a:t>5.11.2021.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A80DFB8-0BBC-4403-9C7E-FA4BDBC70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ECC41E3-5DD5-4D1D-9FC1-C6C89545A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CA53-D2B1-432D-BE36-DFDC26894D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3016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2DDA2E72-49B9-4E3B-B366-C33F54E87F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9C7A956-F92C-40A5-9762-0FDE496531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F49088C-6AB9-41B4-A30F-29B0293D0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6BD4-CE23-4EDA-9314-9468EC90289F}" type="datetimeFigureOut">
              <a:rPr lang="hr-HR" smtClean="0"/>
              <a:t>5.11.2021.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C7E6B18-2F59-465C-8429-47BA09655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B953E00-E8FE-471D-9F87-7700341A1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CA53-D2B1-432D-BE36-DFDC26894D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6423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63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37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20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21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275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07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64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1AA815-3ACC-470A-99B1-33016A205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837E0E2-18BD-4A75-8FD4-DB34E5866E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943DFD5-B148-43F6-998C-498F354B6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6BD4-CE23-4EDA-9314-9468EC90289F}" type="datetimeFigureOut">
              <a:rPr lang="hr-HR" smtClean="0"/>
              <a:t>5.11.2021.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B6BADBD-629C-43AB-AA5F-D414B567C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0ABF2EA-BD73-4C44-A691-CBC6A611D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CA53-D2B1-432D-BE36-DFDC26894D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909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45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2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Naslov, tekst i isječak crtež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1559984" y="1946275"/>
            <a:ext cx="5080000" cy="41148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za sliku s interneta 3"/>
          <p:cNvSpPr>
            <a:spLocks noGrp="1"/>
          </p:cNvSpPr>
          <p:nvPr>
            <p:ph type="clipArt" sz="half" idx="2"/>
          </p:nvPr>
        </p:nvSpPr>
        <p:spPr>
          <a:xfrm>
            <a:off x="6843184" y="1946275"/>
            <a:ext cx="5080000" cy="4114800"/>
          </a:xfrm>
        </p:spPr>
        <p:txBody>
          <a:bodyPr rtlCol="0">
            <a:normAutofit/>
          </a:bodyPr>
          <a:lstStyle/>
          <a:p>
            <a:pPr lvl="0"/>
            <a:r>
              <a:rPr lang="hr-HR" noProof="0"/>
              <a:t>Kliknite ikonu da biste dodali slike s interneta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0341AA2-D07A-4D14-AF4A-F28D43FA49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r-Latn-R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2D9F238-60C0-4BE8-AABD-EF485ED58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r-Latn-R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9957310-29CD-47CB-B1E2-F8CDEB8BA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627AA30-299E-411D-8AD2-AB8E5F6128E8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2123789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265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412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254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ni slaj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62200"/>
            <a:ext cx="10972800" cy="1143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0800" y="2995614"/>
            <a:ext cx="10261600" cy="1500187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</p:spTree>
    <p:extLst>
      <p:ext uri="{BB962C8B-B14F-4D97-AF65-F5344CB8AC3E}">
        <p14:creationId xmlns:p14="http://schemas.microsoft.com/office/powerpoint/2010/main" val="16206176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014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284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38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BFCB2A-4BED-4A5F-AAD8-08A019CA1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09AFBC8-D465-4E91-9EB7-55CBF05B7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6961443-6361-4D40-8960-5B575F9A6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6BD4-CE23-4EDA-9314-9468EC90289F}" type="datetimeFigureOut">
              <a:rPr lang="hr-HR" smtClean="0"/>
              <a:t>5.11.2021.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39D615A-4A65-4105-BE0B-BA12BF92B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9AE7F93-D512-42CF-822E-41DB4BEA9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CA53-D2B1-432D-BE36-DFDC26894D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82151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50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417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167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121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249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185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659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551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127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91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60D1DA-8C48-4470-A636-F18B915F9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3B3134A-4300-4048-BE2D-6EB32688F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D65B00F-CDF0-4CB6-8C84-D5FB1CD60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6BD4-CE23-4EDA-9314-9468EC90289F}" type="datetimeFigureOut">
              <a:rPr lang="hr-HR" smtClean="0"/>
              <a:t>5.11.2021.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49EC742-605B-4260-8143-3BBB50DB9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D42E3F8-E135-4C0A-9560-984C36260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CA53-D2B1-432D-BE36-DFDC26894D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53578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971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035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273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029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749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345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615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344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752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73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5D6140-3644-4CC8-B8B2-662729A69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0C06EDF-194B-4BA7-8D73-2FB86F0CFD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601FABD-1B46-43CD-AEF3-6D9B07C42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FB99D69-5A22-4F34-9DB1-D6F255AB3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6BD4-CE23-4EDA-9314-9468EC90289F}" type="datetimeFigureOut">
              <a:rPr lang="hr-HR" smtClean="0"/>
              <a:t>5.11.2021.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CB3F74B-7EB1-40C2-BC32-A8D50D73E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AADB35F-F879-4795-93C1-8944307CC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CA53-D2B1-432D-BE36-DFDC26894D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44640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370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014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014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014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014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014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014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014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014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01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E132CE-3277-4609-8ED6-1E5DD33DD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F56D1D4-88B4-4813-991B-4A3688E70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D58F0E3-3352-42D8-A1A1-133A39CFDB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678FF9E1-052A-4569-92FD-9CBA3EDA5F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ED7A2052-56C8-4D1E-9F84-2FC8BE56E7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90488BE6-E064-49E3-90E5-734893185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6BD4-CE23-4EDA-9314-9468EC90289F}" type="datetimeFigureOut">
              <a:rPr lang="hr-HR" smtClean="0"/>
              <a:t>5.11.2021.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016C35A7-3446-4DB2-A6C0-DD6E57850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0A423D38-C2A8-4A9F-924C-FB2FAA71C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CA53-D2B1-432D-BE36-DFDC26894D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59305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014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014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014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014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014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014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014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014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014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01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244672-D196-4D72-8B41-7F1A08067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4938728B-4923-41FD-A7CE-554041B77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6BD4-CE23-4EDA-9314-9468EC90289F}" type="datetimeFigureOut">
              <a:rPr lang="hr-HR" smtClean="0"/>
              <a:t>5.11.2021.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BF351AEE-B5DA-4013-A94A-6A7CB6A98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D4F52365-5E2D-4AA6-B94B-BE7A0FE13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CA53-D2B1-432D-BE36-DFDC26894D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65788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014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014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014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014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014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014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014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014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0147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01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4C63377B-3A34-405D-920F-7501A9F94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6BD4-CE23-4EDA-9314-9468EC90289F}" type="datetimeFigureOut">
              <a:rPr lang="hr-HR" smtClean="0"/>
              <a:t>5.11.2021.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AA73ABB8-AAE9-4DE2-9A47-E9581F925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4CAC0CD5-760C-425E-ADCA-DDD6087E5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CA53-D2B1-432D-BE36-DFDC26894D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535299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0147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014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014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0147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014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014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0147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01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759173-099D-4C70-957F-8B645DD80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9291C9D-441B-4246-BAA6-87EFA305F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36DFB80-A55E-49A2-A2EA-88FBA8359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53369E3-D2D5-4169-A776-4C9D1B959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6BD4-CE23-4EDA-9314-9468EC90289F}" type="datetimeFigureOut">
              <a:rPr lang="hr-HR" smtClean="0"/>
              <a:t>5.11.2021.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0FFAB83-7EE4-4775-89E8-E90F48836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1CEBB5F-C521-472F-8B2C-C69F13303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CA53-D2B1-432D-BE36-DFDC26894D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8145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30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31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32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33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34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35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36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37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38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40.xml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41.xml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42.xml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43.xml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44.xml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45.xml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46.xml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47.xml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48.xml"/></Relationships>
</file>

<file path=ppt/slideMasters/_rels/slideMaster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50.xml"/></Relationships>
</file>

<file path=ppt/slideMasters/_rels/slideMaster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51.xml"/></Relationships>
</file>

<file path=ppt/slideMasters/_rels/slideMaster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2.xml"/><Relationship Id="rId1" Type="http://schemas.openxmlformats.org/officeDocument/2006/relationships/slideLayout" Target="../slideLayouts/slideLayout52.xml"/></Relationships>
</file>

<file path=ppt/slideMasters/_rels/slideMaster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3.xml"/><Relationship Id="rId1" Type="http://schemas.openxmlformats.org/officeDocument/2006/relationships/slideLayout" Target="../slideLayouts/slideLayout53.xml"/></Relationships>
</file>

<file path=ppt/slideMasters/_rels/slideMaster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4.xml"/><Relationship Id="rId1" Type="http://schemas.openxmlformats.org/officeDocument/2006/relationships/slideLayout" Target="../slideLayouts/slideLayout54.xml"/></Relationships>
</file>

<file path=ppt/slideMasters/_rels/slideMaster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5.xml"/><Relationship Id="rId1" Type="http://schemas.openxmlformats.org/officeDocument/2006/relationships/slideLayout" Target="../slideLayouts/slideLayout55.xml"/></Relationships>
</file>

<file path=ppt/slideMasters/_rels/slideMaster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6.xml"/><Relationship Id="rId1" Type="http://schemas.openxmlformats.org/officeDocument/2006/relationships/slideLayout" Target="../slideLayouts/slideLayout56.xml"/></Relationships>
</file>

<file path=ppt/slideMasters/_rels/slideMaster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7.xml"/><Relationship Id="rId1" Type="http://schemas.openxmlformats.org/officeDocument/2006/relationships/slideLayout" Target="../slideLayouts/slideLayout57.xml"/></Relationships>
</file>

<file path=ppt/slideMasters/_rels/slideMaster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8.xml"/><Relationship Id="rId1" Type="http://schemas.openxmlformats.org/officeDocument/2006/relationships/slideLayout" Target="../slideLayouts/slideLayout58.xml"/></Relationships>
</file>

<file path=ppt/slideMasters/_rels/slideMaster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9.xml"/><Relationship Id="rId1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0.xml"/><Relationship Id="rId1" Type="http://schemas.openxmlformats.org/officeDocument/2006/relationships/slideLayout" Target="../slideLayouts/slideLayout60.xml"/></Relationships>
</file>

<file path=ppt/slideMasters/_rels/slideMaster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1.xml"/><Relationship Id="rId1" Type="http://schemas.openxmlformats.org/officeDocument/2006/relationships/slideLayout" Target="../slideLayouts/slideLayout61.xml"/></Relationships>
</file>

<file path=ppt/slideMasters/_rels/slideMaster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2.xml"/><Relationship Id="rId1" Type="http://schemas.openxmlformats.org/officeDocument/2006/relationships/slideLayout" Target="../slideLayouts/slideLayout62.xml"/></Relationships>
</file>

<file path=ppt/slideMasters/_rels/slideMaster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3.xml"/><Relationship Id="rId1" Type="http://schemas.openxmlformats.org/officeDocument/2006/relationships/slideLayout" Target="../slideLayouts/slideLayout63.xml"/></Relationships>
</file>

<file path=ppt/slideMasters/_rels/slideMaster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4.xml"/><Relationship Id="rId1" Type="http://schemas.openxmlformats.org/officeDocument/2006/relationships/slideLayout" Target="../slideLayouts/slideLayout64.xml"/></Relationships>
</file>

<file path=ppt/slideMasters/_rels/slideMaster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5.xml"/><Relationship Id="rId1" Type="http://schemas.openxmlformats.org/officeDocument/2006/relationships/slideLayout" Target="../slideLayouts/slideLayout65.xml"/></Relationships>
</file>

<file path=ppt/slideMasters/_rels/slideMaster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6.xml"/><Relationship Id="rId1" Type="http://schemas.openxmlformats.org/officeDocument/2006/relationships/slideLayout" Target="../slideLayouts/slideLayout66.xml"/></Relationships>
</file>

<file path=ppt/slideMasters/_rels/slideMaster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7.xml"/><Relationship Id="rId1" Type="http://schemas.openxmlformats.org/officeDocument/2006/relationships/slideLayout" Target="../slideLayouts/slideLayout67.xml"/></Relationships>
</file>

<file path=ppt/slideMasters/_rels/slideMaster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8.xml"/><Relationship Id="rId1" Type="http://schemas.openxmlformats.org/officeDocument/2006/relationships/slideLayout" Target="../slideLayouts/slideLayout68.xml"/></Relationships>
</file>

<file path=ppt/slideMasters/_rels/slideMaster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9.xml"/><Relationship Id="rId1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0.xml"/><Relationship Id="rId1" Type="http://schemas.openxmlformats.org/officeDocument/2006/relationships/slideLayout" Target="../slideLayouts/slideLayout70.xml"/></Relationships>
</file>

<file path=ppt/slideMasters/_rels/slideMaster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1.xml"/><Relationship Id="rId1" Type="http://schemas.openxmlformats.org/officeDocument/2006/relationships/slideLayout" Target="../slideLayouts/slideLayout71.xml"/></Relationships>
</file>

<file path=ppt/slideMasters/_rels/slideMaster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2.xml"/><Relationship Id="rId1" Type="http://schemas.openxmlformats.org/officeDocument/2006/relationships/slideLayout" Target="../slideLayouts/slideLayout72.xml"/></Relationships>
</file>

<file path=ppt/slideMasters/_rels/slideMaster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3.xml"/><Relationship Id="rId1" Type="http://schemas.openxmlformats.org/officeDocument/2006/relationships/slideLayout" Target="../slideLayouts/slideLayout73.xml"/></Relationships>
</file>

<file path=ppt/slideMasters/_rels/slideMaster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4.xml"/><Relationship Id="rId1" Type="http://schemas.openxmlformats.org/officeDocument/2006/relationships/slideLayout" Target="../slideLayouts/slideLayout74.xml"/></Relationships>
</file>

<file path=ppt/slideMasters/_rels/slideMaster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5.xml"/><Relationship Id="rId1" Type="http://schemas.openxmlformats.org/officeDocument/2006/relationships/slideLayout" Target="../slideLayouts/slideLayout75.xml"/></Relationships>
</file>

<file path=ppt/slideMasters/_rels/slideMaster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6.xml"/><Relationship Id="rId1" Type="http://schemas.openxmlformats.org/officeDocument/2006/relationships/slideLayout" Target="../slideLayouts/slideLayout76.xml"/></Relationships>
</file>

<file path=ppt/slideMasters/_rels/slideMaster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7.xml"/><Relationship Id="rId1" Type="http://schemas.openxmlformats.org/officeDocument/2006/relationships/slideLayout" Target="../slideLayouts/slideLayout77.xml"/></Relationships>
</file>

<file path=ppt/slideMasters/_rels/slideMaster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8.xml"/><Relationship Id="rId1" Type="http://schemas.openxmlformats.org/officeDocument/2006/relationships/slideLayout" Target="../slideLayouts/slideLayout78.xml"/></Relationships>
</file>

<file path=ppt/slideMasters/_rels/slideMaster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9.xml"/><Relationship Id="rId1" Type="http://schemas.openxmlformats.org/officeDocument/2006/relationships/slideLayout" Target="../slideLayouts/slideLayout7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0.xml"/><Relationship Id="rId1" Type="http://schemas.openxmlformats.org/officeDocument/2006/relationships/slideLayout" Target="../slideLayouts/slideLayout80.xml"/></Relationships>
</file>

<file path=ppt/slideMasters/_rels/slideMaster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1.xml"/><Relationship Id="rId1" Type="http://schemas.openxmlformats.org/officeDocument/2006/relationships/slideLayout" Target="../slideLayouts/slideLayout81.xml"/></Relationships>
</file>

<file path=ppt/slideMasters/_rels/slideMaster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2.xml"/><Relationship Id="rId1" Type="http://schemas.openxmlformats.org/officeDocument/2006/relationships/slideLayout" Target="../slideLayouts/slideLayout82.xml"/></Relationships>
</file>

<file path=ppt/slideMasters/_rels/slideMaster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3.xml"/><Relationship Id="rId1" Type="http://schemas.openxmlformats.org/officeDocument/2006/relationships/slideLayout" Target="../slideLayouts/slideLayout83.xml"/></Relationships>
</file>

<file path=ppt/slideMasters/_rels/slideMaster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4.xml"/><Relationship Id="rId1" Type="http://schemas.openxmlformats.org/officeDocument/2006/relationships/slideLayout" Target="../slideLayouts/slideLayout84.xml"/></Relationships>
</file>

<file path=ppt/slideMasters/_rels/slideMaster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5.xml"/><Relationship Id="rId1" Type="http://schemas.openxmlformats.org/officeDocument/2006/relationships/slideLayout" Target="../slideLayouts/slideLayout85.xml"/></Relationships>
</file>

<file path=ppt/slideMasters/_rels/slideMaster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6.xml"/><Relationship Id="rId1" Type="http://schemas.openxmlformats.org/officeDocument/2006/relationships/slideLayout" Target="../slideLayouts/slideLayout86.xml"/></Relationships>
</file>

<file path=ppt/slideMasters/_rels/slideMaster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7.xml"/><Relationship Id="rId1" Type="http://schemas.openxmlformats.org/officeDocument/2006/relationships/slideLayout" Target="../slideLayouts/slideLayout8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1851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774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51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043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30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771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09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356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103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364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3674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99BC857-5E23-4549-9EA2-BE9E433A1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25E5B6D-5D25-4F8D-8C4C-F6101FE47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B42F4BF-8AC1-4365-AFFF-4A494EC2F2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46BD4-CE23-4EDA-9314-9468EC90289F}" type="datetimeFigureOut">
              <a:rPr lang="hr-HR" smtClean="0"/>
              <a:t>5.11.2021.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B51475A-3441-4FC7-B350-19CBF51418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8303292-2687-4579-906C-9E7AB8CF2B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5CA53-D2B1-432D-BE36-DFDC26894D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597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5662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942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80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334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410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366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532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1062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6226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3243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4397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6669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1707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376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964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506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9493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635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690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3786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080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76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18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46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46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47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47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47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47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47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48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48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5790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48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48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48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49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49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49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49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49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50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50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3451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50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50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50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51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51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51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51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51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52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52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950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52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52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53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53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53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53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53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333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550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BD8E35-04F3-430E-9350-D1D91E459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Postnatalni razvoj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692618A-F0CF-41F8-B00E-941D38D94C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6872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>
            <a:extLst>
              <a:ext uri="{FF2B5EF4-FFF2-40B4-BE49-F238E27FC236}">
                <a16:creationId xmlns:a16="http://schemas.microsoft.com/office/drawing/2014/main" id="{3150726D-6772-4A0B-968C-D46C0011B3B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r-HR" alt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68FE1-A8C2-4460-805E-C40AEA3F1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hr-HR" altLang="sr-Latn-RS" sz="36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Opseg prsa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None/>
              <a:defRPr/>
            </a:pPr>
            <a:r>
              <a:rPr lang="hr-HR" altLang="sr-Latn-RS" sz="36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novorođenče  32 – 34 cm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None/>
              <a:defRPr/>
            </a:pPr>
            <a:r>
              <a:rPr lang="hr-HR" altLang="sr-Latn-RS" sz="36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s navršenom 1.  oko  46 cm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hr-HR" altLang="sr-Latn-RS" sz="36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Opseg trbuha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None/>
              <a:defRPr/>
            </a:pPr>
            <a:r>
              <a:rPr lang="hr-HR" altLang="sr-Latn-RS" sz="36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- 30 – 32 cm</a:t>
            </a:r>
          </a:p>
        </p:txBody>
      </p:sp>
    </p:spTree>
    <p:extLst>
      <p:ext uri="{BB962C8B-B14F-4D97-AF65-F5344CB8AC3E}">
        <p14:creationId xmlns:p14="http://schemas.microsoft.com/office/powerpoint/2010/main" val="29222125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Naslov 1">
            <a:extLst>
              <a:ext uri="{FF2B5EF4-FFF2-40B4-BE49-F238E27FC236}">
                <a16:creationId xmlns:a16="http://schemas.microsoft.com/office/drawing/2014/main" id="{E1CE4868-0E4D-433F-88FD-2C58A495B5A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r-HR" altLang="sr-Latn-RS"/>
          </a:p>
        </p:txBody>
      </p:sp>
      <p:sp>
        <p:nvSpPr>
          <p:cNvPr id="65539" name="Rezervirano mjesto sadržaja 2">
            <a:extLst>
              <a:ext uri="{FF2B5EF4-FFF2-40B4-BE49-F238E27FC236}">
                <a16:creationId xmlns:a16="http://schemas.microsoft.com/office/drawing/2014/main" id="{9A64F6AB-FBE3-43FF-A8F0-282A30C89140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2640014" y="0"/>
            <a:ext cx="7826375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Opseg glave </a:t>
            </a:r>
            <a:r>
              <a:rPr lang="hr-HR" altLang="sr-Latn-RS">
                <a:latin typeface="Times New Roman" panose="02020603050405020304" pitchFamily="18" charset="0"/>
                <a:cs typeface="Times New Roman" panose="02020603050405020304" pitchFamily="18" charset="0"/>
              </a:rPr>
              <a:t>- 34 do 36 cm</a:t>
            </a:r>
          </a:p>
          <a:p>
            <a:pPr eaLnBrk="1" hangingPunct="1">
              <a:buFontTx/>
              <a:buChar char="-"/>
            </a:pPr>
            <a:r>
              <a:rPr lang="hr-HR" altLang="sr-Latn-RS">
                <a:latin typeface="Times New Roman" panose="02020603050405020304" pitchFamily="18" charset="0"/>
                <a:cs typeface="Times New Roman" panose="02020603050405020304" pitchFamily="18" charset="0"/>
              </a:rPr>
              <a:t>Glava novorođenčeta iznosi ¼ dužine tijela</a:t>
            </a:r>
          </a:p>
          <a:p>
            <a:pPr eaLnBrk="1" hangingPunct="1">
              <a:buFontTx/>
              <a:buChar char="-"/>
            </a:pPr>
            <a:r>
              <a:rPr lang="hr-HR" altLang="sr-Latn-RS">
                <a:latin typeface="Times New Roman" panose="02020603050405020304" pitchFamily="18" charset="0"/>
                <a:cs typeface="Times New Roman" panose="02020603050405020304" pitchFamily="18" charset="0"/>
              </a:rPr>
              <a:t>Nešto je veća od opsega grudnog koša, a ako je razlika izraženija znak je nedošenosti ili hidrocefalusa</a:t>
            </a:r>
          </a:p>
          <a:p>
            <a:pPr eaLnBrk="1" hangingPunct="1">
              <a:buFontTx/>
              <a:buChar char="-"/>
            </a:pPr>
            <a:r>
              <a:rPr lang="hr-HR" altLang="sr-Latn-RS">
                <a:latin typeface="Times New Roman" panose="02020603050405020304" pitchFamily="18" charset="0"/>
                <a:cs typeface="Times New Roman" panose="02020603050405020304" pitchFamily="18" charset="0"/>
              </a:rPr>
              <a:t>6 mj. 43 cm</a:t>
            </a:r>
          </a:p>
          <a:p>
            <a:pPr eaLnBrk="1" hangingPunct="1">
              <a:buFontTx/>
              <a:buChar char="-"/>
            </a:pPr>
            <a:r>
              <a:rPr lang="hr-HR" altLang="sr-Latn-RS">
                <a:latin typeface="Times New Roman" panose="02020603050405020304" pitchFamily="18" charset="0"/>
                <a:cs typeface="Times New Roman" panose="02020603050405020304" pitchFamily="18" charset="0"/>
              </a:rPr>
              <a:t>1 godina 46 cm</a:t>
            </a:r>
          </a:p>
          <a:p>
            <a:pPr eaLnBrk="1" hangingPunct="1">
              <a:buFontTx/>
              <a:buChar char="-"/>
            </a:pPr>
            <a:r>
              <a:rPr lang="hr-HR" altLang="sr-Latn-RS">
                <a:latin typeface="Times New Roman" panose="02020603050405020304" pitchFamily="18" charset="0"/>
                <a:cs typeface="Times New Roman" panose="02020603050405020304" pitchFamily="18" charset="0"/>
              </a:rPr>
              <a:t>2 godine 49 cm</a:t>
            </a:r>
          </a:p>
          <a:p>
            <a:pPr eaLnBrk="1" hangingPunct="1">
              <a:buFontTx/>
              <a:buChar char="-"/>
            </a:pPr>
            <a:r>
              <a:rPr lang="hr-HR" altLang="sr-Latn-RS">
                <a:latin typeface="Times New Roman" panose="02020603050405020304" pitchFamily="18" charset="0"/>
                <a:cs typeface="Times New Roman" panose="02020603050405020304" pitchFamily="18" charset="0"/>
              </a:rPr>
              <a:t>5 godina 50 cm</a:t>
            </a:r>
          </a:p>
          <a:p>
            <a:pPr eaLnBrk="1" hangingPunct="1">
              <a:buFontTx/>
              <a:buChar char="-"/>
            </a:pPr>
            <a:r>
              <a:rPr lang="hr-HR" altLang="sr-Latn-RS">
                <a:latin typeface="Times New Roman" panose="02020603050405020304" pitchFamily="18" charset="0"/>
                <a:cs typeface="Times New Roman" panose="02020603050405020304" pitchFamily="18" charset="0"/>
              </a:rPr>
              <a:t>8 godina 52 cm</a:t>
            </a:r>
          </a:p>
          <a:p>
            <a:pPr eaLnBrk="1" hangingPunct="1">
              <a:buFontTx/>
              <a:buChar char="-"/>
            </a:pPr>
            <a:r>
              <a:rPr lang="hr-HR" altLang="sr-Latn-RS">
                <a:latin typeface="Times New Roman" panose="02020603050405020304" pitchFamily="18" charset="0"/>
                <a:cs typeface="Times New Roman" panose="02020603050405020304" pitchFamily="18" charset="0"/>
              </a:rPr>
              <a:t>Odrasli 56 cm</a:t>
            </a:r>
          </a:p>
          <a:p>
            <a:pPr eaLnBrk="1" hangingPunct="1"/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685553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Naslov 1">
            <a:extLst>
              <a:ext uri="{FF2B5EF4-FFF2-40B4-BE49-F238E27FC236}">
                <a16:creationId xmlns:a16="http://schemas.microsoft.com/office/drawing/2014/main" id="{421AFF74-107C-4CF1-9C91-E089EC6DFE8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r-HR" altLang="sr-Latn-RS"/>
          </a:p>
        </p:txBody>
      </p:sp>
      <p:sp>
        <p:nvSpPr>
          <p:cNvPr id="66563" name="Rezervirano mjesto sadržaja 2">
            <a:extLst>
              <a:ext uri="{FF2B5EF4-FFF2-40B4-BE49-F238E27FC236}">
                <a16:creationId xmlns:a16="http://schemas.microsoft.com/office/drawing/2014/main" id="{08A984B0-945B-4FD2-A15F-D0199F876B8D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2135188" y="1484314"/>
            <a:ext cx="8532812" cy="5373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Fontanele</a:t>
            </a:r>
            <a:r>
              <a:rPr lang="hr-HR" altLang="sr-Latn-RS">
                <a:latin typeface="Times New Roman" panose="02020603050405020304" pitchFamily="18" charset="0"/>
                <a:cs typeface="Times New Roman" panose="02020603050405020304" pitchFamily="18" charset="0"/>
              </a:rPr>
              <a:t> – velika se nalazi na tjemenu između parijetalnih kostiju i frontalne kosti</a:t>
            </a:r>
          </a:p>
          <a:p>
            <a:pPr eaLnBrk="1" hangingPunct="1">
              <a:buFontTx/>
              <a:buChar char="-"/>
            </a:pPr>
            <a:r>
              <a:rPr lang="hr-HR" altLang="sr-Latn-RS">
                <a:latin typeface="Times New Roman" panose="02020603050405020304" pitchFamily="18" charset="0"/>
                <a:cs typeface="Times New Roman" panose="02020603050405020304" pitchFamily="18" charset="0"/>
              </a:rPr>
              <a:t>Romboidnog oblika</a:t>
            </a:r>
          </a:p>
          <a:p>
            <a:pPr eaLnBrk="1" hangingPunct="1">
              <a:buFontTx/>
              <a:buChar char="-"/>
            </a:pPr>
            <a:r>
              <a:rPr lang="hr-HR" altLang="sr-Latn-RS">
                <a:latin typeface="Times New Roman" panose="02020603050405020304" pitchFamily="18" charset="0"/>
                <a:cs typeface="Times New Roman" panose="02020603050405020304" pitchFamily="18" charset="0"/>
              </a:rPr>
              <a:t>Veličina – 2 x 2 cm</a:t>
            </a:r>
          </a:p>
          <a:p>
            <a:pPr eaLnBrk="1" hangingPunct="1">
              <a:buFontTx/>
              <a:buChar char="-"/>
            </a:pPr>
            <a:r>
              <a:rPr lang="hr-HR" altLang="sr-Latn-RS">
                <a:latin typeface="Times New Roman" panose="02020603050405020304" pitchFamily="18" charset="0"/>
                <a:cs typeface="Times New Roman" panose="02020603050405020304" pitchFamily="18" charset="0"/>
              </a:rPr>
              <a:t>Fiziološki lagano uvučena</a:t>
            </a:r>
          </a:p>
          <a:p>
            <a:pPr eaLnBrk="1" hangingPunct="1">
              <a:buFontTx/>
              <a:buChar char="-"/>
            </a:pPr>
            <a:r>
              <a:rPr lang="hr-HR" altLang="sr-Latn-RS">
                <a:latin typeface="Times New Roman" panose="02020603050405020304" pitchFamily="18" charset="0"/>
                <a:cs typeface="Times New Roman" panose="02020603050405020304" pitchFamily="18" charset="0"/>
              </a:rPr>
              <a:t>Pri jačem plaču uzdigne se i postaje napeta</a:t>
            </a:r>
          </a:p>
          <a:p>
            <a:pPr eaLnBrk="1" hangingPunct="1">
              <a:buFontTx/>
              <a:buChar char="-"/>
            </a:pPr>
            <a:r>
              <a:rPr lang="hr-HR" altLang="sr-Latn-RS">
                <a:latin typeface="Times New Roman" panose="02020603050405020304" pitchFamily="18" charset="0"/>
                <a:cs typeface="Times New Roman" panose="02020603050405020304" pitchFamily="18" charset="0"/>
              </a:rPr>
              <a:t>Trajno izbočena, napeta i pulsira: povišeni intrakranijalni tlak </a:t>
            </a:r>
          </a:p>
          <a:p>
            <a:pPr eaLnBrk="1" hangingPunct="1">
              <a:buFontTx/>
              <a:buChar char="-"/>
            </a:pPr>
            <a:r>
              <a:rPr lang="hr-HR" altLang="sr-Latn-RS">
                <a:latin typeface="Times New Roman" panose="02020603050405020304" pitchFamily="18" charset="0"/>
                <a:cs typeface="Times New Roman" panose="02020603050405020304" pitchFamily="18" charset="0"/>
              </a:rPr>
              <a:t>Jače uvučena:  dehidracija</a:t>
            </a:r>
          </a:p>
        </p:txBody>
      </p:sp>
    </p:spTree>
    <p:extLst>
      <p:ext uri="{BB962C8B-B14F-4D97-AF65-F5344CB8AC3E}">
        <p14:creationId xmlns:p14="http://schemas.microsoft.com/office/powerpoint/2010/main" val="968690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aslov 1">
            <a:extLst>
              <a:ext uri="{FF2B5EF4-FFF2-40B4-BE49-F238E27FC236}">
                <a16:creationId xmlns:a16="http://schemas.microsoft.com/office/drawing/2014/main" id="{4776B7D5-55AD-4F27-B916-70095CA75C6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r-HR" altLang="sr-Latn-RS"/>
          </a:p>
        </p:txBody>
      </p:sp>
      <p:sp>
        <p:nvSpPr>
          <p:cNvPr id="67587" name="Rezervirano mjesto sadržaja 2">
            <a:extLst>
              <a:ext uri="{FF2B5EF4-FFF2-40B4-BE49-F238E27FC236}">
                <a16:creationId xmlns:a16="http://schemas.microsoft.com/office/drawing/2014/main" id="{6FFDC0D9-D9C7-46D8-8523-4FECF8CB2CBE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524000" y="2133600"/>
            <a:ext cx="7740650" cy="472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-"/>
            </a:pPr>
            <a:r>
              <a:rPr lang="hr-HR" altLang="sr-Latn-RS" sz="3600">
                <a:latin typeface="Times New Roman" panose="02020603050405020304" pitchFamily="18" charset="0"/>
                <a:cs typeface="Times New Roman" panose="02020603050405020304" pitchFamily="18" charset="0"/>
              </a:rPr>
              <a:t>Zatvara se između 10. i 18. mj. života  (najčešće 12 do 14. mjeseca)</a:t>
            </a:r>
          </a:p>
          <a:p>
            <a:pPr eaLnBrk="1" hangingPunct="1">
              <a:buFontTx/>
              <a:buChar char="-"/>
            </a:pPr>
            <a:r>
              <a:rPr lang="hr-HR" altLang="sr-Latn-RS" sz="3600">
                <a:latin typeface="Times New Roman" panose="02020603050405020304" pitchFamily="18" charset="0"/>
                <a:cs typeface="Times New Roman" panose="02020603050405020304" pitchFamily="18" charset="0"/>
              </a:rPr>
              <a:t>Prerano zatvaranje: mikrocefalija, kraniosinstoza</a:t>
            </a:r>
          </a:p>
          <a:p>
            <a:pPr eaLnBrk="1" hangingPunct="1">
              <a:buFontTx/>
              <a:buChar char="-"/>
            </a:pPr>
            <a:r>
              <a:rPr lang="hr-HR" altLang="sr-Latn-RS" sz="3600">
                <a:latin typeface="Times New Roman" panose="02020603050405020304" pitchFamily="18" charset="0"/>
                <a:cs typeface="Times New Roman" panose="02020603050405020304" pitchFamily="18" charset="0"/>
              </a:rPr>
              <a:t>Zakašnjelo zatvaranje: rahitis, hidrocefalus, hipotireoza</a:t>
            </a:r>
          </a:p>
          <a:p>
            <a:pPr eaLnBrk="1" hangingPunct="1"/>
            <a:endParaRPr lang="hr-HR" altLang="sr-Latn-R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243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>
            <a:extLst>
              <a:ext uri="{FF2B5EF4-FFF2-40B4-BE49-F238E27FC236}">
                <a16:creationId xmlns:a16="http://schemas.microsoft.com/office/drawing/2014/main" id="{4DD406D5-2458-43EF-8DF2-CD180B47D3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Postnatalni razvoj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E18D1-19DF-4B2F-8E74-8E9C6BD7F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Izgled novorođenčeta i tjelesne proporcije</a:t>
            </a:r>
          </a:p>
          <a:p>
            <a:pPr>
              <a:defRPr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Novorođenčetova je glava veća, udovi kraći, a sredina udaljenosti između tjemena i pete u visini je pupka</a:t>
            </a:r>
          </a:p>
        </p:txBody>
      </p:sp>
    </p:spTree>
    <p:extLst>
      <p:ext uri="{BB962C8B-B14F-4D97-AF65-F5344CB8AC3E}">
        <p14:creationId xmlns:p14="http://schemas.microsoft.com/office/powerpoint/2010/main" val="4069053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B249833D-5378-4129-881C-921D52AE81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sr-Latn-RS"/>
              <a:t>Tjelesne proporcije</a:t>
            </a:r>
            <a:endParaRPr lang="en-US" altLang="sr-Latn-RS"/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1CB432F3-6D48-405D-A848-DF5E1B96EF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en-US" altLang="sr-Latn-RS"/>
          </a:p>
        </p:txBody>
      </p:sp>
      <p:pic>
        <p:nvPicPr>
          <p:cNvPr id="69636" name="Picture 5" descr="growth">
            <a:extLst>
              <a:ext uri="{FF2B5EF4-FFF2-40B4-BE49-F238E27FC236}">
                <a16:creationId xmlns:a16="http://schemas.microsoft.com/office/drawing/2014/main" id="{C229698C-94FD-4645-ABC2-F074BB02F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71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Naslov 1">
            <a:extLst>
              <a:ext uri="{FF2B5EF4-FFF2-40B4-BE49-F238E27FC236}">
                <a16:creationId xmlns:a16="http://schemas.microsoft.com/office/drawing/2014/main" id="{E84BE7A6-BBF1-4BC9-B177-E59B25EA987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sr-Latn-RS"/>
              <a:t>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D29436C-C162-4869-B021-4D9FA2570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60350"/>
            <a:ext cx="7308850" cy="65976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hr-H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Bichatovi</a:t>
            </a:r>
            <a: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masni jastučići 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lice novorođenčeta punašno i okruglo zbog razvijenog potkožnog masnog tkiva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None/>
              <a:defRPr/>
            </a:pP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prestankom sisanja nestaju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Prsni koš 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bačvastog oblika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Char char="-"/>
              <a:defRPr/>
            </a:pP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do 2 cm uži od opsega glave, a na kraju prve godine izjednačuje se s opsegom glave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Char char="-"/>
              <a:defRPr/>
            </a:pP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disanje dijafragmalnog tipa, nepravilno, frekvencije 40 – 60 u minuti </a:t>
            </a:r>
          </a:p>
        </p:txBody>
      </p:sp>
    </p:spTree>
    <p:extLst>
      <p:ext uri="{BB962C8B-B14F-4D97-AF65-F5344CB8AC3E}">
        <p14:creationId xmlns:p14="http://schemas.microsoft.com/office/powerpoint/2010/main" val="3584426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Naslov 1">
            <a:extLst>
              <a:ext uri="{FF2B5EF4-FFF2-40B4-BE49-F238E27FC236}">
                <a16:creationId xmlns:a16="http://schemas.microsoft.com/office/drawing/2014/main" id="{7736E5B0-6BF0-442E-AA00-02A8DF5F352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r-HR" alt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5536D87-9313-4060-A9DA-32C902F81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"/>
              <a:defRPr/>
            </a:pPr>
            <a: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Koža novorođenčeta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pri rođenju prekrivena </a:t>
            </a:r>
            <a:r>
              <a:rPr lang="hr-HR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vernix</a:t>
            </a:r>
            <a:r>
              <a:rPr lang="hr-HR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caseosom</a:t>
            </a:r>
            <a:r>
              <a:rPr lang="hr-HR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sivkastobijela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sirasta masa)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štiti djetetovu kožu za vrijeme trudnoće od </a:t>
            </a:r>
            <a:r>
              <a:rPr lang="hr-H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maceracija</a:t>
            </a:r>
            <a:endParaRPr lang="hr-HR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684" name="Picture 2" descr="Slikovni rezultat za vernix caseosa">
            <a:extLst>
              <a:ext uri="{FF2B5EF4-FFF2-40B4-BE49-F238E27FC236}">
                <a16:creationId xmlns:a16="http://schemas.microsoft.com/office/drawing/2014/main" id="{19FD035F-6F5A-4AD9-A921-70183EEC966E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4149726"/>
            <a:ext cx="9251950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202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Naslov 1">
            <a:extLst>
              <a:ext uri="{FF2B5EF4-FFF2-40B4-BE49-F238E27FC236}">
                <a16:creationId xmlns:a16="http://schemas.microsoft.com/office/drawing/2014/main" id="{D2750837-764A-4BE9-A84B-1409B37A462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r-HR" altLang="sr-Latn-RS"/>
          </a:p>
        </p:txBody>
      </p:sp>
      <p:sp>
        <p:nvSpPr>
          <p:cNvPr id="72707" name="Rezervirano mjesto sadržaja 2">
            <a:extLst>
              <a:ext uri="{FF2B5EF4-FFF2-40B4-BE49-F238E27FC236}">
                <a16:creationId xmlns:a16="http://schemas.microsoft.com/office/drawing/2014/main" id="{3890A090-044A-4129-9FD5-4AE77F6CD3FC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524001" y="2133601"/>
            <a:ext cx="7885113" cy="4824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Milia </a:t>
            </a:r>
            <a:r>
              <a:rPr lang="hr-HR" altLang="sr-Latn-RS">
                <a:latin typeface="Times New Roman" panose="02020603050405020304" pitchFamily="18" charset="0"/>
                <a:cs typeface="Times New Roman" panose="02020603050405020304" pitchFamily="18" charset="0"/>
              </a:rPr>
              <a:t>(retencijske ciste žlijezda lojnica) – bjelkastožučkaste promjene u predjelu lica i nosa</a:t>
            </a:r>
          </a:p>
          <a:p>
            <a:pPr eaLnBrk="1" hangingPunct="1">
              <a:buFontTx/>
              <a:buChar char="-"/>
            </a:pPr>
            <a:r>
              <a:rPr lang="hr-HR" altLang="sr-Latn-RS">
                <a:latin typeface="Times New Roman" panose="02020603050405020304" pitchFamily="18" charset="0"/>
                <a:cs typeface="Times New Roman" panose="02020603050405020304" pitchFamily="18" charset="0"/>
              </a:rPr>
              <a:t>spontano nestaju u tijeku drugog tjedna života</a:t>
            </a:r>
          </a:p>
          <a:p>
            <a:pPr eaLnBrk="1" hangingPunct="1">
              <a:buFontTx/>
              <a:buChar char="-"/>
            </a:pPr>
            <a:r>
              <a:rPr lang="hr-HR" altLang="sr-Latn-RS">
                <a:latin typeface="Times New Roman" panose="02020603050405020304" pitchFamily="18" charset="0"/>
                <a:cs typeface="Times New Roman" panose="02020603050405020304" pitchFamily="18" charset="0"/>
              </a:rPr>
              <a:t>ako se inficiraju dolazi do gnojne upale folikula sa upalom okoline kože (</a:t>
            </a:r>
            <a:r>
              <a:rPr lang="hr-HR" altLang="sr-Latn-RS" i="1">
                <a:latin typeface="Times New Roman" panose="02020603050405020304" pitchFamily="18" charset="0"/>
                <a:cs typeface="Times New Roman" panose="02020603050405020304" pitchFamily="18" charset="0"/>
              </a:rPr>
              <a:t>acna neonatorum)</a:t>
            </a:r>
          </a:p>
        </p:txBody>
      </p:sp>
    </p:spTree>
    <p:extLst>
      <p:ext uri="{BB962C8B-B14F-4D97-AF65-F5344CB8AC3E}">
        <p14:creationId xmlns:p14="http://schemas.microsoft.com/office/powerpoint/2010/main" val="23483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slov 1">
            <a:extLst>
              <a:ext uri="{FF2B5EF4-FFF2-40B4-BE49-F238E27FC236}">
                <a16:creationId xmlns:a16="http://schemas.microsoft.com/office/drawing/2014/main" id="{E0570234-235B-467C-8E23-EA6F83C5ED6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r-HR" altLang="sr-Latn-RS"/>
          </a:p>
        </p:txBody>
      </p:sp>
      <p:pic>
        <p:nvPicPr>
          <p:cNvPr id="73731" name="Picture 4" descr="Slikovni rezultat za milia">
            <a:extLst>
              <a:ext uri="{FF2B5EF4-FFF2-40B4-BE49-F238E27FC236}">
                <a16:creationId xmlns:a16="http://schemas.microsoft.com/office/drawing/2014/main" id="{2B988B5C-AC15-42FC-A744-5F0FF26FD4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464"/>
            <a:ext cx="9112250" cy="6840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58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slov 1">
            <a:extLst>
              <a:ext uri="{FF2B5EF4-FFF2-40B4-BE49-F238E27FC236}">
                <a16:creationId xmlns:a16="http://schemas.microsoft.com/office/drawing/2014/main" id="{1B02846A-48E2-4B98-90B2-8F69D97107F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sr-Latn-RS"/>
              <a:t>Termoregulacija</a:t>
            </a:r>
          </a:p>
        </p:txBody>
      </p:sp>
      <p:sp>
        <p:nvSpPr>
          <p:cNvPr id="53251" name="Rezervirano mjesto sadržaja 2">
            <a:extLst>
              <a:ext uri="{FF2B5EF4-FFF2-40B4-BE49-F238E27FC236}">
                <a16:creationId xmlns:a16="http://schemas.microsoft.com/office/drawing/2014/main" id="{98F48736-3ED3-4EF2-8473-EEFEF8C1BF52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sr-Latn-RS"/>
              <a:t>Novorođenče teže održava termoregulaciju zbog tanke kože i male količine potkožnog masnog tkiva, te zbog relativno velike tjelesne površine u odnosu na tjelesnu masu i njezin mali toplinski kapacitet</a:t>
            </a:r>
          </a:p>
        </p:txBody>
      </p:sp>
    </p:spTree>
    <p:extLst>
      <p:ext uri="{BB962C8B-B14F-4D97-AF65-F5344CB8AC3E}">
        <p14:creationId xmlns:p14="http://schemas.microsoft.com/office/powerpoint/2010/main" val="1978170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Naslov 1">
            <a:extLst>
              <a:ext uri="{FF2B5EF4-FFF2-40B4-BE49-F238E27FC236}">
                <a16:creationId xmlns:a16="http://schemas.microsoft.com/office/drawing/2014/main" id="{B0BCBAF4-E63F-4215-9944-E506210A271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r-HR" alt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162B513-3CF7-43F2-9DFF-B066A2CA7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hr-H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Nevus</a:t>
            </a:r>
            <a: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phlameus</a:t>
            </a:r>
            <a: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neonatorum</a:t>
            </a:r>
            <a: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(rodin ugriz) – </a:t>
            </a:r>
            <a:r>
              <a:rPr lang="hr-H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blijedocrvenkaste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pjege u razini kože koje na pritisak izblijede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None/>
              <a:defRPr/>
            </a:pP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na području zatiljne kosti, korijena nosa, gornjoj vjeđi oka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None/>
              <a:defRPr/>
            </a:pP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tijekom druge godine same izblijede</a:t>
            </a:r>
          </a:p>
        </p:txBody>
      </p:sp>
    </p:spTree>
    <p:extLst>
      <p:ext uri="{BB962C8B-B14F-4D97-AF65-F5344CB8AC3E}">
        <p14:creationId xmlns:p14="http://schemas.microsoft.com/office/powerpoint/2010/main" val="166386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Naslov 1">
            <a:extLst>
              <a:ext uri="{FF2B5EF4-FFF2-40B4-BE49-F238E27FC236}">
                <a16:creationId xmlns:a16="http://schemas.microsoft.com/office/drawing/2014/main" id="{DE20EF12-7003-4F25-8AD9-A4CCB18C6EA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r-HR" altLang="sr-Latn-RS"/>
          </a:p>
        </p:txBody>
      </p:sp>
      <p:pic>
        <p:nvPicPr>
          <p:cNvPr id="75779" name="Picture 2" descr="Slikovni rezultat za rodin ugriz">
            <a:extLst>
              <a:ext uri="{FF2B5EF4-FFF2-40B4-BE49-F238E27FC236}">
                <a16:creationId xmlns:a16="http://schemas.microsoft.com/office/drawing/2014/main" id="{60275719-DF40-4250-B92D-BBFB7C538E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0"/>
            <a:ext cx="909955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058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Naslov 1">
            <a:extLst>
              <a:ext uri="{FF2B5EF4-FFF2-40B4-BE49-F238E27FC236}">
                <a16:creationId xmlns:a16="http://schemas.microsoft.com/office/drawing/2014/main" id="{D6762594-2EAC-4BC9-BDA0-F062F02E4E8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r-HR" altLang="sr-Latn-RS"/>
          </a:p>
        </p:txBody>
      </p:sp>
      <p:pic>
        <p:nvPicPr>
          <p:cNvPr id="76803" name="Picture 2" descr="Slikovni rezultat za rodin ugriz">
            <a:extLst>
              <a:ext uri="{FF2B5EF4-FFF2-40B4-BE49-F238E27FC236}">
                <a16:creationId xmlns:a16="http://schemas.microsoft.com/office/drawing/2014/main" id="{AD6F072E-C117-422F-AC85-3A3AC2DA0F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0"/>
            <a:ext cx="90424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799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Naslov 1">
            <a:extLst>
              <a:ext uri="{FF2B5EF4-FFF2-40B4-BE49-F238E27FC236}">
                <a16:creationId xmlns:a16="http://schemas.microsoft.com/office/drawing/2014/main" id="{C6D31206-F9F5-4DD7-941A-0E434554DE1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62151" y="1658938"/>
            <a:ext cx="6348413" cy="132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r-HR" altLang="sr-Latn-RS"/>
          </a:p>
        </p:txBody>
      </p:sp>
      <p:sp>
        <p:nvSpPr>
          <p:cNvPr id="44035" name="Rezervirano mjesto sadržaja 2">
            <a:extLst>
              <a:ext uri="{FF2B5EF4-FFF2-40B4-BE49-F238E27FC236}">
                <a16:creationId xmlns:a16="http://schemas.microsoft.com/office/drawing/2014/main" id="{4F168EE4-1955-49ED-8010-6954B158C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hr-HR" altLang="sr-Latn-R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Mongolska pjega – </a:t>
            </a:r>
            <a:r>
              <a:rPr lang="hr-HR" altLang="sr-Latn-R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plavičastosive boje, nejasno ograničeno od okoline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Char char="-"/>
              <a:defRPr/>
            </a:pPr>
            <a:r>
              <a:rPr lang="hr-HR" altLang="sr-Latn-R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najčešće na predjelu lumbosakralne regije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Char char="-"/>
              <a:defRPr/>
            </a:pPr>
            <a:r>
              <a:rPr lang="hr-HR" altLang="sr-Latn-R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može biti i na koži skrotuma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Char char="-"/>
              <a:defRPr/>
            </a:pPr>
            <a:r>
              <a:rPr lang="hr-HR" altLang="sr-Latn-R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Izblijedi tokom prve godine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endParaRPr lang="hr-HR" altLang="sr-Latn-R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7828" name="Picture 5" descr="Slikovni rezultat za mongolska pjega">
            <a:extLst>
              <a:ext uri="{FF2B5EF4-FFF2-40B4-BE49-F238E27FC236}">
                <a16:creationId xmlns:a16="http://schemas.microsoft.com/office/drawing/2014/main" id="{96BA19D8-31F5-4528-A1A8-7B1079730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7" y="-19050"/>
            <a:ext cx="5087938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1566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Naslov 1">
            <a:extLst>
              <a:ext uri="{FF2B5EF4-FFF2-40B4-BE49-F238E27FC236}">
                <a16:creationId xmlns:a16="http://schemas.microsoft.com/office/drawing/2014/main" id="{189D2C69-4C23-40BD-B1DA-A807D34F03B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r-HR" altLang="sr-Latn-RS"/>
          </a:p>
        </p:txBody>
      </p:sp>
      <p:pic>
        <p:nvPicPr>
          <p:cNvPr id="78851" name="Picture 2" descr="Slikovni rezultat za mongolska pjega">
            <a:extLst>
              <a:ext uri="{FF2B5EF4-FFF2-40B4-BE49-F238E27FC236}">
                <a16:creationId xmlns:a16="http://schemas.microsoft.com/office/drawing/2014/main" id="{5EE5EECA-EE17-4F86-848D-059134E84D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1" y="1"/>
            <a:ext cx="9001125" cy="7127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564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Naslov 1">
            <a:extLst>
              <a:ext uri="{FF2B5EF4-FFF2-40B4-BE49-F238E27FC236}">
                <a16:creationId xmlns:a16="http://schemas.microsoft.com/office/drawing/2014/main" id="{C0B03285-CC09-47D7-A79E-15DB14030E0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r-HR" altLang="sr-Latn-RS"/>
          </a:p>
        </p:txBody>
      </p:sp>
      <p:pic>
        <p:nvPicPr>
          <p:cNvPr id="79875" name="Picture 2" descr="Slikovni rezultat za mongolska pjega">
            <a:extLst>
              <a:ext uri="{FF2B5EF4-FFF2-40B4-BE49-F238E27FC236}">
                <a16:creationId xmlns:a16="http://schemas.microsoft.com/office/drawing/2014/main" id="{F48EF377-FE25-488C-B6B7-292613EF64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9214"/>
            <a:ext cx="9144000" cy="6808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0838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>
            <a:extLst>
              <a:ext uri="{FF2B5EF4-FFF2-40B4-BE49-F238E27FC236}">
                <a16:creationId xmlns:a16="http://schemas.microsoft.com/office/drawing/2014/main" id="{05E9C9A9-07F1-4E50-B2ED-3B07ED0DFB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A6B2C-691E-452B-AC88-BBCECA935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74639"/>
            <a:ext cx="8229600" cy="5851525"/>
          </a:xfrm>
        </p:spPr>
        <p:txBody>
          <a:bodyPr/>
          <a:lstStyle/>
          <a:p>
            <a:pPr>
              <a:defRPr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Mrlje boje bijele kave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promjene na razini kože</a:t>
            </a:r>
          </a:p>
          <a:p>
            <a:pPr>
              <a:defRPr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Hemangiomi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dobroćudna tvorevina, izgledaju kao crvene izbočine različitih veličina, većina se povuće spontano (90%)</a:t>
            </a:r>
          </a:p>
          <a:p>
            <a:pPr marL="0" indent="0">
              <a:buFontTx/>
              <a:buNone/>
              <a:defRPr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mogu brzo rasti, nezgodna lokalizacija zahtjeva liječničko zbrinjavanje </a:t>
            </a:r>
          </a:p>
          <a:p>
            <a:pPr>
              <a:buFontTx/>
              <a:buChar char="-"/>
              <a:defRPr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građena od krvnih žila</a:t>
            </a:r>
          </a:p>
          <a:p>
            <a:pPr>
              <a:buFontTx/>
              <a:buChar char="-"/>
              <a:defRPr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mogu se pojaviti na koži, sluznicama i unutarnjim organima (jetra)</a:t>
            </a:r>
          </a:p>
        </p:txBody>
      </p:sp>
    </p:spTree>
    <p:extLst>
      <p:ext uri="{BB962C8B-B14F-4D97-AF65-F5344CB8AC3E}">
        <p14:creationId xmlns:p14="http://schemas.microsoft.com/office/powerpoint/2010/main" val="2016956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Naslov 1">
            <a:extLst>
              <a:ext uri="{FF2B5EF4-FFF2-40B4-BE49-F238E27FC236}">
                <a16:creationId xmlns:a16="http://schemas.microsoft.com/office/drawing/2014/main" id="{EF274A88-3500-4D9D-8A45-94F33059BDD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r-HR" alt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82BC43C-6EA2-40CD-B5A7-89C5E6E1B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951" y="1268414"/>
            <a:ext cx="7343775" cy="55895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Fiziološko smanjenje tjelesne težine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None/>
              <a:defRPr/>
            </a:pP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prva tri do pet dana djetetova života izgubi 7 do 10 %, a nadoknadi se za 10 – 14 dana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None/>
              <a:defRPr/>
            </a:pP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zbog prilagodbe na ekstrauterini život i hipogalaktije majke </a:t>
            </a:r>
          </a:p>
        </p:txBody>
      </p:sp>
    </p:spTree>
    <p:extLst>
      <p:ext uri="{BB962C8B-B14F-4D97-AF65-F5344CB8AC3E}">
        <p14:creationId xmlns:p14="http://schemas.microsoft.com/office/powerpoint/2010/main" val="33348402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>
            <a:extLst>
              <a:ext uri="{FF2B5EF4-FFF2-40B4-BE49-F238E27FC236}">
                <a16:creationId xmlns:a16="http://schemas.microsoft.com/office/drawing/2014/main" id="{457E98D6-6569-47E3-A5C5-6693B4D160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AF6E4-1C6F-4316-BD75-6735AE3F6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Fiziološka oligurija – 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novorođenče mokri odmah nakon rođenja, ali nakon toga može proći i 24 sata bez mokrenja</a:t>
            </a:r>
          </a:p>
          <a:p>
            <a:pPr marL="0" indent="0">
              <a:buFontTx/>
              <a:buNone/>
              <a:defRPr/>
            </a:pPr>
            <a: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prisutna je prva dva do tri dana</a:t>
            </a:r>
          </a:p>
          <a:p>
            <a:pPr>
              <a:defRPr/>
            </a:pPr>
            <a: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Tranzitorna vrućica 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fiziološko, kratkotrajno i nerazjašnjeno povišenje temperature</a:t>
            </a:r>
          </a:p>
          <a:p>
            <a:pPr>
              <a:defRPr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312087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Naslov 1">
            <a:extLst>
              <a:ext uri="{FF2B5EF4-FFF2-40B4-BE49-F238E27FC236}">
                <a16:creationId xmlns:a16="http://schemas.microsoft.com/office/drawing/2014/main" id="{859CC0E5-55AF-434A-AF7E-E4FC65A92B8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r-HR" altLang="sr-Latn-RS"/>
          </a:p>
        </p:txBody>
      </p:sp>
      <p:sp>
        <p:nvSpPr>
          <p:cNvPr id="76803" name="Rezervirano mjesto sadržaja 2">
            <a:extLst>
              <a:ext uri="{FF2B5EF4-FFF2-40B4-BE49-F238E27FC236}">
                <a16:creationId xmlns:a16="http://schemas.microsoft.com/office/drawing/2014/main" id="{A80BD056-C884-410D-B6B3-A56582E497E6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524001" y="1417638"/>
            <a:ext cx="7667625" cy="5440362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Hipertrofija dojki – </a:t>
            </a: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palpira se kao zadebljanje žljezdanog tkiva ili je jasno vidljiva oteklina</a:t>
            </a:r>
            <a:endParaRPr lang="hr-HR" altLang="sr-Latn-R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zbog majčinih hormona (estrogena)</a:t>
            </a:r>
          </a:p>
          <a:p>
            <a:pPr eaLnBrk="1" hangingPunct="1">
              <a:buFontTx/>
              <a:buChar char="-"/>
              <a:defRPr/>
            </a:pP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najčešće 4 do 7. dana</a:t>
            </a:r>
          </a:p>
          <a:p>
            <a:pPr eaLnBrk="1" hangingPunct="1">
              <a:buFontTx/>
              <a:buChar char="-"/>
              <a:defRPr/>
            </a:pP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strogo zabranjeno istiskivanje (mastitis)</a:t>
            </a:r>
          </a:p>
          <a:p>
            <a:pPr eaLnBrk="1" hangingPunct="1">
              <a:buFontTx/>
              <a:buChar char="-"/>
              <a:defRPr/>
            </a:pP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spontano nestaje</a:t>
            </a:r>
          </a:p>
        </p:txBody>
      </p:sp>
    </p:spTree>
    <p:extLst>
      <p:ext uri="{BB962C8B-B14F-4D97-AF65-F5344CB8AC3E}">
        <p14:creationId xmlns:p14="http://schemas.microsoft.com/office/powerpoint/2010/main" val="1037563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slov 1">
            <a:extLst>
              <a:ext uri="{FF2B5EF4-FFF2-40B4-BE49-F238E27FC236}">
                <a16:creationId xmlns:a16="http://schemas.microsoft.com/office/drawing/2014/main" id="{3BF8277E-3F5A-4879-AA1B-C3A49323FE6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r-HR" altLang="sr-Latn-RS"/>
          </a:p>
        </p:txBody>
      </p:sp>
      <p:sp>
        <p:nvSpPr>
          <p:cNvPr id="54275" name="Rezervirano mjesto sadržaja 2">
            <a:extLst>
              <a:ext uri="{FF2B5EF4-FFF2-40B4-BE49-F238E27FC236}">
                <a16:creationId xmlns:a16="http://schemas.microsoft.com/office/drawing/2014/main" id="{405E2617-4EDB-45F8-8DEF-F86C1CD787A2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847851" y="2160588"/>
            <a:ext cx="7561263" cy="4697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sr-Latn-RS" sz="2800"/>
              <a:t>Termoneutralna temperatura je ona u kojoj novorođenče ima najmanji potrošak kisika, što je 24</a:t>
            </a:r>
            <a:r>
              <a:rPr lang="hr-HR" altLang="sr-Latn-RS" sz="2800">
                <a:latin typeface="Calibri" panose="020F0502020204030204" pitchFamily="34" charset="0"/>
                <a:cs typeface="Calibri" panose="020F0502020204030204" pitchFamily="34" charset="0"/>
              </a:rPr>
              <a:t>ͦͦͦͦ ͦ </a:t>
            </a:r>
            <a:r>
              <a:rPr lang="hr-HR" altLang="sr-Latn-RS" sz="2800"/>
              <a:t>C okoline za zdravo donošeno obučeno novorođenče</a:t>
            </a:r>
          </a:p>
          <a:p>
            <a:pPr eaLnBrk="1" hangingPunct="1"/>
            <a:r>
              <a:rPr lang="hr-HR" altLang="sr-Latn-RS" sz="2800"/>
              <a:t>U trenucima poslije rođenja novorođenče je golo i mokro pa brzo gubi velike količine topline, zbog čega treba osnovne postupke s novorođenčetom u rađaonici skratiti na najmanju moguću mjeru</a:t>
            </a:r>
          </a:p>
        </p:txBody>
      </p:sp>
    </p:spTree>
    <p:extLst>
      <p:ext uri="{BB962C8B-B14F-4D97-AF65-F5344CB8AC3E}">
        <p14:creationId xmlns:p14="http://schemas.microsoft.com/office/powerpoint/2010/main" val="10193074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>
            <a:extLst>
              <a:ext uri="{FF2B5EF4-FFF2-40B4-BE49-F238E27FC236}">
                <a16:creationId xmlns:a16="http://schemas.microsoft.com/office/drawing/2014/main" id="{3E7B6727-F74E-4A87-B95F-14FD40D5E6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02EA-7D9B-44CB-A965-82A216021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88913"/>
            <a:ext cx="8229600" cy="5937250"/>
          </a:xfrm>
        </p:spPr>
        <p:txBody>
          <a:bodyPr/>
          <a:lstStyle/>
          <a:p>
            <a:pPr>
              <a:defRPr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Sluzavokrvavi vaginalni iscjedak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blaže krvarenje iz rodnice kod ženske djece</a:t>
            </a:r>
          </a:p>
          <a:p>
            <a:pPr marL="0" indent="0">
              <a:buFontTx/>
              <a:buNone/>
              <a:defRPr/>
            </a:pP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može se pojaviti i gust, obilan i sluzav sekret iz rodnice</a:t>
            </a:r>
          </a:p>
          <a:p>
            <a:pPr marL="0" indent="0">
              <a:buFontTx/>
              <a:buNone/>
              <a:defRPr/>
            </a:pP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osljedica djelovanja majčinih hormona</a:t>
            </a:r>
          </a:p>
          <a:p>
            <a:pPr>
              <a:defRPr/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Hidrokela testisa – </a:t>
            </a: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prisutnost tekućine unutar ovojnice testisa</a:t>
            </a:r>
          </a:p>
          <a:p>
            <a:pPr marL="0" indent="0">
              <a:buFontTx/>
              <a:buNone/>
              <a:defRPr/>
            </a:pPr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r-HR" altLang="sr-Latn-RS">
                <a:latin typeface="Times New Roman" panose="02020603050405020304" pitchFamily="18" charset="0"/>
                <a:cs typeface="Times New Roman" panose="02020603050405020304" pitchFamily="18" charset="0"/>
              </a:rPr>
              <a:t>spontano prolazi, ali može se razviti u pravu skortalnu kilu koja zahtjeva kirurški zahvat</a:t>
            </a:r>
            <a:endParaRPr lang="hr-HR" alt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7781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Naslov 1">
            <a:extLst>
              <a:ext uri="{FF2B5EF4-FFF2-40B4-BE49-F238E27FC236}">
                <a16:creationId xmlns:a16="http://schemas.microsoft.com/office/drawing/2014/main" id="{86505160-006C-4AD1-92C3-B396336915F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703388" y="609600"/>
            <a:ext cx="6348412" cy="132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r-HR" altLang="sr-Latn-RS"/>
          </a:p>
        </p:txBody>
      </p:sp>
      <p:pic>
        <p:nvPicPr>
          <p:cNvPr id="86019" name="Picture 2" descr="Slikovni rezultat za pupÄani batrljak">
            <a:extLst>
              <a:ext uri="{FF2B5EF4-FFF2-40B4-BE49-F238E27FC236}">
                <a16:creationId xmlns:a16="http://schemas.microsoft.com/office/drawing/2014/main" id="{4BC64F18-E8E1-40E6-AAEA-E5CB969FB9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44450"/>
            <a:ext cx="8675688" cy="1974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Pravokutnik 3">
            <a:extLst>
              <a:ext uri="{FF2B5EF4-FFF2-40B4-BE49-F238E27FC236}">
                <a16:creationId xmlns:a16="http://schemas.microsoft.com/office/drawing/2014/main" id="{2CA81A17-54FA-4C5E-B555-5C8C116BB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9" y="2011364"/>
            <a:ext cx="7056437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hr-HR" altLang="sr-Latn-R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r-HR" altLang="sr-Latn-R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Pupčani batrljak </a:t>
            </a:r>
            <a:r>
              <a:rPr lang="hr-HR" altLang="sr-Latn-RS" sz="4400">
                <a:latin typeface="Times New Roman" panose="02020603050405020304" pitchFamily="18" charset="0"/>
                <a:cs typeface="Times New Roman" panose="02020603050405020304" pitchFamily="18" charset="0"/>
              </a:rPr>
              <a:t>– ostatak pupkovine</a:t>
            </a:r>
          </a:p>
          <a:p>
            <a:pPr eaLnBrk="1" hangingPunct="1">
              <a:buFontTx/>
              <a:buChar char="-"/>
            </a:pPr>
            <a:r>
              <a:rPr lang="hr-HR" altLang="sr-Latn-RS" sz="4400">
                <a:latin typeface="Times New Roman" panose="02020603050405020304" pitchFamily="18" charset="0"/>
                <a:cs typeface="Times New Roman" panose="02020603050405020304" pitchFamily="18" charset="0"/>
              </a:rPr>
              <a:t>7 do 10 dana otpada</a:t>
            </a:r>
          </a:p>
          <a:p>
            <a:pPr eaLnBrk="1" hangingPunct="1">
              <a:buFontTx/>
              <a:buChar char="-"/>
            </a:pPr>
            <a:r>
              <a:rPr lang="hr-HR" altLang="sr-Latn-R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epitelizacija pupčane ranice do 3.tj</a:t>
            </a:r>
            <a:r>
              <a:rPr lang="hr-HR" altLang="sr-Latn-RS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74117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Naslov 1">
            <a:extLst>
              <a:ext uri="{FF2B5EF4-FFF2-40B4-BE49-F238E27FC236}">
                <a16:creationId xmlns:a16="http://schemas.microsoft.com/office/drawing/2014/main" id="{F02C5886-3E57-47F2-AB17-D2DFAAA67CC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r-HR" altLang="sr-Latn-RS"/>
          </a:p>
        </p:txBody>
      </p:sp>
      <p:pic>
        <p:nvPicPr>
          <p:cNvPr id="87043" name="Picture 2" descr="Slikovni rezultat za pupÄani batrljak">
            <a:extLst>
              <a:ext uri="{FF2B5EF4-FFF2-40B4-BE49-F238E27FC236}">
                <a16:creationId xmlns:a16="http://schemas.microsoft.com/office/drawing/2014/main" id="{E624E99C-BEE2-4A4C-9605-2B02D9F1F0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8964613" cy="6742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5831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Naslov 1">
            <a:extLst>
              <a:ext uri="{FF2B5EF4-FFF2-40B4-BE49-F238E27FC236}">
                <a16:creationId xmlns:a16="http://schemas.microsoft.com/office/drawing/2014/main" id="{61CF0F63-4D4F-4D20-9809-900B9FEF4CA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sr-Latn-RS" b="1"/>
              <a:t>BLENOREJA</a:t>
            </a:r>
            <a:endParaRPr lang="hr-HR" altLang="sr-Latn-RS"/>
          </a:p>
        </p:txBody>
      </p:sp>
      <p:pic>
        <p:nvPicPr>
          <p:cNvPr id="88067" name="Picture 2" descr="http://1.bp.blogspot.com/-3rEJxhuXq_k/TlUFNX-OtpI/AAAAAAAAAKs/FaHpeq_HZHo/s1600/DSC02303.JPG">
            <a:extLst>
              <a:ext uri="{FF2B5EF4-FFF2-40B4-BE49-F238E27FC236}">
                <a16:creationId xmlns:a16="http://schemas.microsoft.com/office/drawing/2014/main" id="{7F12BDC9-B668-4F04-AA07-4044EB7ED7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64" y="1600201"/>
            <a:ext cx="603567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10161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Naslov 1">
            <a:extLst>
              <a:ext uri="{FF2B5EF4-FFF2-40B4-BE49-F238E27FC236}">
                <a16:creationId xmlns:a16="http://schemas.microsoft.com/office/drawing/2014/main" id="{AC735AC2-C8F8-4E99-840B-4591AA46117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r-HR" altLang="sr-Latn-RS"/>
          </a:p>
        </p:txBody>
      </p:sp>
      <p:sp>
        <p:nvSpPr>
          <p:cNvPr id="89091" name="Rezervirano mjesto sadržaja 2">
            <a:extLst>
              <a:ext uri="{FF2B5EF4-FFF2-40B4-BE49-F238E27FC236}">
                <a16:creationId xmlns:a16="http://schemas.microsoft.com/office/drawing/2014/main" id="{D91D8B52-1FE8-4F5E-92F7-6394DA530C9A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524001" y="0"/>
            <a:ext cx="7451725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sr-Latn-R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Blenoreja</a:t>
            </a:r>
            <a:r>
              <a:rPr lang="hr-HR" altLang="sr-Latn-R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– površna infekcija pupka</a:t>
            </a:r>
          </a:p>
          <a:p>
            <a:pPr eaLnBrk="1" hangingPunct="1">
              <a:buFontTx/>
              <a:buChar char="-"/>
            </a:pPr>
            <a:r>
              <a:rPr lang="hr-HR" altLang="sr-Latn-RS" sz="3600">
                <a:latin typeface="Times New Roman" panose="02020603050405020304" pitchFamily="18" charset="0"/>
                <a:cs typeface="Times New Roman" panose="02020603050405020304" pitchFamily="18" charset="0"/>
              </a:rPr>
              <a:t>prepoznaje se po nakupljanje bistrog ili sukrvavog sekreta u udubljenjima pupčane rane</a:t>
            </a:r>
          </a:p>
          <a:p>
            <a:pPr eaLnBrk="1" hangingPunct="1">
              <a:buFontTx/>
              <a:buChar char="-"/>
            </a:pPr>
            <a:r>
              <a:rPr lang="hr-HR" altLang="sr-Latn-R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vlaženje sprečava da rana normalno zaraste</a:t>
            </a:r>
          </a:p>
          <a:p>
            <a:pPr eaLnBrk="1" hangingPunct="1">
              <a:buFontTx/>
              <a:buChar char="-"/>
            </a:pPr>
            <a:r>
              <a:rPr lang="hr-HR" altLang="sr-Latn-RS" sz="3600">
                <a:latin typeface="Times New Roman" panose="02020603050405020304" pitchFamily="18" charset="0"/>
                <a:cs typeface="Times New Roman" panose="02020603050405020304" pitchFamily="18" charset="0"/>
              </a:rPr>
              <a:t>na blenoreju može da se nadoveže pojava granuloma, a ako se zanemari može biti osnova za prodor bakterija u krv i razvoj sepse</a:t>
            </a:r>
            <a:endParaRPr lang="hr-HR" altLang="sr-Latn-R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3459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Naslov 1">
            <a:extLst>
              <a:ext uri="{FF2B5EF4-FFF2-40B4-BE49-F238E27FC236}">
                <a16:creationId xmlns:a16="http://schemas.microsoft.com/office/drawing/2014/main" id="{B2CA7DCD-6FCF-46F1-AF58-F4DB2724689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sr-Latn-RS"/>
              <a:t>granulom</a:t>
            </a:r>
          </a:p>
        </p:txBody>
      </p:sp>
      <p:pic>
        <p:nvPicPr>
          <p:cNvPr id="90115" name="Picture 2" descr="http://www.medicinabih.info/wp-content/uploads/2011/11/Granuloma-Pyogenicum.jpg">
            <a:extLst>
              <a:ext uri="{FF2B5EF4-FFF2-40B4-BE49-F238E27FC236}">
                <a16:creationId xmlns:a16="http://schemas.microsoft.com/office/drawing/2014/main" id="{698BE271-2616-4CD7-964A-B1933C4E8E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25638"/>
            <a:ext cx="7620000" cy="3873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864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Naslov 1">
            <a:extLst>
              <a:ext uri="{FF2B5EF4-FFF2-40B4-BE49-F238E27FC236}">
                <a16:creationId xmlns:a16="http://schemas.microsoft.com/office/drawing/2014/main" id="{58B509C5-AB44-46B4-8426-DB241BAD60A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r-HR" alt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B26D223-F5F7-4EB3-822A-3A9DBE166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Granulom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izrast na pupku</a:t>
            </a:r>
          </a:p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veličine graška, nalik na gljivu koja ponekad visi na peteljci</a:t>
            </a:r>
          </a:p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prepoznaje se po sekretu dok se na dnu pupka vidi granulacijsko tkivo ružičaste boje</a:t>
            </a:r>
          </a:p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1433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Naslov 1">
            <a:extLst>
              <a:ext uri="{FF2B5EF4-FFF2-40B4-BE49-F238E27FC236}">
                <a16:creationId xmlns:a16="http://schemas.microsoft.com/office/drawing/2014/main" id="{901EAD9F-4DD9-4EEF-A864-BCA6B2A9426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sr-Latn-RS" b="1"/>
              <a:t>OMFALITIS</a:t>
            </a:r>
            <a:endParaRPr lang="hr-HR" altLang="sr-Latn-RS"/>
          </a:p>
        </p:txBody>
      </p:sp>
      <p:pic>
        <p:nvPicPr>
          <p:cNvPr id="92163" name="Picture 2" descr="http://media.clinicaladvisor.com/images/dsm/ch2723.fig1.JPG">
            <a:extLst>
              <a:ext uri="{FF2B5EF4-FFF2-40B4-BE49-F238E27FC236}">
                <a16:creationId xmlns:a16="http://schemas.microsoft.com/office/drawing/2014/main" id="{18AB261D-CE99-4728-BF0A-FF6C7B8A44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276476"/>
            <a:ext cx="7432675" cy="4581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1017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Naslov 1">
            <a:extLst>
              <a:ext uri="{FF2B5EF4-FFF2-40B4-BE49-F238E27FC236}">
                <a16:creationId xmlns:a16="http://schemas.microsoft.com/office/drawing/2014/main" id="{4E11507B-CD1E-4793-9FFC-8530476C9AA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r-HR" altLang="sr-Latn-RS"/>
          </a:p>
        </p:txBody>
      </p:sp>
      <p:sp>
        <p:nvSpPr>
          <p:cNvPr id="93187" name="Rezervirano mjesto sadržaja 2">
            <a:extLst>
              <a:ext uri="{FF2B5EF4-FFF2-40B4-BE49-F238E27FC236}">
                <a16:creationId xmlns:a16="http://schemas.microsoft.com/office/drawing/2014/main" id="{E3781612-D0B4-4D5D-808B-95DCFC0416CF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sr-Latn-RS">
                <a:latin typeface="Times New Roman" panose="02020603050405020304" pitchFamily="18" charset="0"/>
                <a:cs typeface="Times New Roman" panose="02020603050405020304" pitchFamily="18" charset="0"/>
              </a:rPr>
              <a:t>Upala kože i potkožnog tkiva koja se očituje kao crvenilo, otok pupka i kože oko pupka</a:t>
            </a:r>
          </a:p>
          <a:p>
            <a:pPr eaLnBrk="1" hangingPunct="1"/>
            <a:r>
              <a:rPr lang="hr-HR" altLang="sr-Latn-RS">
                <a:latin typeface="Times New Roman" panose="02020603050405020304" pitchFamily="18" charset="0"/>
                <a:cs typeface="Times New Roman" panose="02020603050405020304" pitchFamily="18" charset="0"/>
              </a:rPr>
              <a:t>Može se cijediti gnoj ili sukrvica</a:t>
            </a:r>
          </a:p>
          <a:p>
            <a:pPr eaLnBrk="1" hangingPunct="1"/>
            <a:r>
              <a:rPr lang="hr-HR" altLang="sr-Latn-RS">
                <a:latin typeface="Times New Roman" panose="02020603050405020304" pitchFamily="18" charset="0"/>
                <a:cs typeface="Times New Roman" panose="02020603050405020304" pitchFamily="18" charset="0"/>
              </a:rPr>
              <a:t>Praćeno je povišenom tjelesnom temperaturom </a:t>
            </a:r>
          </a:p>
        </p:txBody>
      </p:sp>
    </p:spTree>
    <p:extLst>
      <p:ext uri="{BB962C8B-B14F-4D97-AF65-F5344CB8AC3E}">
        <p14:creationId xmlns:p14="http://schemas.microsoft.com/office/powerpoint/2010/main" val="1269366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slov 1">
            <a:extLst>
              <a:ext uri="{FF2B5EF4-FFF2-40B4-BE49-F238E27FC236}">
                <a16:creationId xmlns:a16="http://schemas.microsoft.com/office/drawing/2014/main" id="{18864EEA-21E7-432A-A599-FB16333FAF8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sr-Latn-RS"/>
              <a:t>Prvi orjentacijski pregled treba obuhvatiti:</a:t>
            </a:r>
          </a:p>
        </p:txBody>
      </p:sp>
      <p:sp>
        <p:nvSpPr>
          <p:cNvPr id="57347" name="Rezervirano mjesto sadržaja 2">
            <a:extLst>
              <a:ext uri="{FF2B5EF4-FFF2-40B4-BE49-F238E27FC236}">
                <a16:creationId xmlns:a16="http://schemas.microsoft.com/office/drawing/2014/main" id="{3EF4A6AE-5FFE-4526-8E92-3779618E8BF5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631950" y="2160588"/>
            <a:ext cx="7848600" cy="4697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sr-Latn-RS"/>
              <a:t>kliničku procjenu zrelosti odnosno procjenu gestacijske dobi  </a:t>
            </a:r>
          </a:p>
          <a:p>
            <a:pPr eaLnBrk="1" hangingPunct="1"/>
            <a:r>
              <a:rPr lang="hr-HR" altLang="sr-Latn-RS"/>
              <a:t>procjenu kardiorespiratorne adaptacije na ekstrauterini život i uočavanje ranih znakova sindroma dispneje novorođenčeta: cijanoze, uvlačenja interkostalnih prostora, ekspiratornog stenjanja</a:t>
            </a:r>
          </a:p>
        </p:txBody>
      </p:sp>
    </p:spTree>
    <p:extLst>
      <p:ext uri="{BB962C8B-B14F-4D97-AF65-F5344CB8AC3E}">
        <p14:creationId xmlns:p14="http://schemas.microsoft.com/office/powerpoint/2010/main" val="627371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slov 1">
            <a:extLst>
              <a:ext uri="{FF2B5EF4-FFF2-40B4-BE49-F238E27FC236}">
                <a16:creationId xmlns:a16="http://schemas.microsoft.com/office/drawing/2014/main" id="{47DFE796-06C7-4648-87FC-1957BE85482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r-HR" altLang="sr-Latn-RS"/>
          </a:p>
        </p:txBody>
      </p:sp>
      <p:sp>
        <p:nvSpPr>
          <p:cNvPr id="58371" name="Rezervirano mjesto sadržaja 2">
            <a:extLst>
              <a:ext uri="{FF2B5EF4-FFF2-40B4-BE49-F238E27FC236}">
                <a16:creationId xmlns:a16="http://schemas.microsoft.com/office/drawing/2014/main" id="{123385C0-3A3D-4FA7-85C7-DB5C07BED9C2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524001" y="1930400"/>
            <a:ext cx="8316913" cy="492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sr-Latn-RS" sz="3600"/>
              <a:t>traganje za ozljedama u porođaju kao što su laceracije, krvni podljevi, paralize perifernih živaca i frakture kostiju</a:t>
            </a:r>
          </a:p>
          <a:p>
            <a:pPr eaLnBrk="1" hangingPunct="1"/>
            <a:r>
              <a:rPr lang="hr-HR" altLang="sr-Latn-RS" sz="3600"/>
              <a:t>traganje za kongenitalnim malformacijama što uključuje ocjenu općeg izgleda djeteta i tjelesnih proporcija</a:t>
            </a:r>
          </a:p>
          <a:p>
            <a:pPr eaLnBrk="1" hangingPunct="1"/>
            <a:endParaRPr lang="hr-HR" altLang="sr-Latn-RS" sz="3600"/>
          </a:p>
        </p:txBody>
      </p:sp>
    </p:spTree>
    <p:extLst>
      <p:ext uri="{BB962C8B-B14F-4D97-AF65-F5344CB8AC3E}">
        <p14:creationId xmlns:p14="http://schemas.microsoft.com/office/powerpoint/2010/main" val="2367073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Naslov 1">
            <a:extLst>
              <a:ext uri="{FF2B5EF4-FFF2-40B4-BE49-F238E27FC236}">
                <a16:creationId xmlns:a16="http://schemas.microsoft.com/office/drawing/2014/main" id="{08844C70-7739-46E8-943D-53DFC8C1691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r-HR" altLang="sr-Latn-RS"/>
          </a:p>
        </p:txBody>
      </p:sp>
      <p:sp>
        <p:nvSpPr>
          <p:cNvPr id="59395" name="Rezervirano mjesto sadržaja 2">
            <a:extLst>
              <a:ext uri="{FF2B5EF4-FFF2-40B4-BE49-F238E27FC236}">
                <a16:creationId xmlns:a16="http://schemas.microsoft.com/office/drawing/2014/main" id="{370594A3-762D-4D63-A252-BDF5BFFC76EC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524000" y="2160588"/>
            <a:ext cx="7812088" cy="4697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sr-Latn-RS"/>
              <a:t>palpaciju trbuha </a:t>
            </a:r>
          </a:p>
          <a:p>
            <a:pPr eaLnBrk="1" hangingPunct="1"/>
            <a:r>
              <a:rPr lang="hr-HR" altLang="sr-Latn-RS"/>
              <a:t>utvrđivanje mogućnosti disanja uz zatvorena usta</a:t>
            </a:r>
          </a:p>
          <a:p>
            <a:pPr eaLnBrk="1" hangingPunct="1"/>
            <a:r>
              <a:rPr lang="hr-HR" altLang="sr-Latn-RS"/>
              <a:t>obavezan je pregled kukova radi ranog otkrivanja prirođenog iščašenja.</a:t>
            </a:r>
          </a:p>
        </p:txBody>
      </p:sp>
    </p:spTree>
    <p:extLst>
      <p:ext uri="{BB962C8B-B14F-4D97-AF65-F5344CB8AC3E}">
        <p14:creationId xmlns:p14="http://schemas.microsoft.com/office/powerpoint/2010/main" val="3564045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Naslov 1">
            <a:extLst>
              <a:ext uri="{FF2B5EF4-FFF2-40B4-BE49-F238E27FC236}">
                <a16:creationId xmlns:a16="http://schemas.microsoft.com/office/drawing/2014/main" id="{8A8D05EA-F875-4C70-8F95-1594AAE4C13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sr-Latn-RS"/>
              <a:t>Praćenje i promatranje novorođenčeta u prva 24 sata</a:t>
            </a:r>
            <a:endParaRPr lang="hr-HR" alt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1659921-5F1F-45AA-911F-BAA0F1862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160588"/>
            <a:ext cx="8172450" cy="4697412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/>
              <a:t>Tijekom prva 24 sata potreban je pojačani nadzor nad novorođenčetom, koji obuhvaća: </a:t>
            </a:r>
          </a:p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r>
              <a:rPr lang="hr-HR" dirty="0"/>
              <a:t>   - </a:t>
            </a:r>
            <a:r>
              <a:rPr lang="hr-HR" b="1" dirty="0"/>
              <a:t>kontrolu pupka </a:t>
            </a:r>
            <a:r>
              <a:rPr lang="hr-HR" dirty="0"/>
              <a:t>(zbog krvarenja), </a:t>
            </a:r>
          </a:p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r>
              <a:rPr lang="hr-HR" dirty="0"/>
              <a:t>   - </a:t>
            </a:r>
            <a:r>
              <a:rPr lang="hr-HR" b="1" dirty="0"/>
              <a:t>mjerenje tjelesne temperature </a:t>
            </a:r>
            <a:r>
              <a:rPr lang="hr-HR" dirty="0"/>
              <a:t>(moguća povišena temperatura ili pothlađivanje) </a:t>
            </a:r>
          </a:p>
        </p:txBody>
      </p:sp>
    </p:spTree>
    <p:extLst>
      <p:ext uri="{BB962C8B-B14F-4D97-AF65-F5344CB8AC3E}">
        <p14:creationId xmlns:p14="http://schemas.microsoft.com/office/powerpoint/2010/main" val="1866357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slov 1">
            <a:extLst>
              <a:ext uri="{FF2B5EF4-FFF2-40B4-BE49-F238E27FC236}">
                <a16:creationId xmlns:a16="http://schemas.microsoft.com/office/drawing/2014/main" id="{E29011D4-2F8F-4A19-B3CA-99D1F74AA65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r-HR" altLang="sr-Latn-RS"/>
          </a:p>
        </p:txBody>
      </p:sp>
      <p:sp>
        <p:nvSpPr>
          <p:cNvPr id="61443" name="Rezervirano mjesto sadržaja 2">
            <a:extLst>
              <a:ext uri="{FF2B5EF4-FFF2-40B4-BE49-F238E27FC236}">
                <a16:creationId xmlns:a16="http://schemas.microsoft.com/office/drawing/2014/main" id="{290B061B-9C75-42BF-A81A-2B5D0DBBC455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524000" y="1125538"/>
            <a:ext cx="8027988" cy="5732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sr-Latn-RS" b="1"/>
              <a:t>kontrola eventualnog povraćanja </a:t>
            </a:r>
            <a:r>
              <a:rPr lang="hr-HR" altLang="sr-Latn-RS"/>
              <a:t>(moguće povraćanje progutane sluzi, sekreta i plodne vode, te postoji opasnost od aspiracije)</a:t>
            </a:r>
          </a:p>
          <a:p>
            <a:pPr eaLnBrk="1" hangingPunct="1"/>
            <a:r>
              <a:rPr lang="hr-HR" altLang="sr-Latn-RS" b="1"/>
              <a:t>promatranje i mjerenje disanja </a:t>
            </a:r>
            <a:r>
              <a:rPr lang="hr-HR" altLang="sr-Latn-RS"/>
              <a:t>– tip i frekvencija</a:t>
            </a:r>
          </a:p>
          <a:p>
            <a:pPr eaLnBrk="1" hangingPunct="1"/>
            <a:r>
              <a:rPr lang="hr-HR" altLang="sr-Latn-RS" b="1"/>
              <a:t>kontrola izbacivanja mekonija </a:t>
            </a:r>
            <a:r>
              <a:rPr lang="hr-HR" altLang="sr-Latn-RS"/>
              <a:t>– prve stolice</a:t>
            </a:r>
          </a:p>
          <a:p>
            <a:pPr eaLnBrk="1" hangingPunct="1"/>
            <a:r>
              <a:rPr lang="hr-HR" altLang="sr-Latn-RS" b="1"/>
              <a:t>kontrola mokrenja</a:t>
            </a:r>
            <a:r>
              <a:rPr lang="hr-HR" altLang="sr-Latn-RS"/>
              <a:t> </a:t>
            </a:r>
          </a:p>
          <a:p>
            <a:pPr eaLnBrk="1" hangingPunct="1"/>
            <a:r>
              <a:rPr lang="hr-HR" altLang="sr-Latn-RS"/>
              <a:t> </a:t>
            </a:r>
            <a:r>
              <a:rPr lang="hr-HR" altLang="sr-Latn-RS" b="1"/>
              <a:t>praćenje dojenja</a:t>
            </a:r>
          </a:p>
        </p:txBody>
      </p:sp>
    </p:spTree>
    <p:extLst>
      <p:ext uri="{BB962C8B-B14F-4D97-AF65-F5344CB8AC3E}">
        <p14:creationId xmlns:p14="http://schemas.microsoft.com/office/powerpoint/2010/main" val="3790357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aslov 1">
            <a:extLst>
              <a:ext uri="{FF2B5EF4-FFF2-40B4-BE49-F238E27FC236}">
                <a16:creationId xmlns:a16="http://schemas.microsoft.com/office/drawing/2014/main" id="{D2759F39-52F7-4F2C-AAC2-41A23A7C7E4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071814" y="0"/>
            <a:ext cx="7596187" cy="155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sr-Latn-RS">
                <a:latin typeface="Times New Roman" panose="02020603050405020304" pitchFamily="18" charset="0"/>
                <a:cs typeface="Times New Roman" panose="02020603050405020304" pitchFamily="18" charset="0"/>
              </a:rPr>
              <a:t>Osnovne fiziološke osobine novorođenčeta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1FFF8B1-70EE-4E6F-AAB0-BFFE4E95B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557338"/>
            <a:ext cx="8172450" cy="530066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"/>
              <a:defRPr/>
            </a:pPr>
            <a: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Tjelesna težina 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3 000 do 4 500 grama (prosjek 3 400 grama, a dječaci teži 100 do 150 grama)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– prvo </a:t>
            </a:r>
            <a:r>
              <a:rPr lang="hr-H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tromjesječje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g/dnevno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oko 5. mj. udvostruči, 12 mj. utrostruči 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"/>
              <a:defRPr/>
            </a:pPr>
            <a: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Tjelesna duljina 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49 do 51 cm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toku 1.g oko 25 cm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Razlike u težini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Endogeni čimbenici : spol, rasa, konstitucija roditelja, </a:t>
            </a:r>
            <a:r>
              <a:rPr lang="hr-H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redosljed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porođaja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Egzogeni čimbenici: socijalno-ekonomski uvjeti u kojima trudnica živi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hr-HR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"/>
              <a:defRPr/>
            </a:pPr>
            <a:endParaRPr lang="hr-H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72733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7_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18_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0_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2_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3_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4_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5_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6_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7_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8_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9_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0_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1_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2_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3_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4_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5_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6_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7_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8_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8.xml><?xml version="1.0" encoding="utf-8"?>
<a:theme xmlns:a="http://schemas.openxmlformats.org/drawingml/2006/main" name="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9.xml><?xml version="1.0" encoding="utf-8"?>
<a:theme xmlns:a="http://schemas.openxmlformats.org/drawingml/2006/main" name="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0.xml><?xml version="1.0" encoding="utf-8"?>
<a:theme xmlns:a="http://schemas.openxmlformats.org/drawingml/2006/main" name="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1.xml><?xml version="1.0" encoding="utf-8"?>
<a:theme xmlns:a="http://schemas.openxmlformats.org/drawingml/2006/main" name="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2.xml><?xml version="1.0" encoding="utf-8"?>
<a:theme xmlns:a="http://schemas.openxmlformats.org/drawingml/2006/main" name="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3.xml><?xml version="1.0" encoding="utf-8"?>
<a:theme xmlns:a="http://schemas.openxmlformats.org/drawingml/2006/main" name="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4.xml><?xml version="1.0" encoding="utf-8"?>
<a:theme xmlns:a="http://schemas.openxmlformats.org/drawingml/2006/main" name="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5.xml><?xml version="1.0" encoding="utf-8"?>
<a:theme xmlns:a="http://schemas.openxmlformats.org/drawingml/2006/main" name="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6.xml><?xml version="1.0" encoding="utf-8"?>
<a:theme xmlns:a="http://schemas.openxmlformats.org/drawingml/2006/main" name="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7.xml><?xml version="1.0" encoding="utf-8"?>
<a:theme xmlns:a="http://schemas.openxmlformats.org/drawingml/2006/main" name="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8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osobitosti dječjeg organizma 2</Template>
  <TotalTime>4</TotalTime>
  <Words>1056</Words>
  <Application>Microsoft Office PowerPoint</Application>
  <PresentationFormat>Široki zaslon</PresentationFormat>
  <Paragraphs>117</Paragraphs>
  <Slides>38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77</vt:i4>
      </vt:variant>
      <vt:variant>
        <vt:lpstr>Naslovi slajdova</vt:lpstr>
      </vt:variant>
      <vt:variant>
        <vt:i4>38</vt:i4>
      </vt:variant>
    </vt:vector>
  </HeadingPairs>
  <TitlesOfParts>
    <vt:vector size="121" baseType="lpstr">
      <vt:lpstr>Arial</vt:lpstr>
      <vt:lpstr>Calibri</vt:lpstr>
      <vt:lpstr>Calibri Light</vt:lpstr>
      <vt:lpstr>Times New Roman</vt:lpstr>
      <vt:lpstr>Trebuchet MS</vt:lpstr>
      <vt:lpstr>Wingdings 3</vt:lpstr>
      <vt:lpstr>Theme6</vt:lpstr>
      <vt:lpstr>Tema sustava Office</vt:lpstr>
      <vt:lpstr>1_Theme6</vt:lpstr>
      <vt:lpstr>2_Theme6</vt:lpstr>
      <vt:lpstr>3_Theme6</vt:lpstr>
      <vt:lpstr>4_Theme6</vt:lpstr>
      <vt:lpstr>5_Theme6</vt:lpstr>
      <vt:lpstr>6_Theme6</vt:lpstr>
      <vt:lpstr>7_Theme6</vt:lpstr>
      <vt:lpstr>8_Theme6</vt:lpstr>
      <vt:lpstr>9_Theme6</vt:lpstr>
      <vt:lpstr>10_Theme6</vt:lpstr>
      <vt:lpstr>11_Theme6</vt:lpstr>
      <vt:lpstr>12_Theme6</vt:lpstr>
      <vt:lpstr>13_Theme6</vt:lpstr>
      <vt:lpstr>14_Theme6</vt:lpstr>
      <vt:lpstr>15_Theme6</vt:lpstr>
      <vt:lpstr>16_Theme6</vt:lpstr>
      <vt:lpstr>17_Theme6</vt:lpstr>
      <vt:lpstr>18_Theme6</vt:lpstr>
      <vt:lpstr>19_Theme6</vt:lpstr>
      <vt:lpstr>20_Theme6</vt:lpstr>
      <vt:lpstr>21_Theme6</vt:lpstr>
      <vt:lpstr>22_Theme6</vt:lpstr>
      <vt:lpstr>23_Theme6</vt:lpstr>
      <vt:lpstr>24_Theme6</vt:lpstr>
      <vt:lpstr>25_Theme6</vt:lpstr>
      <vt:lpstr>26_Theme6</vt:lpstr>
      <vt:lpstr>27_Theme6</vt:lpstr>
      <vt:lpstr>28_Theme6</vt:lpstr>
      <vt:lpstr>29_Theme6</vt:lpstr>
      <vt:lpstr>30_Theme6</vt:lpstr>
      <vt:lpstr>31_Theme6</vt:lpstr>
      <vt:lpstr>32_Theme6</vt:lpstr>
      <vt:lpstr>33_Theme6</vt:lpstr>
      <vt:lpstr>34_Theme6</vt:lpstr>
      <vt:lpstr>35_Theme6</vt:lpstr>
      <vt:lpstr>36_Theme6</vt:lpstr>
      <vt:lpstr>37_Theme6</vt:lpstr>
      <vt:lpstr>38_Theme6</vt:lpstr>
      <vt:lpstr>Theme6</vt:lpstr>
      <vt:lpstr>Theme6</vt:lpstr>
      <vt:lpstr>Theme6</vt:lpstr>
      <vt:lpstr>Theme6</vt:lpstr>
      <vt:lpstr>Theme6</vt:lpstr>
      <vt:lpstr>Theme6</vt:lpstr>
      <vt:lpstr>Theme6</vt:lpstr>
      <vt:lpstr>Theme6</vt:lpstr>
      <vt:lpstr>Theme6</vt:lpstr>
      <vt:lpstr>Theme6</vt:lpstr>
      <vt:lpstr>Theme6</vt:lpstr>
      <vt:lpstr>Theme6</vt:lpstr>
      <vt:lpstr>Theme6</vt:lpstr>
      <vt:lpstr>Theme6</vt:lpstr>
      <vt:lpstr>Theme6</vt:lpstr>
      <vt:lpstr>Theme6</vt:lpstr>
      <vt:lpstr>Theme6</vt:lpstr>
      <vt:lpstr>Theme6</vt:lpstr>
      <vt:lpstr>Theme6</vt:lpstr>
      <vt:lpstr>Theme6</vt:lpstr>
      <vt:lpstr>Theme6</vt:lpstr>
      <vt:lpstr>Theme6</vt:lpstr>
      <vt:lpstr>Theme6</vt:lpstr>
      <vt:lpstr>Theme6</vt:lpstr>
      <vt:lpstr>Theme6</vt:lpstr>
      <vt:lpstr>Theme6</vt:lpstr>
      <vt:lpstr>Theme6</vt:lpstr>
      <vt:lpstr>Theme6</vt:lpstr>
      <vt:lpstr>Theme6</vt:lpstr>
      <vt:lpstr>Theme6</vt:lpstr>
      <vt:lpstr>Theme6</vt:lpstr>
      <vt:lpstr>Theme6</vt:lpstr>
      <vt:lpstr>Theme6</vt:lpstr>
      <vt:lpstr>Theme6</vt:lpstr>
      <vt:lpstr>Theme6</vt:lpstr>
      <vt:lpstr>Theme6</vt:lpstr>
      <vt:lpstr>Theme6</vt:lpstr>
      <vt:lpstr>Postnatalni razvoj</vt:lpstr>
      <vt:lpstr>Termoregulacija</vt:lpstr>
      <vt:lpstr>PowerPoint prezentacija</vt:lpstr>
      <vt:lpstr>Prvi orjentacijski pregled treba obuhvatiti:</vt:lpstr>
      <vt:lpstr>PowerPoint prezentacija</vt:lpstr>
      <vt:lpstr>PowerPoint prezentacija</vt:lpstr>
      <vt:lpstr>Praćenje i promatranje novorođenčeta u prva 24 sata</vt:lpstr>
      <vt:lpstr>PowerPoint prezentacija</vt:lpstr>
      <vt:lpstr>Osnovne fiziološke osobine novorođenčeta</vt:lpstr>
      <vt:lpstr>PowerPoint prezentacija</vt:lpstr>
      <vt:lpstr>PowerPoint prezentacija</vt:lpstr>
      <vt:lpstr>PowerPoint prezentacija</vt:lpstr>
      <vt:lpstr>PowerPoint prezentacija</vt:lpstr>
      <vt:lpstr>Postnatalni razvoj</vt:lpstr>
      <vt:lpstr>Tjelesne proporcije</vt:lpstr>
      <vt:lpstr>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BLENOREJA</vt:lpstr>
      <vt:lpstr>PowerPoint prezentacija</vt:lpstr>
      <vt:lpstr>granulom</vt:lpstr>
      <vt:lpstr>PowerPoint prezentacija</vt:lpstr>
      <vt:lpstr>OMFALITIS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Postnatalni razvoj</dc:title>
  <dc:creator>MARIJA BRIŠKI</dc:creator>
  <cp:lastModifiedBy>MARIJA BRIŠKI</cp:lastModifiedBy>
  <cp:revision>1</cp:revision>
  <dcterms:created xsi:type="dcterms:W3CDTF">2021-11-05T12:26:33Z</dcterms:created>
  <dcterms:modified xsi:type="dcterms:W3CDTF">2021-11-05T12:30:53Z</dcterms:modified>
</cp:coreProperties>
</file>