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ni slaj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62200"/>
            <a:ext cx="10972800" cy="1143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0800" y="2995614"/>
            <a:ext cx="10261600" cy="1500187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3034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/>
              <a:t>Kliknite ikonu da biste dodali  sliku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73999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42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41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7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8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5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6105526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05339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11093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2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4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063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401041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5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Dohrana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Podnaslov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6722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Alergije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Probavni sustav dojenčeta nije dovoljno zreo i propušta neprerađene sastojke hrane, čime se povećava mogućnost razvoja alergije</a:t>
            </a:r>
          </a:p>
          <a:p>
            <a:r>
              <a:rPr lang="hr-HR" dirty="0"/>
              <a:t>S navršenih šest mjeseci, djetetov je organizam imunološki zreliji, crijevna sluznica nepropusnija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029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Ako je dojenče alergično, to se pokaže najčešće u roku od nekoliko dana</a:t>
            </a:r>
          </a:p>
          <a:p>
            <a:r>
              <a:rPr lang="hr-HR" dirty="0"/>
              <a:t>Tako je lakše prepoznati i definirati namirnicu koja je izazvala reakciju, te će ona biti uklonjena iz jelovnika djeteta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442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Djetetova gušterača ne može lučiti enzim za razgradnju škroba prije navršenih šest mjeseci života</a:t>
            </a:r>
          </a:p>
          <a:p>
            <a:r>
              <a:rPr lang="hr-HR" dirty="0"/>
              <a:t> Prije sedmog ili osmog mjeseca života, djeca ne mogu probaviti žitarice kao ni vlakna iz nekog povrća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923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Alergijske reakcije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163783"/>
            <a:ext cx="12192000" cy="4962382"/>
          </a:xfrm>
        </p:spPr>
        <p:txBody>
          <a:bodyPr/>
          <a:lstStyle/>
          <a:p>
            <a:r>
              <a:rPr lang="hr-HR" dirty="0"/>
              <a:t> </a:t>
            </a:r>
            <a:r>
              <a:rPr lang="hr-HR" b="1" dirty="0"/>
              <a:t>kožne reakcije </a:t>
            </a:r>
            <a:r>
              <a:rPr lang="hr-HR" dirty="0"/>
              <a:t>(</a:t>
            </a:r>
            <a:r>
              <a:rPr lang="hr-HR" dirty="0" err="1"/>
              <a:t>pelenski</a:t>
            </a:r>
            <a:r>
              <a:rPr lang="hr-HR" dirty="0"/>
              <a:t> osip, urtikarija, </a:t>
            </a:r>
            <a:r>
              <a:rPr lang="hr-HR" dirty="0" err="1"/>
              <a:t>angioedem</a:t>
            </a:r>
            <a:r>
              <a:rPr lang="hr-HR" dirty="0"/>
              <a:t>, </a:t>
            </a:r>
            <a:r>
              <a:rPr lang="hr-HR" dirty="0" err="1"/>
              <a:t>atopijski</a:t>
            </a:r>
            <a:r>
              <a:rPr lang="hr-HR" dirty="0"/>
              <a:t> dermatitis, svrbež, crvene oči)</a:t>
            </a:r>
          </a:p>
          <a:p>
            <a:r>
              <a:rPr lang="hr-HR" b="1" dirty="0"/>
              <a:t>oralni alergijski sindrom </a:t>
            </a:r>
            <a:r>
              <a:rPr lang="hr-HR" dirty="0"/>
              <a:t>(osjećaj pečenja ili svrbeža jezika, otekline jezika, usnica, nepca ili ždrijela)</a:t>
            </a:r>
          </a:p>
          <a:p>
            <a:r>
              <a:rPr lang="hr-HR" b="1" dirty="0"/>
              <a:t>zahvaćenost dišnog sustava </a:t>
            </a:r>
            <a:r>
              <a:rPr lang="hr-HR" dirty="0"/>
              <a:t>(simptomi astme i alergijskog rinitisa, kašalj, kihanje, curenje i začepljenost nosa)</a:t>
            </a:r>
          </a:p>
          <a:p>
            <a:r>
              <a:rPr lang="hr-HR" b="1" dirty="0"/>
              <a:t>simptomi u probavnom sustavu </a:t>
            </a:r>
            <a:r>
              <a:rPr lang="hr-HR" dirty="0"/>
              <a:t>(grčevi, nadimanje, plinovi, zatvor, mučnina, povraćanje i proljev)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196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Dijete može razviti alergiju na svaku namirnicu, ako se ona uvede u neprikladnoj dobi ili ako dijete ima obiteljsku sklonost alergijama.</a:t>
            </a:r>
          </a:p>
          <a:p>
            <a:r>
              <a:rPr lang="hr-HR" b="1" dirty="0"/>
              <a:t>Namirnice koje najčešće uzrokuju alergije </a:t>
            </a:r>
            <a:r>
              <a:rPr lang="hr-HR" dirty="0"/>
              <a:t>su: kravlje mlijeko, jaja, ribe i morski plodovi, žitarice, soja, kikiriki, orasi, bademi, lješnjaci i jagode</a:t>
            </a:r>
          </a:p>
          <a:p>
            <a:pPr marL="0" indent="0">
              <a:buNone/>
            </a:pPr>
            <a:r>
              <a:rPr lang="hr-HR" dirty="0"/>
              <a:t>   - </a:t>
            </a:r>
            <a:r>
              <a:rPr lang="it-IT" dirty="0" err="1"/>
              <a:t>dodaci</a:t>
            </a:r>
            <a:r>
              <a:rPr lang="it-IT" dirty="0"/>
              <a:t> (aditivi) </a:t>
            </a:r>
            <a:r>
              <a:rPr lang="it-IT" dirty="0" err="1"/>
              <a:t>hran</a:t>
            </a:r>
            <a:r>
              <a:rPr lang="hr-HR" dirty="0"/>
              <a:t>i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21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817419"/>
            <a:ext cx="12192000" cy="5308746"/>
          </a:xfrm>
        </p:spPr>
        <p:txBody>
          <a:bodyPr/>
          <a:lstStyle/>
          <a:p>
            <a:r>
              <a:rPr lang="hr-HR" dirty="0"/>
              <a:t>Pojedine nove vrste hrane moraju se uvoditi pojedinačno i postupno, u razmacima od nekoliko dana</a:t>
            </a:r>
          </a:p>
          <a:p>
            <a:r>
              <a:rPr lang="hr-HR" dirty="0"/>
              <a:t>Tako se eventualne </a:t>
            </a:r>
            <a:r>
              <a:rPr lang="hr-HR" dirty="0" err="1"/>
              <a:t>neželjne</a:t>
            </a:r>
            <a:r>
              <a:rPr lang="hr-HR" dirty="0"/>
              <a:t> reakcije mogu povezati uz točno određenu namirnicu.</a:t>
            </a:r>
          </a:p>
          <a:p>
            <a:r>
              <a:rPr lang="hr-HR" dirty="0"/>
              <a:t>Polaganim načinom uvođenja namirnica, dijete ima vremena priviknuti se na novi okus, usvojiti ga i prepoznavati</a:t>
            </a:r>
          </a:p>
          <a:p>
            <a:r>
              <a:rPr lang="hr-HR" dirty="0"/>
              <a:t>To je početak stvaranja njegovih životnih stavova o hrani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806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prehranu djece do godine dana, nije preporučljivo dodavati </a:t>
            </a:r>
            <a:r>
              <a:rPr lang="hr-HR" b="1" dirty="0"/>
              <a:t>sol</a:t>
            </a:r>
            <a:endParaRPr lang="hr-HR" dirty="0"/>
          </a:p>
          <a:p>
            <a:r>
              <a:rPr lang="hr-HR" dirty="0"/>
              <a:t>Funkcije bubrega nisu dovoljno razvijene, a može se razviti okus za jače slano</a:t>
            </a:r>
          </a:p>
          <a:p>
            <a:r>
              <a:rPr lang="hr-HR" dirty="0"/>
              <a:t>Djeci nije potrebno dodavati </a:t>
            </a:r>
            <a:r>
              <a:rPr lang="hr-HR" b="1" dirty="0"/>
              <a:t>šećer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6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969819"/>
            <a:ext cx="11582400" cy="5156346"/>
          </a:xfrm>
        </p:spPr>
        <p:txBody>
          <a:bodyPr/>
          <a:lstStyle/>
          <a:p>
            <a:r>
              <a:rPr lang="hr-HR" dirty="0"/>
              <a:t>Djeci mlađoj od 10 mjeseci ne pripremati obroke od špinata, repe, cikle ili blitve jer te namirnice mogu sadržavati potencijalno škodljive spojeve iz tla</a:t>
            </a:r>
          </a:p>
          <a:p>
            <a:r>
              <a:rPr lang="hr-HR" dirty="0"/>
              <a:t>Prije djetetovog prvog rođendana ne davati kravlje mlijeko, agrume ni med</a:t>
            </a:r>
          </a:p>
          <a:p>
            <a:r>
              <a:rPr lang="hr-HR" b="1" dirty="0"/>
              <a:t>Agrumi </a:t>
            </a:r>
            <a:r>
              <a:rPr lang="hr-HR" dirty="0"/>
              <a:t>mogu izazvati pojavu bolnog </a:t>
            </a:r>
            <a:r>
              <a:rPr lang="hr-HR" dirty="0" err="1"/>
              <a:t>pelenskog</a:t>
            </a:r>
            <a:r>
              <a:rPr lang="hr-HR" dirty="0"/>
              <a:t> osipa</a:t>
            </a:r>
          </a:p>
          <a:p>
            <a:r>
              <a:rPr lang="hr-HR" b="1" dirty="0"/>
              <a:t>Med</a:t>
            </a:r>
            <a:r>
              <a:rPr lang="hr-HR" dirty="0"/>
              <a:t> može sadržavati spore koje uzrokuju botulizam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021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Ponuditi djetetu jednu namirnicu tjedno ili u razmaku od minimalno pet dana</a:t>
            </a:r>
          </a:p>
          <a:p>
            <a:pPr marL="0" indent="0">
              <a:buNone/>
            </a:pPr>
            <a:r>
              <a:rPr lang="hr-HR" dirty="0"/>
              <a:t>  - dovoljan period da se pokaže moguća osjetljivost na pojedinu vrstu hrane, a biti će poznato o kojoj se namirnici radi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040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samom početku dohrane, sve voće i povrće (osim banane i avokada), potrebno je kuhati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Kuhanje na pari je najbolji način  jer se očuva najviše vrijednih sastojaka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ili s vrlo malo vode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Djetetu ne davati hranu koja je "odležala" na sobnoj temperaturi dulje od 2 sata</a:t>
            </a: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06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Dojenje je optimalan način prehrane dojenčeta</a:t>
            </a:r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prvih šest mjeseci postnatalnog života potpuno zadovoljava nutritivne  potrebe dojenčeta</a:t>
            </a:r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Nakon šest mjeseci života majčino mlijeko ne zadovoljava sve nutritivne potrebe djeteta za odgovarajući rast i razvoj</a:t>
            </a:r>
          </a:p>
        </p:txBody>
      </p:sp>
    </p:spTree>
    <p:extLst>
      <p:ext uri="{BB962C8B-B14F-4D97-AF65-F5344CB8AC3E}">
        <p14:creationId xmlns:p14="http://schemas.microsoft.com/office/powerpoint/2010/main" val="3407622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Tablica dohrane za bebe</a:t>
            </a:r>
            <a:br>
              <a:rPr lang="hr-HR" dirty="0"/>
            </a:b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066801"/>
            <a:ext cx="11582400" cy="5059364"/>
          </a:xfrm>
        </p:spPr>
        <p:txBody>
          <a:bodyPr/>
          <a:lstStyle/>
          <a:p>
            <a:pPr marL="0" indent="0">
              <a:buNone/>
            </a:pPr>
            <a:r>
              <a:rPr lang="hr-HR" b="1" i="1" dirty="0"/>
              <a:t>Žitarice</a:t>
            </a:r>
            <a:r>
              <a:rPr lang="hr-HR" i="1" dirty="0"/>
              <a:t> </a:t>
            </a:r>
            <a:r>
              <a:rPr lang="hr-HR" dirty="0"/>
              <a:t>kukuruzna krupica (palenta), kukuruzno brašno, riža, rižine pahuljice, proso, </a:t>
            </a:r>
            <a:r>
              <a:rPr lang="hr-HR" dirty="0" err="1"/>
              <a:t>amarant</a:t>
            </a:r>
            <a:r>
              <a:rPr lang="hr-HR" dirty="0"/>
              <a:t>, </a:t>
            </a:r>
            <a:r>
              <a:rPr lang="hr-HR" dirty="0" err="1"/>
              <a:t>quinoa</a:t>
            </a:r>
            <a:r>
              <a:rPr lang="hr-HR" dirty="0"/>
              <a:t> (6 mj.) </a:t>
            </a:r>
          </a:p>
          <a:p>
            <a:r>
              <a:rPr lang="hr-HR" dirty="0"/>
              <a:t> pšenično brašno ili krupica (griz), ječam, raž, zobene pahuljice, kus-kus (8 mj., a može i ranije ako je na majčinu mlijeku)</a:t>
            </a:r>
          </a:p>
          <a:p>
            <a:r>
              <a:rPr lang="hr-HR" dirty="0"/>
              <a:t>kruh, dvopek (10 mj.) </a:t>
            </a:r>
          </a:p>
          <a:p>
            <a:r>
              <a:rPr lang="hr-HR" dirty="0"/>
              <a:t>tjestenina bez jaja (11 mj.) </a:t>
            </a:r>
          </a:p>
          <a:p>
            <a:r>
              <a:rPr lang="hr-HR" dirty="0"/>
              <a:t>miješane žitarice, dojenački </a:t>
            </a:r>
            <a:r>
              <a:rPr lang="hr-HR" dirty="0" err="1"/>
              <a:t>muesli</a:t>
            </a:r>
            <a:r>
              <a:rPr lang="hr-HR" dirty="0"/>
              <a:t> (12 mj.)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2757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Voće</a:t>
            </a:r>
            <a:r>
              <a:rPr lang="hr-HR" dirty="0"/>
              <a:t> </a:t>
            </a:r>
          </a:p>
          <a:p>
            <a:r>
              <a:rPr lang="hr-HR" dirty="0"/>
              <a:t>kruške, jabuke (6 mj.) </a:t>
            </a:r>
          </a:p>
          <a:p>
            <a:r>
              <a:rPr lang="hr-HR" dirty="0"/>
              <a:t>banane, marelice, breskve, šljive, trešnje (7 mj.) </a:t>
            </a:r>
          </a:p>
          <a:p>
            <a:r>
              <a:rPr lang="hr-HR" dirty="0"/>
              <a:t> kupine, borovnice, maline (10 mj.) </a:t>
            </a:r>
          </a:p>
          <a:p>
            <a:r>
              <a:rPr lang="hr-HR" dirty="0"/>
              <a:t>jagode, agrumi, </a:t>
            </a:r>
            <a:r>
              <a:rPr lang="hr-HR" dirty="0" err="1"/>
              <a:t>koštuničavo</a:t>
            </a:r>
            <a:r>
              <a:rPr lang="hr-HR" dirty="0"/>
              <a:t> voće (orah, lješnjak, badem) (12 mj.) 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462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Povrće </a:t>
            </a:r>
            <a:endParaRPr lang="hr-HR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korabica, tikvica, </a:t>
            </a:r>
            <a:r>
              <a:rPr lang="hr-HR" dirty="0" err="1"/>
              <a:t>buča</a:t>
            </a:r>
            <a:r>
              <a:rPr lang="hr-HR" dirty="0"/>
              <a:t>, </a:t>
            </a:r>
            <a:r>
              <a:rPr lang="hr-HR" dirty="0" err="1"/>
              <a:t>batat</a:t>
            </a:r>
            <a:r>
              <a:rPr lang="hr-HR" dirty="0"/>
              <a:t> (6 mj.)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mrkva, krumpir, mahune, brokula, cvjetača (8 mj.)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 grašak, repa, rajčica, krastavac (10 mj.)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kupus, kelj, poriluk, paprika, leća (11 mj.)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grah, špinat, blitva (12 mj.) 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426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Meso</a:t>
            </a:r>
            <a:r>
              <a:rPr lang="hr-HR" dirty="0"/>
              <a:t> </a:t>
            </a:r>
          </a:p>
          <a:p>
            <a:r>
              <a:rPr lang="hr-HR" dirty="0"/>
              <a:t>bijelo pileće i pureće meso, janjetina, kunić (8 mj.) </a:t>
            </a:r>
          </a:p>
          <a:p>
            <a:r>
              <a:rPr lang="hr-HR" dirty="0"/>
              <a:t> teletina (9 mj.) </a:t>
            </a:r>
          </a:p>
          <a:p>
            <a:r>
              <a:rPr lang="hr-HR" dirty="0"/>
              <a:t>tamno meso peradi (10 mj.) </a:t>
            </a:r>
          </a:p>
          <a:p>
            <a:r>
              <a:rPr lang="hr-HR" dirty="0"/>
              <a:t>junetina, govedina (11 mj.) </a:t>
            </a:r>
          </a:p>
          <a:p>
            <a:r>
              <a:rPr lang="hr-HR" dirty="0"/>
              <a:t>svinjetina, suhomesnati proizvodi, iznutrice (što kasnije) 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60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Riba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bijela riba, pastrva (10 mj.) 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plava riba (13 mj.) 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816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Jaja </a:t>
            </a:r>
          </a:p>
          <a:p>
            <a:r>
              <a:rPr lang="hr-HR" dirty="0"/>
              <a:t>žumanjak (10 mj.) </a:t>
            </a:r>
          </a:p>
          <a:p>
            <a:r>
              <a:rPr lang="hr-HR" dirty="0"/>
              <a:t> bjelanjak (13 mj.) </a:t>
            </a:r>
          </a:p>
          <a:p>
            <a:pPr marL="0" indent="0">
              <a:buNone/>
            </a:pPr>
            <a:r>
              <a:rPr lang="hr-HR" b="1" dirty="0"/>
              <a:t>Mliječni proizvodi</a:t>
            </a:r>
          </a:p>
          <a:p>
            <a:r>
              <a:rPr lang="hr-HR" dirty="0"/>
              <a:t>svježi kravlji sir, skuta, jogurt, kiselo mlijeko (10 mj.) </a:t>
            </a:r>
          </a:p>
          <a:p>
            <a:r>
              <a:rPr lang="hr-HR" dirty="0"/>
              <a:t>vrhnje (12 mj.) 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537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Masnoće</a:t>
            </a:r>
            <a:r>
              <a:rPr lang="hr-HR" dirty="0"/>
              <a:t> </a:t>
            </a:r>
          </a:p>
          <a:p>
            <a:r>
              <a:rPr lang="hr-HR" dirty="0"/>
              <a:t>maslinovo ulje (6 mj.) </a:t>
            </a:r>
          </a:p>
          <a:p>
            <a:r>
              <a:rPr lang="hr-HR" dirty="0"/>
              <a:t>biljna ulja (10 mj.) </a:t>
            </a:r>
          </a:p>
          <a:p>
            <a:r>
              <a:rPr lang="hr-HR" dirty="0"/>
              <a:t>maslac (12 mj.) 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 </a:t>
            </a:r>
            <a:r>
              <a:rPr lang="hr-HR" b="1" dirty="0"/>
              <a:t>Začinsko bilje</a:t>
            </a:r>
            <a:r>
              <a:rPr lang="hr-HR" dirty="0"/>
              <a:t> s 12 mjeseci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64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Dohrana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ili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komplemetarna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prehrana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prehrana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svom krutom i tekućom hranom osim majčinog mlijeka (SZO)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dodavanje neke druge hrane uz majčino ili adaptirano mlijeko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Pravodobno uvođenje komplementarne hrane bitno je zbog nutritivnih i razvojnih razloga 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Rastom dojenčeta majčino mlijeko prestaje biti dovoljan izvor energije,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makronutrijenata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mikronutijenata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43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dobi od šest mjeseci dijete je ovladalo mnogobrojnim funkcijama koja su pretpostavka za hranjenje s novom krutom hranom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Dijete treba doseći određeni stupanj psihičkih </a:t>
            </a:r>
            <a:r>
              <a:rPr lang="hr-HR">
                <a:latin typeface="Times New Roman" panose="02020603050405020304" pitchFamily="18" charset="0"/>
                <a:cs typeface="Times New Roman" panose="02020603050405020304" pitchFamily="18" charset="0"/>
              </a:rPr>
              <a:t>i motoričkih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sposobnosti:</a:t>
            </a:r>
          </a:p>
        </p:txBody>
      </p:sp>
    </p:spTree>
    <p:extLst>
      <p:ext uri="{BB962C8B-B14F-4D97-AF65-F5344CB8AC3E}">
        <p14:creationId xmlns:p14="http://schemas.microsoft.com/office/powerpoint/2010/main" val="3820574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8545" y="1039091"/>
            <a:ext cx="11443855" cy="5087073"/>
          </a:xfrm>
        </p:spPr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 čvrsto i uspravno držati glavicu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Sjediti uz potporu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Reagirati na hranu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Spontano otvarati usta kad mu se prinosi hrana i okrene kad više nije gladno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Gutati bez poteškoća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Pokušava uhvatiti hranu i staviti je u usta</a:t>
            </a:r>
          </a:p>
        </p:txBody>
      </p:sp>
    </p:spTree>
    <p:extLst>
      <p:ext uri="{BB962C8B-B14F-4D97-AF65-F5344CB8AC3E}">
        <p14:creationId xmlns:p14="http://schemas.microsoft.com/office/powerpoint/2010/main" val="3174565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To je vrijeme nicanja prvih mliječnih zuba</a:t>
            </a:r>
          </a:p>
          <a:p>
            <a:r>
              <a:rPr lang="hr-HR" dirty="0"/>
              <a:t>Razvija se "</a:t>
            </a:r>
            <a:r>
              <a:rPr lang="hr-HR" dirty="0" err="1"/>
              <a:t>pincetni</a:t>
            </a:r>
            <a:r>
              <a:rPr lang="hr-HR" dirty="0"/>
              <a:t>" hvat - primanje hrane palcem i kažiprstom</a:t>
            </a:r>
          </a:p>
          <a:p>
            <a:r>
              <a:rPr lang="hr-HR" dirty="0"/>
              <a:t>Dijete bi do dobi od 9 mjeseci moglo naučiti samostalno piti iz šalice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0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Enzimatski</a:t>
            </a:r>
            <a:r>
              <a:rPr lang="hr-HR" dirty="0"/>
              <a:t> sustav dojenčeta od 4-6 </a:t>
            </a:r>
            <a:r>
              <a:rPr lang="hr-HR" dirty="0" err="1"/>
              <a:t>mj.života</a:t>
            </a:r>
            <a:r>
              <a:rPr lang="hr-HR" dirty="0"/>
              <a:t> je zreo za probavljanje voća i povrća</a:t>
            </a:r>
          </a:p>
          <a:p>
            <a:r>
              <a:rPr lang="hr-HR" dirty="0"/>
              <a:t>Dojenče će uvijek lakše prihvatiti slatkaste okuse jabuke, kruške, kukuruza, riže, nego trpke, gorke i kisele okuse</a:t>
            </a:r>
            <a:br>
              <a:rPr lang="hr-HR" dirty="0"/>
            </a:br>
            <a:br>
              <a:rPr lang="hr-HR" dirty="0"/>
            </a:br>
            <a:br>
              <a:rPr lang="hr-HR" dirty="0"/>
            </a:b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8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Količina hrane koju će dojenče pojesti u obroku na početku uvođenja dohrane je mala, svega nekoliko žličica, i ne zadovoljava njegove energetske i prehrambene potrebe</a:t>
            </a:r>
          </a:p>
          <a:p>
            <a:r>
              <a:rPr lang="hr-HR" dirty="0"/>
              <a:t>Iz tog razloga potrebno je dijete, nakon upoznavanja s novim okusom, staviti na prsa ili mu dati mliječni dojenački pripravak kako bi obrok bio cjelovit. </a:t>
            </a:r>
            <a:br>
              <a:rPr lang="hr-HR" dirty="0"/>
            </a:b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621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Kad je količina hrane koju dojenče pojede 100-190 grama po obroku (ovisno o dobi), smatra se da je to dovoljno za zadovoljenje njegovih prehrambenih i energetskih potreba</a:t>
            </a:r>
          </a:p>
        </p:txBody>
      </p:sp>
    </p:spTree>
    <p:extLst>
      <p:ext uri="{BB962C8B-B14F-4D97-AF65-F5344CB8AC3E}">
        <p14:creationId xmlns:p14="http://schemas.microsoft.com/office/powerpoint/2010/main" val="4075373584"/>
      </p:ext>
    </p:extLst>
  </p:cSld>
  <p:clrMapOvr>
    <a:masterClrMapping/>
  </p:clrMapOvr>
</p:sld>
</file>

<file path=ppt/theme/theme1.xml><?xml version="1.0" encoding="utf-8"?>
<a:theme xmlns:a="http://schemas.openxmlformats.org/drawingml/2006/main" name="Mommy design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sustava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tehnika dojenja</Template>
  <TotalTime>256</TotalTime>
  <Words>1080</Words>
  <Application>Microsoft Office PowerPoint</Application>
  <PresentationFormat>Široki zaslon</PresentationFormat>
  <Paragraphs>95</Paragraphs>
  <Slides>26</Slides>
  <Notes>0</Notes>
  <HiddenSlides>1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30" baseType="lpstr">
      <vt:lpstr>Arial</vt:lpstr>
      <vt:lpstr>Times New Roman</vt:lpstr>
      <vt:lpstr>Wingdings</vt:lpstr>
      <vt:lpstr>Mommy design template</vt:lpstr>
      <vt:lpstr>Dohrana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Alergije</vt:lpstr>
      <vt:lpstr>PowerPoint prezentacija</vt:lpstr>
      <vt:lpstr>PowerPoint prezentacija</vt:lpstr>
      <vt:lpstr>Alergijske reakcije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Tablica dohrane za bebe </vt:lpstr>
      <vt:lpstr>PowerPoint prezentacija</vt:lpstr>
      <vt:lpstr> 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Dohrana </dc:title>
  <dc:creator>Korisnik</dc:creator>
  <cp:lastModifiedBy>MARIJA BRIŠKI</cp:lastModifiedBy>
  <cp:revision>21</cp:revision>
  <dcterms:created xsi:type="dcterms:W3CDTF">2019-02-07T09:52:38Z</dcterms:created>
  <dcterms:modified xsi:type="dcterms:W3CDTF">2022-05-17T09:13:31Z</dcterms:modified>
</cp:coreProperties>
</file>