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8"/>
  </p:notesMasterIdLst>
  <p:sldIdLst>
    <p:sldId id="256" r:id="rId2"/>
    <p:sldId id="262" r:id="rId3"/>
    <p:sldId id="257" r:id="rId4"/>
    <p:sldId id="258" r:id="rId5"/>
    <p:sldId id="259" r:id="rId6"/>
    <p:sldId id="265" r:id="rId7"/>
    <p:sldId id="264" r:id="rId8"/>
    <p:sldId id="260" r:id="rId9"/>
    <p:sldId id="273" r:id="rId10"/>
    <p:sldId id="267" r:id="rId11"/>
    <p:sldId id="270" r:id="rId12"/>
    <p:sldId id="268" r:id="rId13"/>
    <p:sldId id="274" r:id="rId14"/>
    <p:sldId id="272" r:id="rId15"/>
    <p:sldId id="276" r:id="rId16"/>
    <p:sldId id="277" r:id="rId17"/>
    <p:sldId id="278" r:id="rId18"/>
    <p:sldId id="279" r:id="rId19"/>
    <p:sldId id="280" r:id="rId20"/>
    <p:sldId id="282" r:id="rId21"/>
    <p:sldId id="284" r:id="rId22"/>
    <p:sldId id="300" r:id="rId23"/>
    <p:sldId id="302" r:id="rId24"/>
    <p:sldId id="303" r:id="rId25"/>
    <p:sldId id="305" r:id="rId26"/>
    <p:sldId id="306" r:id="rId27"/>
    <p:sldId id="307" r:id="rId28"/>
    <p:sldId id="308" r:id="rId29"/>
    <p:sldId id="309" r:id="rId30"/>
    <p:sldId id="311" r:id="rId31"/>
    <p:sldId id="312" r:id="rId32"/>
    <p:sldId id="310" r:id="rId33"/>
    <p:sldId id="287" r:id="rId34"/>
    <p:sldId id="286" r:id="rId35"/>
    <p:sldId id="289" r:id="rId36"/>
    <p:sldId id="288" r:id="rId37"/>
    <p:sldId id="291" r:id="rId38"/>
    <p:sldId id="290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48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FA9D0-0158-4289-A172-B6F14EA4155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9630A-38A0-4ACD-8A70-779A7D2334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41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9630A-38A0-4ACD-8A70-779A7D233465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72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62200"/>
            <a:ext cx="109728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0800" y="2995614"/>
            <a:ext cx="102616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27978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/>
              <a:t>Kliknite ikonu da biste dodali  sliku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38070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1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82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0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slov, tekst i isječak crtež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1559984" y="1946275"/>
            <a:ext cx="5080000" cy="4114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za sliku s interneta 3"/>
          <p:cNvSpPr>
            <a:spLocks noGrp="1"/>
          </p:cNvSpPr>
          <p:nvPr>
            <p:ph type="clipArt" sz="half" idx="2"/>
          </p:nvPr>
        </p:nvSpPr>
        <p:spPr>
          <a:xfrm>
            <a:off x="68431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r>
              <a:rPr lang="hr-HR" noProof="0"/>
              <a:t>Kliknite ikonu da biste dodali slike s interneta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0E783-2EC7-44A4-B5D6-346801519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fld id="{89AB2B2C-0A30-4D82-B96E-59C70957A40D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03B689-7408-4147-B83A-968CC1FB9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5BF3FF-EBA6-4923-9600-BE644660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C3BC70F-0840-434F-AD6D-CB0EDF66D3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555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94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09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6105526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05339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14838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45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47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30003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78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dermnet.org.nz/common/image.php?path=/dermatitis/img/napkin-thrush.jpg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Promjene na koži djeteta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body" idx="1"/>
          </p:nvPr>
        </p:nvSpPr>
        <p:spPr>
          <a:xfrm>
            <a:off x="1320800" y="3429000"/>
            <a:ext cx="10261600" cy="2560834"/>
          </a:xfrm>
        </p:spPr>
        <p:txBody>
          <a:bodyPr>
            <a:normAutofit/>
          </a:bodyPr>
          <a:lstStyle/>
          <a:p>
            <a:pPr algn="ctr"/>
            <a:endParaRPr lang="hr-HR" sz="3600" dirty="0"/>
          </a:p>
          <a:p>
            <a:pPr algn="ctr"/>
            <a:r>
              <a:rPr lang="hr-H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Posljedice loše njege djeteta</a:t>
            </a:r>
          </a:p>
        </p:txBody>
      </p:sp>
    </p:spTree>
    <p:extLst>
      <p:ext uri="{BB962C8B-B14F-4D97-AF65-F5344CB8AC3E}">
        <p14:creationId xmlns:p14="http://schemas.microsoft.com/office/powerpoint/2010/main" val="190648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latin typeface="Lucida Sans" pitchFamily="34" charset="0"/>
              </a:rPr>
              <a:t>Pelenski osip</a:t>
            </a:r>
            <a:endParaRPr lang="en-US" b="1" dirty="0">
              <a:latin typeface="Lucida Sans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-73572" y="1662545"/>
            <a:ext cx="8255825" cy="5195455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endParaRPr lang="hr-HR" dirty="0">
              <a:latin typeface="Lucida Sans" pitchFamily="34" charset="0"/>
            </a:endParaRPr>
          </a:p>
          <a:p>
            <a:r>
              <a:rPr lang="hr-HR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Crvenilo, upala kože koja je nadražena vlagom i dodirom sa stolicom i mokraćom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kod pogoršanja dolazi do pucanja kože, pojave se  mjehurići, dolazi do ljuštenja kože, bolne osjetljivosti, napetosti i svrbeža</a:t>
            </a:r>
          </a:p>
          <a:p>
            <a:r>
              <a:rPr lang="hr-HR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Uzrok neutješnog plača dojenčeta</a:t>
            </a:r>
          </a:p>
          <a:p>
            <a:r>
              <a:rPr lang="hr-HR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Češći je kod djece na umjetnoj prehrani i kod uvođenja dohrane (prilikom svake promjene u prehrani) </a:t>
            </a:r>
            <a:endParaRPr lang="en-US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endParaRPr lang="hr-HR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eaLnBrk="1" hangingPunct="1"/>
            <a:endParaRPr lang="en-US" dirty="0">
              <a:latin typeface="Lucida Sans" pitchFamily="34" charset="0"/>
            </a:endParaRPr>
          </a:p>
          <a:p>
            <a:pPr lvl="1" eaLnBrk="1" hangingPunct="1"/>
            <a:endParaRPr lang="en-US" dirty="0">
              <a:latin typeface="Lucida Sans" pitchFamily="34" charset="0"/>
            </a:endParaRPr>
          </a:p>
          <a:p>
            <a:pPr lvl="1" eaLnBrk="1" hangingPunct="1"/>
            <a:endParaRPr lang="en-US" u="sng" dirty="0">
              <a:latin typeface="Lucida Sans" pitchFamily="34" charset="0"/>
            </a:endParaRPr>
          </a:p>
        </p:txBody>
      </p:sp>
      <p:pic>
        <p:nvPicPr>
          <p:cNvPr id="5" name="Picture 4" descr="nappy r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546" y="18680"/>
            <a:ext cx="1462325" cy="1484784"/>
          </a:xfrm>
          <a:prstGeom prst="rect">
            <a:avLst/>
          </a:prstGeom>
        </p:spPr>
      </p:pic>
      <p:pic>
        <p:nvPicPr>
          <p:cNvPr id="5122" name="Picture 2" descr="Pelenski Osip - Zdravstveni Portal">
            <a:extLst>
              <a:ext uri="{FF2B5EF4-FFF2-40B4-BE49-F238E27FC236}">
                <a16:creationId xmlns:a16="http://schemas.microsoft.com/office/drawing/2014/main" id="{329C0C6B-C21F-4317-A764-56A8E8D6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211" y="204261"/>
            <a:ext cx="23812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elenski osip – uzroci, simptomi i liječenje | Kreni zdravo!">
            <a:extLst>
              <a:ext uri="{FF2B5EF4-FFF2-40B4-BE49-F238E27FC236}">
                <a16:creationId xmlns:a16="http://schemas.microsoft.com/office/drawing/2014/main" id="{56D99B1B-A479-484D-AAD8-02AD3859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253" y="2543504"/>
            <a:ext cx="4009747" cy="439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90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B273A35-0F33-43C8-9994-D64A2F8C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6807200" cy="52577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Česta pojava kod djece koja imaju gljivičnu infekciju usne šupljine - mliječac/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soor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uzrokovan </a:t>
            </a:r>
            <a:r>
              <a:rPr lang="hr-H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Candidom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Albicans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kao i djece koja dobivaju antibiotik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oštećenoj koži mogu se pojaviti sekundarne infekcije (bakterijske, gljivične, virusne)</a:t>
            </a:r>
          </a:p>
          <a:p>
            <a:pPr>
              <a:lnSpc>
                <a:spcPct val="90000"/>
              </a:lnSpc>
            </a:pPr>
            <a:endParaRPr lang="hr-HR" dirty="0"/>
          </a:p>
        </p:txBody>
      </p:sp>
      <p:pic>
        <p:nvPicPr>
          <p:cNvPr id="4" name="Picture 3" descr="napkin-thrush-s">
            <a:hlinkClick r:id="rId2"/>
            <a:extLst>
              <a:ext uri="{FF2B5EF4-FFF2-40B4-BE49-F238E27FC236}">
                <a16:creationId xmlns:a16="http://schemas.microsoft.com/office/drawing/2014/main" id="{462B7EC3-5F54-4A33-907C-44D42FC50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507" r="9261"/>
          <a:stretch/>
        </p:blipFill>
        <p:spPr bwMode="auto">
          <a:xfrm>
            <a:off x="6807200" y="1334814"/>
            <a:ext cx="5384800" cy="552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535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latin typeface="Lucida Sans" pitchFamily="34" charset="0"/>
              </a:rPr>
              <a:t>Pelenski</a:t>
            </a:r>
            <a:r>
              <a:rPr lang="hr-HR" b="1" dirty="0">
                <a:latin typeface="Lucida Sans" pitchFamily="34" charset="0"/>
              </a:rPr>
              <a:t> osip</a:t>
            </a:r>
            <a:br>
              <a:rPr lang="hr-HR" b="1" dirty="0">
                <a:latin typeface="Lucida Sans" pitchFamily="34" charset="0"/>
              </a:rPr>
            </a:br>
            <a:r>
              <a:rPr lang="hr-HR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ZBRINJAVANJE</a:t>
            </a:r>
            <a:endParaRPr lang="hr-HR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1" y="1787237"/>
            <a:ext cx="8387439" cy="5070764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r>
              <a:rPr lang="hr-HR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Što dulja prehrana na prsima</a:t>
            </a:r>
          </a:p>
          <a:p>
            <a:r>
              <a:rPr lang="hr-HR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češća promjena  pelena uz  pranje vodom </a:t>
            </a:r>
            <a:r>
              <a:rPr lang="hr-HR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anogenitalne</a:t>
            </a:r>
            <a:r>
              <a:rPr lang="hr-HR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regije</a:t>
            </a:r>
          </a:p>
          <a:p>
            <a:r>
              <a:rPr lang="hr-HR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Sušiti tapkajući</a:t>
            </a:r>
          </a:p>
          <a:p>
            <a:r>
              <a:rPr lang="hr-HR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Izložiti </a:t>
            </a:r>
            <a:r>
              <a:rPr lang="hr-HR" sz="280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pelensku</a:t>
            </a:r>
            <a:r>
              <a:rPr lang="hr-HR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regiju zraku</a:t>
            </a:r>
          </a:p>
          <a:p>
            <a:r>
              <a:rPr lang="hr-HR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Ne upotrebljavati vlažne maramice koje sadrže alkohol i mirisne sastojke </a:t>
            </a:r>
          </a:p>
          <a:p>
            <a:r>
              <a:rPr lang="hr-HR" sz="28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Primjena neutralnih krema</a:t>
            </a:r>
          </a:p>
        </p:txBody>
      </p:sp>
      <p:pic>
        <p:nvPicPr>
          <p:cNvPr id="5" name="Picture 4" descr="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91600" y="0"/>
            <a:ext cx="3600400" cy="2561179"/>
          </a:xfrm>
          <a:prstGeom prst="rect">
            <a:avLst/>
          </a:prstGeom>
        </p:spPr>
      </p:pic>
      <p:pic>
        <p:nvPicPr>
          <p:cNvPr id="6" name="Picture 5" descr="38588851505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96558" y="4457186"/>
            <a:ext cx="1584176" cy="1584176"/>
          </a:xfrm>
          <a:prstGeom prst="rect">
            <a:avLst/>
          </a:prstGeom>
        </p:spPr>
      </p:pic>
      <p:pic>
        <p:nvPicPr>
          <p:cNvPr id="7" name="Picture 6" descr="tnimage.a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17088" y="2793674"/>
            <a:ext cx="1212726" cy="1431017"/>
          </a:xfrm>
          <a:prstGeom prst="rect">
            <a:avLst/>
          </a:prstGeom>
        </p:spPr>
      </p:pic>
      <p:pic>
        <p:nvPicPr>
          <p:cNvPr id="8" name="Picture 7" descr="veli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8288" y="5013176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2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DF717B-1B22-445D-81F3-6DCAE2DE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r-HR" dirty="0">
                <a:latin typeface="Tahoma" pitchFamily="34" charset="0"/>
                <a:ea typeface="Tahoma" pitchFamily="34" charset="0"/>
                <a:cs typeface="Tahoma" pitchFamily="34" charset="0"/>
              </a:rPr>
              <a:t>TJEMENICA – oblik SD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6807200" cy="52577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Tjemenica je kožna promjena na vlasištu koja se najčešće pojavljuje u dojenčadi 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uzrokovana je poremećajem funkcije lojnih žlijezda koji rezultira pojavom žućkastih ljuščica na vlasištu od kojih neke vlaže, a neke su suhe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 ih se pokuša skinuti dolazi do kapilarnog krvarenja</a:t>
            </a:r>
          </a:p>
        </p:txBody>
      </p:sp>
      <p:pic>
        <p:nvPicPr>
          <p:cNvPr id="4" name="Content Placeholder 3" descr="cradle-cap.jpg">
            <a:extLst>
              <a:ext uri="{FF2B5EF4-FFF2-40B4-BE49-F238E27FC236}">
                <a16:creationId xmlns:a16="http://schemas.microsoft.com/office/drawing/2014/main" id="{65E654F5-03F4-466D-A794-221015A66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716" b="1"/>
          <a:stretch/>
        </p:blipFill>
        <p:spPr>
          <a:xfrm>
            <a:off x="7674796" y="4037744"/>
            <a:ext cx="4517204" cy="2820256"/>
          </a:xfrm>
          <a:prstGeom prst="rect">
            <a:avLst/>
          </a:prstGeom>
          <a:noFill/>
        </p:spPr>
      </p:pic>
      <p:pic>
        <p:nvPicPr>
          <p:cNvPr id="6" name="Picture 4" descr="cradle cap-2.jpg">
            <a:extLst>
              <a:ext uri="{FF2B5EF4-FFF2-40B4-BE49-F238E27FC236}">
                <a16:creationId xmlns:a16="http://schemas.microsoft.com/office/drawing/2014/main" id="{F155310C-2299-47E8-A49C-2C59B45A1E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6216" y="984849"/>
            <a:ext cx="3765784" cy="305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53213" cy="141763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hr-HR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TJEMENICA </a:t>
            </a:r>
            <a:r>
              <a:rPr lang="en-GB" sz="3700" dirty="0" err="1"/>
              <a:t>Sebor</a:t>
            </a:r>
            <a:r>
              <a:rPr lang="hr-HR" sz="3700" dirty="0" err="1"/>
              <a:t>oični</a:t>
            </a:r>
            <a:r>
              <a:rPr lang="en-GB" sz="3700" dirty="0"/>
              <a:t> dermatitis</a:t>
            </a:r>
            <a:r>
              <a:rPr lang="hr-HR" sz="3700" dirty="0"/>
              <a:t>, SD</a:t>
            </a:r>
            <a:br>
              <a:rPr lang="en-GB" sz="3700" dirty="0"/>
            </a:br>
            <a:endParaRPr lang="en-GB" sz="37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600201"/>
            <a:ext cx="6807200" cy="4525963"/>
          </a:xfrm>
        </p:spPr>
        <p:txBody>
          <a:bodyPr>
            <a:normAutofit lnSpcReduction="10000"/>
          </a:bodyPr>
          <a:lstStyle/>
          <a:p>
            <a:pPr lvl="2" eaLnBrk="1" hangingPunct="1">
              <a:lnSpc>
                <a:spcPct val="90000"/>
              </a:lnSpc>
              <a:buNone/>
            </a:pPr>
            <a:endParaRPr lang="en-US" sz="2200" dirty="0"/>
          </a:p>
          <a:p>
            <a:pPr lvl="2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zahvatit i ostale kožne nabore i lice</a:t>
            </a:r>
          </a:p>
          <a:p>
            <a:pPr lvl="2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Važno je kod tjemenica koje vlaže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primjeniti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oblog fiziološke otopine, tek kad se posuše onda ide primjena krema, losiona, masti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njega uljem, skidanje ljuskica ponekad i sa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2% salic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ilnom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kiselinom (isprati dječjim šamponom!)</a:t>
            </a:r>
          </a:p>
          <a:p>
            <a:pPr lvl="2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Iščešljavanje mekim češljem uz redovito održavanje higijene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zdravlje beba - Najnovije i najčitanije vijesti - Index.hr">
            <a:extLst>
              <a:ext uri="{FF2B5EF4-FFF2-40B4-BE49-F238E27FC236}">
                <a16:creationId xmlns:a16="http://schemas.microsoft.com/office/drawing/2014/main" id="{A438081F-55BB-4A71-9A2E-21E8C48AC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r="8056" b="-1"/>
          <a:stretch/>
        </p:blipFill>
        <p:spPr bwMode="auto">
          <a:xfrm>
            <a:off x="6653213" y="39760"/>
            <a:ext cx="5538787" cy="27856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148" name="Picture 4" descr="Tvoja internet ljekarna - Najjeftinija i najveća online ljekarna u  Hrvatskoj.">
            <a:extLst>
              <a:ext uri="{FF2B5EF4-FFF2-40B4-BE49-F238E27FC236}">
                <a16:creationId xmlns:a16="http://schemas.microsoft.com/office/drawing/2014/main" id="{57B45552-7C5B-4F99-9140-C40CC455D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23" y="4948714"/>
            <a:ext cx="2310447" cy="19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ustela Pjena za tjemenicu za bebe, 150 ml | dm.hr">
            <a:extLst>
              <a:ext uri="{FF2B5EF4-FFF2-40B4-BE49-F238E27FC236}">
                <a16:creationId xmlns:a16="http://schemas.microsoft.com/office/drawing/2014/main" id="{E36A7170-8F3C-4FB9-B27A-08E592B7B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73" y="1600201"/>
            <a:ext cx="11144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Tjemenica kod beba, starije djece i odraslih - kako izgleda, simptomi i  liječenje - MaminSvijet.hr">
            <a:extLst>
              <a:ext uri="{FF2B5EF4-FFF2-40B4-BE49-F238E27FC236}">
                <a16:creationId xmlns:a16="http://schemas.microsoft.com/office/drawing/2014/main" id="{98766927-BFD5-4DAA-A629-5F74D76B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35" y="2825392"/>
            <a:ext cx="4053665" cy="39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6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50707"/>
          </a:xfrm>
        </p:spPr>
        <p:txBody>
          <a:bodyPr>
            <a:normAutofit/>
          </a:bodyPr>
          <a:lstStyle/>
          <a:p>
            <a:pPr eaLnBrk="1" hangingPunct="1"/>
            <a:r>
              <a:rPr lang="en-GB" b="1" dirty="0" err="1"/>
              <a:t>Atopi</a:t>
            </a:r>
            <a:r>
              <a:rPr lang="hr-HR" b="1" dirty="0" err="1"/>
              <a:t>jski</a:t>
            </a:r>
            <a:r>
              <a:rPr lang="en-GB" b="1" dirty="0"/>
              <a:t> </a:t>
            </a:r>
            <a:r>
              <a:rPr lang="hr-HR" b="1" dirty="0"/>
              <a:t>dermatitis</a:t>
            </a:r>
            <a:endParaRPr lang="en-GB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150707"/>
            <a:ext cx="6701034" cy="570729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Prijašnji naziv: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neurodermitis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zahvaća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15-20%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školske djece,  obično počinje   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&lt;6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(75%)</a:t>
            </a:r>
          </a:p>
          <a:p>
            <a:pPr eaLnBrk="1" hangingPunct="1"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Značajno utječe na kvalitetu života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male djece često povezan  s alergijom na hranu (30-50%)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Spontano prolazi &lt;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66%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&lt;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u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oboljelih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Poneki imaju pogoršanja u pubertetu – prolazi po izlasku iz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pubereta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GB" sz="2400" dirty="0"/>
          </a:p>
          <a:p>
            <a:pPr lvl="2" eaLnBrk="1" hangingPunct="1">
              <a:lnSpc>
                <a:spcPct val="90000"/>
              </a:lnSpc>
            </a:pPr>
            <a:endParaRPr lang="en-GB" sz="2400" dirty="0"/>
          </a:p>
        </p:txBody>
      </p:sp>
      <p:pic>
        <p:nvPicPr>
          <p:cNvPr id="4" name="Picture 2" descr="372124_f260">
            <a:extLst>
              <a:ext uri="{FF2B5EF4-FFF2-40B4-BE49-F238E27FC236}">
                <a16:creationId xmlns:a16="http://schemas.microsoft.com/office/drawing/2014/main" id="{C6512F6E-86E2-4DFE-A57E-4FE8DFD5D7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6488" r="3889" b="-1"/>
          <a:stretch/>
        </p:blipFill>
        <p:spPr bwMode="auto">
          <a:xfrm>
            <a:off x="6807200" y="0"/>
            <a:ext cx="5384800" cy="331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czema_3">
            <a:extLst>
              <a:ext uri="{FF2B5EF4-FFF2-40B4-BE49-F238E27FC236}">
                <a16:creationId xmlns:a16="http://schemas.microsoft.com/office/drawing/2014/main" id="{E7C2E3CE-F13F-454B-97B4-289AFC4DC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4758"/>
          <a:stretch/>
        </p:blipFill>
        <p:spPr bwMode="auto">
          <a:xfrm>
            <a:off x="8690757" y="3318552"/>
            <a:ext cx="3501243" cy="353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702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07200" cy="1047964"/>
          </a:xfrm>
        </p:spPr>
        <p:txBody>
          <a:bodyPr>
            <a:normAutofit/>
          </a:bodyPr>
          <a:lstStyle/>
          <a:p>
            <a:r>
              <a:rPr lang="en-GB" b="1" dirty="0" err="1"/>
              <a:t>Atopi</a:t>
            </a:r>
            <a:r>
              <a:rPr lang="hr-HR" b="1" dirty="0" err="1"/>
              <a:t>jski</a:t>
            </a:r>
            <a:r>
              <a:rPr lang="en-GB" b="1" dirty="0"/>
              <a:t> </a:t>
            </a:r>
            <a:r>
              <a:rPr lang="hr-HR" b="1" dirty="0"/>
              <a:t>dermatitis</a:t>
            </a:r>
            <a:endParaRPr lang="en-GB" b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47964"/>
            <a:ext cx="6637105" cy="5810036"/>
          </a:xfrm>
        </p:spPr>
        <p:txBody>
          <a:bodyPr>
            <a:noAutofit/>
          </a:bodyPr>
          <a:lstStyle/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DOJENČE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crvenilo, svrbež, suhoća i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ljuskanje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obično uz poremećaj spavanja</a:t>
            </a:r>
          </a:p>
          <a:p>
            <a:pPr lvl="2">
              <a:lnSpc>
                <a:spcPct val="9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smanjena otpornost na bakterijske, ali i gljivične i virusne kolonizacije kože</a:t>
            </a:r>
          </a:p>
          <a:p>
            <a:pPr lvl="2">
              <a:lnSpc>
                <a:spcPct val="9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Osip zahvaća lice ,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fleksorne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strane zglobova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STARIJA DJECA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Osip zahvaća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lakatne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koljenske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jame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vrat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zapešća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gležnjeve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Često lišajevi, kraste i suhoća kože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Može ići uz tipične 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podočnjake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(Morgan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 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podočnjaci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Povezuju se sa poremećajima spavanja i ponašanja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Flexural_atopic_dermatitis2">
            <a:extLst>
              <a:ext uri="{FF2B5EF4-FFF2-40B4-BE49-F238E27FC236}">
                <a16:creationId xmlns:a16="http://schemas.microsoft.com/office/drawing/2014/main" id="{94A6457A-D7FD-48D1-B89C-77E4F8CB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1794" y="3249201"/>
            <a:ext cx="2592288" cy="324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Kako smanjiti simptome atopijskog dermatitisa kod djece? | Online Ljekarne  Prima Farmacia">
            <a:extLst>
              <a:ext uri="{FF2B5EF4-FFF2-40B4-BE49-F238E27FC236}">
                <a16:creationId xmlns:a16="http://schemas.microsoft.com/office/drawing/2014/main" id="{51F331AE-C5C2-438B-AA9C-5919244C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710" y="0"/>
            <a:ext cx="4811732" cy="310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490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AD – Klinička slika –dobne karakteristike</a:t>
            </a:r>
            <a:endParaRPr lang="hr-HR" dirty="0"/>
          </a:p>
        </p:txBody>
      </p:sp>
      <p:pic>
        <p:nvPicPr>
          <p:cNvPr id="4" name="Content Placeholder 3" descr="symptoms-of-eczema-in-infants-and-childre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83575"/>
            <a:ext cx="12191999" cy="5661755"/>
          </a:xfrm>
        </p:spPr>
      </p:pic>
      <p:pic>
        <p:nvPicPr>
          <p:cNvPr id="5" name="Picture 4" descr="cartoon-doctor-lin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68408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11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MORGANOVI PODOČNJACI</a:t>
            </a:r>
          </a:p>
        </p:txBody>
      </p:sp>
      <p:pic>
        <p:nvPicPr>
          <p:cNvPr id="4" name="Content Placeholder 3" descr="scan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56958"/>
            <a:ext cx="6739848" cy="3901534"/>
          </a:xfrm>
        </p:spPr>
      </p:pic>
      <p:pic>
        <p:nvPicPr>
          <p:cNvPr id="5" name="Picture 4" descr="05DennieMorganFol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9848" y="1317739"/>
            <a:ext cx="5452152" cy="45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8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>
                <a:latin typeface="Lucida Sans" pitchFamily="34" charset="0"/>
              </a:rPr>
              <a:t>Poten</a:t>
            </a:r>
            <a:r>
              <a:rPr lang="hr-HR" b="1" dirty="0">
                <a:latin typeface="Lucida Sans" pitchFamily="34" charset="0"/>
              </a:rPr>
              <a:t>cijalni “okidači”</a:t>
            </a:r>
            <a:endParaRPr lang="en-GB" b="1" dirty="0">
              <a:latin typeface="Lucida Sans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0836" y="1565564"/>
            <a:ext cx="9163166" cy="52924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800" b="1" dirty="0" err="1">
                <a:latin typeface="Trebuchet MS" panose="020B0603020202020204" pitchFamily="34" charset="0"/>
              </a:rPr>
              <a:t>Ir</a:t>
            </a:r>
            <a:r>
              <a:rPr lang="hr-HR" sz="2800" b="1" dirty="0">
                <a:latin typeface="Trebuchet MS" panose="020B0603020202020204" pitchFamily="34" charset="0"/>
              </a:rPr>
              <a:t>itansi</a:t>
            </a:r>
            <a:endParaRPr lang="en-GB" sz="2800" b="1" dirty="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dirty="0">
                <a:latin typeface="Trebuchet MS" panose="020B0603020202020204" pitchFamily="34" charset="0"/>
              </a:rPr>
              <a:t>Sapuni i deterdženti</a:t>
            </a:r>
            <a:endParaRPr lang="en-GB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b="1" dirty="0">
                <a:latin typeface="Trebuchet MS" panose="020B0603020202020204" pitchFamily="34" charset="0"/>
              </a:rPr>
              <a:t>Kožne infekcije</a:t>
            </a:r>
            <a:endParaRPr lang="en-GB" sz="2800" b="1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800" b="1" dirty="0" err="1">
                <a:latin typeface="Trebuchet MS" panose="020B0603020202020204" pitchFamily="34" charset="0"/>
              </a:rPr>
              <a:t>Stres</a:t>
            </a:r>
            <a:r>
              <a:rPr lang="en-GB" sz="2800" b="1" dirty="0">
                <a:latin typeface="Trebuchet MS" panose="020B0603020202020204" pitchFamily="34" charset="0"/>
              </a:rPr>
              <a:t>/</a:t>
            </a:r>
            <a:r>
              <a:rPr lang="hr-HR" sz="2800" b="1" dirty="0">
                <a:latin typeface="Trebuchet MS" panose="020B0603020202020204" pitchFamily="34" charset="0"/>
              </a:rPr>
              <a:t>vlaga</a:t>
            </a:r>
            <a:r>
              <a:rPr lang="en-GB" sz="2800" b="1" dirty="0">
                <a:latin typeface="Trebuchet MS" panose="020B0603020202020204" pitchFamily="34" charset="0"/>
              </a:rPr>
              <a:t>/e</a:t>
            </a:r>
            <a:r>
              <a:rPr lang="hr-HR" sz="2800" b="1" dirty="0">
                <a:latin typeface="Trebuchet MS" panose="020B0603020202020204" pitchFamily="34" charset="0"/>
              </a:rPr>
              <a:t>kstremne temperature</a:t>
            </a:r>
            <a:endParaRPr lang="en-GB" sz="2800" b="1" dirty="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dirty="0">
                <a:latin typeface="Trebuchet MS" panose="020B0603020202020204" pitchFamily="34" charset="0"/>
              </a:rPr>
              <a:t>Izbjeći po mogućnosti, isključivo pamučna odjeća</a:t>
            </a:r>
            <a:endParaRPr lang="en-GB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b="1" dirty="0">
                <a:latin typeface="Trebuchet MS" panose="020B0603020202020204" pitchFamily="34" charset="0"/>
              </a:rPr>
              <a:t>Kućne grinje/ ljubimci</a:t>
            </a:r>
            <a:endParaRPr lang="en-GB" sz="2800" b="1" dirty="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dirty="0">
                <a:latin typeface="Trebuchet MS" panose="020B0603020202020204" pitchFamily="34" charset="0"/>
              </a:rPr>
              <a:t>Izbjeći po mogućnosti (jako teško)</a:t>
            </a:r>
            <a:endParaRPr lang="en-GB" dirty="0">
              <a:latin typeface="Trebuchet MS" panose="020B0603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b="1" dirty="0">
                <a:latin typeface="Trebuchet MS" panose="020B0603020202020204" pitchFamily="34" charset="0"/>
              </a:rPr>
              <a:t>Alergija na hranu</a:t>
            </a:r>
            <a:endParaRPr lang="en-GB" sz="2800" b="1" dirty="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dirty="0">
                <a:latin typeface="Trebuchet MS" panose="020B0603020202020204" pitchFamily="34" charset="0"/>
              </a:rPr>
              <a:t>Jaja</a:t>
            </a:r>
            <a:r>
              <a:rPr lang="en-GB" dirty="0">
                <a:latin typeface="Trebuchet MS" panose="020B0603020202020204" pitchFamily="34" charset="0"/>
              </a:rPr>
              <a:t>/m</a:t>
            </a:r>
            <a:r>
              <a:rPr lang="hr-HR" dirty="0">
                <a:latin typeface="Trebuchet MS" panose="020B0603020202020204" pitchFamily="34" charset="0"/>
              </a:rPr>
              <a:t>lijeko</a:t>
            </a:r>
            <a:r>
              <a:rPr lang="en-GB" dirty="0">
                <a:latin typeface="Trebuchet MS" panose="020B0603020202020204" pitchFamily="34" charset="0"/>
              </a:rPr>
              <a:t>/</a:t>
            </a:r>
            <a:r>
              <a:rPr lang="hr-HR" dirty="0">
                <a:latin typeface="Trebuchet MS" panose="020B0603020202020204" pitchFamily="34" charset="0"/>
              </a:rPr>
              <a:t>soja/kikiriki/plava riba i dr.</a:t>
            </a:r>
            <a:endParaRPr lang="en-GB" dirty="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dirty="0">
                <a:latin typeface="Trebuchet MS" panose="020B0603020202020204" pitchFamily="34" charset="0"/>
              </a:rPr>
              <a:t>Umjeren do težak dermatitis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hr-HR" dirty="0">
                <a:latin typeface="Trebuchet MS" panose="020B0603020202020204" pitchFamily="34" charset="0"/>
              </a:rPr>
              <a:t>otporan na liječenje</a:t>
            </a:r>
            <a:endParaRPr lang="en-GB" dirty="0">
              <a:latin typeface="Trebuchet MS" panose="020B0603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dirty="0">
                <a:latin typeface="Trebuchet MS" panose="020B0603020202020204" pitchFamily="34" charset="0"/>
              </a:rPr>
              <a:t>Tek malobrojni povoljno regairaju na dijetu</a:t>
            </a: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6" name="Picture 5" descr="0511-1006-2216-2348_Cartoon_Style_Food-Whole_Fish_on_a_Platter_with_Lemon_Slices_clipart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2345" y="3899785"/>
            <a:ext cx="1067797" cy="1532569"/>
          </a:xfrm>
          <a:prstGeom prst="rect">
            <a:avLst/>
          </a:prstGeom>
        </p:spPr>
      </p:pic>
      <p:pic>
        <p:nvPicPr>
          <p:cNvPr id="7" name="Picture 6" descr="Lathered_Soap_Royalty_Free_Clipart_Picture_090511-234886-5590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8726" y="5432354"/>
            <a:ext cx="1746929" cy="1170442"/>
          </a:xfrm>
          <a:prstGeom prst="rect">
            <a:avLst/>
          </a:prstGeom>
        </p:spPr>
      </p:pic>
      <p:pic>
        <p:nvPicPr>
          <p:cNvPr id="8" name="Picture 7" descr="1149_picture_of_a_clothesline_with_household_laundry_dry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87092" y="1314974"/>
            <a:ext cx="1879619" cy="1444622"/>
          </a:xfrm>
          <a:prstGeom prst="rect">
            <a:avLst/>
          </a:prstGeom>
        </p:spPr>
      </p:pic>
      <p:pic>
        <p:nvPicPr>
          <p:cNvPr id="9" name="Picture 8" descr="ChickenPoxBabyCarto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60142" y="2751881"/>
            <a:ext cx="1686690" cy="2147510"/>
          </a:xfrm>
          <a:prstGeom prst="rect">
            <a:avLst/>
          </a:prstGeom>
        </p:spPr>
      </p:pic>
      <p:pic>
        <p:nvPicPr>
          <p:cNvPr id="10" name="Picture 9" descr="peanu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6970" y="1517491"/>
            <a:ext cx="925334" cy="1408118"/>
          </a:xfrm>
          <a:prstGeom prst="rect">
            <a:avLst/>
          </a:prstGeom>
        </p:spPr>
      </p:pic>
      <p:pic>
        <p:nvPicPr>
          <p:cNvPr id="11" name="Picture 10" descr="milk_3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16280" y="5048459"/>
            <a:ext cx="1137320" cy="1554337"/>
          </a:xfrm>
          <a:prstGeom prst="rect">
            <a:avLst/>
          </a:prstGeom>
        </p:spPr>
      </p:pic>
      <p:pic>
        <p:nvPicPr>
          <p:cNvPr id="12" name="Picture 11" descr="cartoon-eggs-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72835" y="174785"/>
            <a:ext cx="1773998" cy="12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74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din471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0545" y="0"/>
            <a:ext cx="3671455" cy="6954981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60648"/>
            <a:ext cx="81534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hr-HR" b="1" dirty="0">
                <a:latin typeface="Lucida Sans" pitchFamily="34" charset="0"/>
              </a:rPr>
              <a:t>Uvod </a:t>
            </a:r>
            <a:endParaRPr lang="en-GB" b="1" dirty="0">
              <a:latin typeface="Lucida Sans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6982" y="1251248"/>
            <a:ext cx="8423563" cy="4844752"/>
          </a:xfrm>
        </p:spPr>
        <p:txBody>
          <a:bodyPr/>
          <a:lstStyle/>
          <a:p>
            <a:pPr eaLnBrk="1" hangingPunct="1"/>
            <a:r>
              <a:rPr lang="hr-HR" sz="2800" dirty="0">
                <a:latin typeface="Lucida Sans" pitchFamily="34" charset="0"/>
              </a:rPr>
              <a:t>Česta pojava u pedijatrijskoj ambulanti   </a:t>
            </a:r>
            <a:endParaRPr lang="en-GB" sz="2800" dirty="0">
              <a:latin typeface="Lucida Sans" pitchFamily="34" charset="0"/>
            </a:endParaRPr>
          </a:p>
          <a:p>
            <a:pPr lvl="1" eaLnBrk="1" hangingPunct="1"/>
            <a:r>
              <a:rPr lang="hr-HR" sz="2800" dirty="0">
                <a:latin typeface="Lucida Sans" pitchFamily="34" charset="0"/>
              </a:rPr>
              <a:t>50</a:t>
            </a:r>
            <a:r>
              <a:rPr lang="en-GB" sz="2800" dirty="0">
                <a:latin typeface="Lucida Sans" pitchFamily="34" charset="0"/>
              </a:rPr>
              <a:t>% </a:t>
            </a:r>
            <a:r>
              <a:rPr lang="hr-HR" sz="2800" dirty="0">
                <a:latin typeface="Lucida Sans" pitchFamily="34" charset="0"/>
              </a:rPr>
              <a:t>predškolske djece - barem jednom nekakav osip</a:t>
            </a:r>
          </a:p>
          <a:p>
            <a:pPr lvl="1" eaLnBrk="1" hangingPunct="1">
              <a:buNone/>
            </a:pPr>
            <a:endParaRPr lang="en-GB" sz="2800" dirty="0">
              <a:latin typeface="Lucida Sans" pitchFamily="34" charset="0"/>
            </a:endParaRPr>
          </a:p>
          <a:p>
            <a:pPr lvl="2" eaLnBrk="1" hangingPunct="1"/>
            <a:r>
              <a:rPr lang="hr-HR" sz="2800" dirty="0">
                <a:latin typeface="Lucida Sans" pitchFamily="34" charset="0"/>
              </a:rPr>
              <a:t>30</a:t>
            </a:r>
            <a:r>
              <a:rPr lang="en-GB" sz="2800" dirty="0">
                <a:latin typeface="Lucida Sans" pitchFamily="34" charset="0"/>
              </a:rPr>
              <a:t>% </a:t>
            </a:r>
            <a:r>
              <a:rPr lang="hr-HR" sz="2800" dirty="0">
                <a:latin typeface="Lucida Sans" pitchFamily="34" charset="0"/>
              </a:rPr>
              <a:t>virusni osipi, alergijski ekcemi</a:t>
            </a:r>
            <a:endParaRPr lang="en-GB" sz="2800" dirty="0">
              <a:latin typeface="Lucida Sans" pitchFamily="34" charset="0"/>
            </a:endParaRPr>
          </a:p>
          <a:p>
            <a:pPr lvl="2" eaLnBrk="1" hangingPunct="1"/>
            <a:r>
              <a:rPr lang="hr-HR" sz="2800" dirty="0">
                <a:latin typeface="Lucida Sans" pitchFamily="34" charset="0"/>
              </a:rPr>
              <a:t>20</a:t>
            </a:r>
            <a:r>
              <a:rPr lang="en-GB" sz="2800" dirty="0">
                <a:latin typeface="Lucida Sans" pitchFamily="34" charset="0"/>
              </a:rPr>
              <a:t>% </a:t>
            </a:r>
            <a:r>
              <a:rPr lang="hr-HR" sz="2800" dirty="0">
                <a:latin typeface="Lucida Sans" pitchFamily="34" charset="0"/>
              </a:rPr>
              <a:t>seboroični</a:t>
            </a:r>
            <a:r>
              <a:rPr lang="en-GB" sz="2800" dirty="0">
                <a:latin typeface="Lucida Sans" pitchFamily="34" charset="0"/>
              </a:rPr>
              <a:t> dermatitis</a:t>
            </a:r>
          </a:p>
          <a:p>
            <a:pPr lvl="2" eaLnBrk="1" hangingPunct="1"/>
            <a:r>
              <a:rPr lang="en-GB" sz="2800" dirty="0">
                <a:latin typeface="Lucida Sans" pitchFamily="34" charset="0"/>
              </a:rPr>
              <a:t>15% </a:t>
            </a:r>
            <a:r>
              <a:rPr lang="hr-HR" sz="2800" dirty="0">
                <a:latin typeface="Lucida Sans" pitchFamily="34" charset="0"/>
              </a:rPr>
              <a:t>pelenski osip</a:t>
            </a:r>
            <a:endParaRPr lang="en-GB" sz="2800" dirty="0">
              <a:latin typeface="Lucida Sans" pitchFamily="34" charset="0"/>
            </a:endParaRPr>
          </a:p>
          <a:p>
            <a:pPr lvl="2" eaLnBrk="1" hangingPunct="1"/>
            <a:r>
              <a:rPr lang="hr-HR" sz="2800" dirty="0">
                <a:latin typeface="Lucida Sans" pitchFamily="34" charset="0"/>
              </a:rPr>
              <a:t>1</a:t>
            </a:r>
            <a:r>
              <a:rPr lang="en-GB" sz="2800">
                <a:latin typeface="Lucida Sans" pitchFamily="34" charset="0"/>
              </a:rPr>
              <a:t>% </a:t>
            </a:r>
            <a:r>
              <a:rPr lang="hr-HR" sz="2800">
                <a:latin typeface="Lucida Sans" pitchFamily="34" charset="0"/>
              </a:rPr>
              <a:t> </a:t>
            </a:r>
            <a:r>
              <a:rPr lang="hr-HR" sz="2800" dirty="0">
                <a:latin typeface="Lucida Sans" pitchFamily="34" charset="0"/>
              </a:rPr>
              <a:t>gljivice </a:t>
            </a:r>
          </a:p>
          <a:p>
            <a:pPr lvl="2" eaLnBrk="1" hangingPunct="1">
              <a:buNone/>
            </a:pPr>
            <a:endParaRPr lang="en-GB" sz="2000" dirty="0">
              <a:latin typeface="Lucida Sans" pitchFamily="34" charset="0"/>
            </a:endParaRPr>
          </a:p>
          <a:p>
            <a:pPr lvl="1" eaLnBrk="1" hangingPunct="1">
              <a:buFontTx/>
              <a:buNone/>
            </a:pPr>
            <a:endParaRPr lang="en-GB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80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39128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hr-HR" b="1" dirty="0"/>
              <a:t>Zbrinjavanje</a:t>
            </a:r>
            <a:endParaRPr lang="en-GB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47964"/>
            <a:ext cx="7027524" cy="589736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Higijenske mjere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Odjeća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rukavice u krevetu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kratki nokti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Izbjegavanje “okidača”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Dijetetske mjere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 broj povoljno reagira na dijetu 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posebno kod srednje teških do teških oblika koji slabo ili ne reagiraju na kreme i/ili  </a:t>
            </a:r>
            <a:r>
              <a:rPr lang="hr-H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kortikostreoidne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preparate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Savjetovanje s nutricionistom, dermatologom, pedijatrom alergologom...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endParaRPr lang="en-GB" sz="1800" dirty="0"/>
          </a:p>
        </p:txBody>
      </p:sp>
      <p:pic>
        <p:nvPicPr>
          <p:cNvPr id="4" name="Picture 1" descr="wet-wraps21.jpg">
            <a:extLst>
              <a:ext uri="{FF2B5EF4-FFF2-40B4-BE49-F238E27FC236}">
                <a16:creationId xmlns:a16="http://schemas.microsoft.com/office/drawing/2014/main" id="{0C37D615-75BA-4933-89FF-26FEB21ADE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2" b="36961"/>
          <a:stretch/>
        </p:blipFill>
        <p:spPr>
          <a:xfrm>
            <a:off x="7469312" y="0"/>
            <a:ext cx="4722688" cy="3969453"/>
          </a:xfrm>
          <a:prstGeom prst="rect">
            <a:avLst/>
          </a:prstGeom>
          <a:noFill/>
        </p:spPr>
      </p:pic>
      <p:pic>
        <p:nvPicPr>
          <p:cNvPr id="5" name="Picture 2" descr="tube-band.jpg">
            <a:extLst>
              <a:ext uri="{FF2B5EF4-FFF2-40B4-BE49-F238E27FC236}">
                <a16:creationId xmlns:a16="http://schemas.microsoft.com/office/drawing/2014/main" id="{E9A082C0-3B29-49AF-8F7F-E5755DF964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7708" y="3969452"/>
            <a:ext cx="2606881" cy="2888547"/>
          </a:xfrm>
          <a:prstGeom prst="rect">
            <a:avLst/>
          </a:prstGeom>
        </p:spPr>
      </p:pic>
      <p:pic>
        <p:nvPicPr>
          <p:cNvPr id="6" name="Picture 3" descr="Toddler_Vest.jpg">
            <a:extLst>
              <a:ext uri="{FF2B5EF4-FFF2-40B4-BE49-F238E27FC236}">
                <a16:creationId xmlns:a16="http://schemas.microsoft.com/office/drawing/2014/main" id="{46216331-90EA-47CB-B9E4-C801F903BE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0852" y="4049688"/>
            <a:ext cx="24768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1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0"/>
            <a:ext cx="10520738" cy="934948"/>
          </a:xfrm>
        </p:spPr>
        <p:txBody>
          <a:bodyPr/>
          <a:lstStyle/>
          <a:p>
            <a:pPr algn="l" eaLnBrk="1" hangingPunct="1"/>
            <a:r>
              <a:rPr lang="hr-HR" b="1" dirty="0">
                <a:latin typeface="Lucida Sans" pitchFamily="34" charset="0"/>
              </a:rPr>
              <a:t>SVRAB (</a:t>
            </a:r>
            <a:r>
              <a:rPr lang="en-US" i="1" dirty="0" err="1">
                <a:latin typeface="Lucida Sans" pitchFamily="34" charset="0"/>
              </a:rPr>
              <a:t>Sarcoptes</a:t>
            </a:r>
            <a:r>
              <a:rPr lang="en-US" i="1" dirty="0">
                <a:latin typeface="Lucida Sans" pitchFamily="34" charset="0"/>
              </a:rPr>
              <a:t> </a:t>
            </a:r>
            <a:r>
              <a:rPr lang="en-US" i="1" dirty="0" err="1">
                <a:latin typeface="Lucida Sans" pitchFamily="34" charset="0"/>
              </a:rPr>
              <a:t>scabei</a:t>
            </a:r>
            <a:r>
              <a:rPr lang="hr-HR" i="1" dirty="0">
                <a:latin typeface="Lucida Sans" pitchFamily="34" charset="0"/>
              </a:rPr>
              <a:t> </a:t>
            </a:r>
            <a:r>
              <a:rPr lang="hr-HR" dirty="0">
                <a:latin typeface="Lucida Sans" pitchFamily="34" charset="0"/>
              </a:rPr>
              <a:t> </a:t>
            </a:r>
            <a:r>
              <a:rPr lang="hr-HR" i="1" dirty="0" err="1">
                <a:latin typeface="Lucida Sans" pitchFamily="34" charset="0"/>
              </a:rPr>
              <a:t>hominis</a:t>
            </a:r>
            <a:r>
              <a:rPr lang="hr-HR" i="1" dirty="0">
                <a:latin typeface="Lucida Sans" pitchFamily="34" charset="0"/>
              </a:rPr>
              <a:t>)</a:t>
            </a:r>
            <a:endParaRPr lang="en-US" b="1" dirty="0">
              <a:latin typeface="Lucida Sans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" y="1600200"/>
            <a:ext cx="8609743" cy="50691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Uzročnik: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Sarcoptes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scabei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hr-HR" sz="2400" dirty="0">
                <a:solidFill>
                  <a:schemeClr val="tx1"/>
                </a:solidFill>
                <a:latin typeface="+mj-lt"/>
              </a:rPr>
              <a:t>- grinja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Širi se izravnim ili neizravnim fizičkim kontaktom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Simptomi se pojavljuju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4</a:t>
            </a:r>
            <a:r>
              <a:rPr lang="hr-H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-</a:t>
            </a:r>
            <a:r>
              <a:rPr lang="hr-H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6</a:t>
            </a:r>
            <a:r>
              <a:rPr lang="hr-HR" sz="2400" dirty="0">
                <a:solidFill>
                  <a:schemeClr val="tx1"/>
                </a:solidFill>
                <a:latin typeface="+mj-lt"/>
              </a:rPr>
              <a:t> tjedana nakon zaraze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Jak svrbež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Crvene točkaste promjene s krastama (zbog češanja):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     - 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na prstima, koži između prstiju, stražnjim stranama ruku, laktovima, petama, u pazušnim jamama te u području oko struka. 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lvl="2">
              <a:lnSpc>
                <a:spcPct val="90000"/>
              </a:lnSpc>
            </a:pPr>
            <a:r>
              <a:rPr lang="hr-HR" sz="2400" dirty="0">
                <a:solidFill>
                  <a:schemeClr val="tx1"/>
                </a:solidFill>
                <a:latin typeface="+mj-lt"/>
              </a:rPr>
              <a:t>Kod dojenčadi po čitavoj koži tijela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Content Placeholder 3" descr="acaro Sarcoptes scabiei.jpg">
            <a:extLst>
              <a:ext uri="{FF2B5EF4-FFF2-40B4-BE49-F238E27FC236}">
                <a16:creationId xmlns:a16="http://schemas.microsoft.com/office/drawing/2014/main" id="{4328CB35-CCDE-472D-99F6-7982884601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22159" y="1276564"/>
            <a:ext cx="3660622" cy="1936679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F60E57CA-3AB4-46F8-B51C-B510C9E5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944" y="3678148"/>
            <a:ext cx="4460055" cy="31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218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2800" dirty="0">
                <a:latin typeface="+mj-lt"/>
              </a:rPr>
              <a:t>Zbrinjavanje</a:t>
            </a: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hr-HR" sz="2800" dirty="0" err="1">
                <a:latin typeface="+mj-lt"/>
              </a:rPr>
              <a:t>Permetrin</a:t>
            </a:r>
            <a:r>
              <a:rPr lang="hr-HR" sz="2800" dirty="0">
                <a:latin typeface="+mj-lt"/>
              </a:rPr>
              <a:t> losion </a:t>
            </a:r>
            <a:r>
              <a:rPr lang="en-US" sz="2800" dirty="0">
                <a:latin typeface="+mj-lt"/>
              </a:rPr>
              <a:t>– </a:t>
            </a:r>
            <a:r>
              <a:rPr lang="hr-HR" sz="2800" dirty="0">
                <a:latin typeface="+mj-lt"/>
              </a:rPr>
              <a:t>nanosi na kožu čitavog tijela (od vrata na dolje) prije spavanja, ispire se nakon 8 do 14 sati</a:t>
            </a:r>
          </a:p>
          <a:p>
            <a:pPr lvl="1">
              <a:lnSpc>
                <a:spcPct val="90000"/>
              </a:lnSpc>
            </a:pPr>
            <a:r>
              <a:rPr lang="hr-HR" sz="2800" dirty="0">
                <a:latin typeface="+mj-lt"/>
              </a:rPr>
              <a:t>Ponoviti za 7 dana kod težih zaraza</a:t>
            </a: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hr-HR" sz="2800" dirty="0">
                <a:latin typeface="+mj-lt"/>
              </a:rPr>
              <a:t>Tretirati sve članove obitelji!</a:t>
            </a:r>
            <a:endParaRPr lang="en-US" sz="2800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hr-HR" sz="2800" dirty="0">
                <a:latin typeface="+mj-lt"/>
              </a:rPr>
              <a:t>Pranje odjeće, ručnike i posteljinu ma visokoj temperaturi (iskuhavanje)</a:t>
            </a:r>
            <a:endParaRPr lang="en-US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hr-HR" sz="2800" dirty="0">
                <a:latin typeface="+mj-lt"/>
              </a:rPr>
              <a:t>U slučaju zaostalog svrbeža lokalni ili sistemski antihistaminici</a:t>
            </a:r>
            <a:endParaRPr lang="en-US" sz="2800" dirty="0">
              <a:latin typeface="+mj-lt"/>
            </a:endParaRPr>
          </a:p>
          <a:p>
            <a:endParaRPr lang="hr-HR" dirty="0"/>
          </a:p>
        </p:txBody>
      </p:sp>
      <p:pic>
        <p:nvPicPr>
          <p:cNvPr id="4" name="Picture 5" descr="image_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5657" y="1397167"/>
            <a:ext cx="1449009" cy="425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5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hr-HR" dirty="0"/>
              <a:t>Uš glave (</a:t>
            </a:r>
            <a:r>
              <a:rPr lang="hr-HR" dirty="0" err="1"/>
              <a:t>Pediculus</a:t>
            </a:r>
            <a:r>
              <a:rPr lang="hr-HR" dirty="0"/>
              <a:t> </a:t>
            </a:r>
            <a:r>
              <a:rPr lang="hr-HR" dirty="0" err="1"/>
              <a:t>humanus</a:t>
            </a:r>
            <a:r>
              <a:rPr lang="hr-HR" dirty="0"/>
              <a:t> </a:t>
            </a:r>
            <a:r>
              <a:rPr lang="hr-HR" dirty="0" err="1"/>
              <a:t>capitis</a:t>
            </a:r>
            <a:r>
              <a:rPr lang="hr-HR" dirty="0"/>
              <a:t>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7181636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Ušljivost glave kod djece u vrtićkoj i školskoj dobi je česta pojava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u obliku manjih epidemija unutar školskog ili vrtićkog kolektiva 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unutar obitelji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Često pranje kose ne štiti od pojave ušljivosti</a:t>
            </a:r>
          </a:p>
          <a:p>
            <a:pPr>
              <a:lnSpc>
                <a:spcPct val="90000"/>
              </a:lnSpc>
            </a:pPr>
            <a:endParaRPr lang="hr-HR" sz="2600" dirty="0"/>
          </a:p>
        </p:txBody>
      </p:sp>
      <p:pic>
        <p:nvPicPr>
          <p:cNvPr id="4" name="Rezervirano mjesto sadržaja 4" descr="https://www.zzjzdnz.hr/uploads/imgcache/main/articles/shutterstock_141497557.jpg">
            <a:extLst>
              <a:ext uri="{FF2B5EF4-FFF2-40B4-BE49-F238E27FC236}">
                <a16:creationId xmlns:a16="http://schemas.microsoft.com/office/drawing/2014/main" id="{48877CFD-3AC1-4873-BC8B-C2478AEC2426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" b="14673"/>
          <a:stretch/>
        </p:blipFill>
        <p:spPr bwMode="auto">
          <a:xfrm>
            <a:off x="7104993" y="987265"/>
            <a:ext cx="4921794" cy="373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4" name="Picture 4" descr="Ušljivost predškolske djece">
            <a:extLst>
              <a:ext uri="{FF2B5EF4-FFF2-40B4-BE49-F238E27FC236}">
                <a16:creationId xmlns:a16="http://schemas.microsoft.com/office/drawing/2014/main" id="{27A5E907-6FC3-422D-89D5-606EB9B7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159" y="4719146"/>
            <a:ext cx="4918841" cy="22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07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8D2ADC6-7E27-48EB-8822-8C6A3E792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7448764" cy="53451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Ušljivost glave je parazitna bolest koju uzrokuju sitni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ektoparazit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uš (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lat. </a:t>
            </a:r>
            <a:r>
              <a:rPr lang="hr-H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Pediculus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humanus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capitis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veličine 2-3 mm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Uš živi u vlasištu i hrani se krvlju do koje dolazi bezbolnim ubodima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Odrasla ženka tijekom svog života, koji traje prosječno 2 mjeseca, snese oko 200 do 300 jajašaca (gnjida) koje odlaže uz sam korijen kose, najčešće u području zatiljka, iza ušiju i na sljepoočnicama.</a:t>
            </a:r>
          </a:p>
          <a:p>
            <a:pPr>
              <a:lnSpc>
                <a:spcPct val="90000"/>
              </a:lnSpc>
            </a:pPr>
            <a:endParaRPr lang="hr-HR" sz="2400" dirty="0"/>
          </a:p>
        </p:txBody>
      </p:sp>
      <p:pic>
        <p:nvPicPr>
          <p:cNvPr id="9218" name="Picture 2" descr="Uši u kosi (pedikuloza) – kako ih prepoznati i kako ih se riješiti? | Kreni  zdravo!">
            <a:extLst>
              <a:ext uri="{FF2B5EF4-FFF2-40B4-BE49-F238E27FC236}">
                <a16:creationId xmlns:a16="http://schemas.microsoft.com/office/drawing/2014/main" id="{18E4C239-2DF5-49D2-A64B-861ED49FD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5" r="23749" b="-2"/>
          <a:stretch/>
        </p:blipFill>
        <p:spPr bwMode="auto">
          <a:xfrm>
            <a:off x="7448764" y="274638"/>
            <a:ext cx="4743236" cy="658336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72595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F2C9E85-727C-47E5-9061-525CF8EB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2157573"/>
            <a:ext cx="6421348" cy="4700427"/>
          </a:xfrm>
        </p:spPr>
        <p:txBody>
          <a:bodyPr>
            <a:normAutofit lnSpcReduction="10000"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Uši imaju tri razvojne faze: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gnjida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(jajašce),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larva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(nimfa) i  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odrasla uš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Gnjida je sitno, jajašce, veličine oko 1 mm, čvrsto prilijepljeno uz kosu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gnjide se nakon 7 dana izleže larva koja postaje spolno aktivna zrela uš nakon 10 dana</a:t>
            </a:r>
          </a:p>
          <a:p>
            <a:r>
              <a:rPr lang="hr-HR" sz="2600" dirty="0"/>
              <a:t> </a:t>
            </a:r>
          </a:p>
        </p:txBody>
      </p:sp>
      <p:pic>
        <p:nvPicPr>
          <p:cNvPr id="4" name="Rezervirano mjesto sadržaja 3" descr="https://www.zzjzdnz.hr/uploads/imgcache/large/articles/%C5%BDivotni%20ciklus%20u%C5%A1i.jpg">
            <a:extLst>
              <a:ext uri="{FF2B5EF4-FFF2-40B4-BE49-F238E27FC236}">
                <a16:creationId xmlns:a16="http://schemas.microsoft.com/office/drawing/2014/main" id="{36085DC1-4139-4E31-B32B-E027E510EB5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723" y="0"/>
            <a:ext cx="4948311" cy="215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Tjelesna Uš (Pediculus Humanus Corporis)">
            <a:extLst>
              <a:ext uri="{FF2B5EF4-FFF2-40B4-BE49-F238E27FC236}">
                <a16:creationId xmlns:a16="http://schemas.microsoft.com/office/drawing/2014/main" id="{DE4971F4-B56F-4E4B-9E71-29E433980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66" y="-154111"/>
            <a:ext cx="5684034" cy="701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0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F70FB311-33B3-41E2-A3FE-D910DC98F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6758152" cy="4525963"/>
          </a:xfrm>
        </p:spPr>
        <p:txBody>
          <a:bodyPr>
            <a:no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ušljivost glave ukazuje uporan svrbež vlasišta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koži mogu se eventualno uočiti ranice i krastice kao posljedica češanja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Osim svrbeža i češanja javlja se osjećaj da  nešto gmiže po koži</a:t>
            </a:r>
          </a:p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0" name="Picture 2" descr="Ušljivost djece | Hrvatski zavod za javno zdravstvo">
            <a:extLst>
              <a:ext uri="{FF2B5EF4-FFF2-40B4-BE49-F238E27FC236}">
                <a16:creationId xmlns:a16="http://schemas.microsoft.com/office/drawing/2014/main" id="{E1101F01-CF9F-423C-86AF-5DD664FA6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4303" y="3678621"/>
            <a:ext cx="3247697" cy="317937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292" name="Picture 4" descr="Uš glave - Njega - Ringeraja.hr">
            <a:extLst>
              <a:ext uri="{FF2B5EF4-FFF2-40B4-BE49-F238E27FC236}">
                <a16:creationId xmlns:a16="http://schemas.microsoft.com/office/drawing/2014/main" id="{1EA7681C-5EC1-4BBB-8EE0-C1578C8CC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030" y="0"/>
            <a:ext cx="3235817" cy="36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UŠLJIVOST GLAVE">
            <a:extLst>
              <a:ext uri="{FF2B5EF4-FFF2-40B4-BE49-F238E27FC236}">
                <a16:creationId xmlns:a16="http://schemas.microsoft.com/office/drawing/2014/main" id="{8A5393AF-5C98-47BE-A27A-44AE54379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752" y="2332036"/>
            <a:ext cx="17240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69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903890"/>
            <a:ext cx="7181635" cy="5954111"/>
          </a:xfrm>
        </p:spPr>
        <p:txBody>
          <a:bodyPr>
            <a:normAutofit lnSpcReduction="10000"/>
          </a:bodyPr>
          <a:lstStyle/>
          <a:p>
            <a:r>
              <a:rPr lang="hr-HR" sz="3600" dirty="0"/>
              <a:t>Gnjide izgledaju kao prhut na glavi, a posebno treba pregledati svjetliju kosu jer su na njoj gnjide jako teško uočljive</a:t>
            </a:r>
          </a:p>
          <a:p>
            <a:r>
              <a:rPr lang="hr-HR" sz="3600" dirty="0"/>
              <a:t>Za razliku od prhuti, gnjida stoji čvrsto zalijepljena za vlas i jedino se može ručno ukloniti s vlasi</a:t>
            </a:r>
          </a:p>
          <a:p>
            <a:r>
              <a:rPr lang="hr-HR" sz="3600" dirty="0"/>
              <a:t>Larve i uši su male bube nalik na sjemenke sezama svijetlo smeđe boje</a:t>
            </a:r>
          </a:p>
          <a:p>
            <a:endParaRPr lang="hr-HR" sz="3600" dirty="0"/>
          </a:p>
          <a:p>
            <a:endParaRPr lang="hr-HR" sz="3600" dirty="0"/>
          </a:p>
          <a:p>
            <a:endParaRPr lang="hr-HR" dirty="0"/>
          </a:p>
        </p:txBody>
      </p:sp>
      <p:pic>
        <p:nvPicPr>
          <p:cNvPr id="13314" name="Picture 2" descr="Zadarski - Vrtići i škole pod opsadom nametnika, neki roditelji zbog straha  ništa ne prijavljuju!">
            <a:extLst>
              <a:ext uri="{FF2B5EF4-FFF2-40B4-BE49-F238E27FC236}">
                <a16:creationId xmlns:a16="http://schemas.microsoft.com/office/drawing/2014/main" id="{BCA5A7DC-B20E-4B30-9626-26B2B830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39" y="0"/>
            <a:ext cx="484431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UŠLJIVOST GLAVE">
            <a:extLst>
              <a:ext uri="{FF2B5EF4-FFF2-40B4-BE49-F238E27FC236}">
                <a16:creationId xmlns:a16="http://schemas.microsoft.com/office/drawing/2014/main" id="{DFE58D6F-16A0-4C2D-9B89-BD09E79B9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539" y="3428999"/>
            <a:ext cx="4844313" cy="343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71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A4F37852-E485-44EE-BC19-8D5F9F3E8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6688476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Brzo se razmnožavaju 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prenose izravnim dodirom glave s glavom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neizravno korištenjem zajedničkih češljeva, ukosnica, kopči, gumica za kosu, kapa, marama, šalova, posteljine i sl.</a:t>
            </a:r>
          </a:p>
          <a:p>
            <a:pPr>
              <a:lnSpc>
                <a:spcPct val="90000"/>
              </a:lnSpc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moguće je dobiti uši ako samo naslonite glavu na jastuk, kauč ili stolicu na kojoj je bio netko tko već ima uši </a:t>
            </a:r>
          </a:p>
        </p:txBody>
      </p:sp>
      <p:pic>
        <p:nvPicPr>
          <p:cNvPr id="14338" name="Picture 2" descr="Ubod razumjeti shema dječje uši - goldstandardsounds.com">
            <a:extLst>
              <a:ext uri="{FF2B5EF4-FFF2-40B4-BE49-F238E27FC236}">
                <a16:creationId xmlns:a16="http://schemas.microsoft.com/office/drawing/2014/main" id="{A6CFC5D9-3307-4D02-AC5F-D6960322E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r="26434" b="-2"/>
          <a:stretch/>
        </p:blipFill>
        <p:spPr bwMode="auto">
          <a:xfrm>
            <a:off x="7668976" y="-300616"/>
            <a:ext cx="4523024" cy="3801634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340" name="Picture 4" descr="Ušljivost kod djece | Savjetnica">
            <a:extLst>
              <a:ext uri="{FF2B5EF4-FFF2-40B4-BE49-F238E27FC236}">
                <a16:creationId xmlns:a16="http://schemas.microsoft.com/office/drawing/2014/main" id="{867A500D-33B7-4C62-B554-CA725D3BD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93" y="3501018"/>
            <a:ext cx="4764095" cy="335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07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0E24D868-FB2C-41A8-A082-5318EDA38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r>
              <a:rPr lang="hr-HR" dirty="0"/>
              <a:t>Izvan vlasišta uš može preživjeti do 48 sati</a:t>
            </a:r>
          </a:p>
          <a:p>
            <a:r>
              <a:rPr lang="hr-HR" dirty="0"/>
              <a:t> ne prenosi se s kućnog ljubimca </a:t>
            </a:r>
          </a:p>
          <a:p>
            <a:r>
              <a:rPr lang="hr-HR" dirty="0"/>
              <a:t>Izvor zaraze je jedino zaražen čovjek</a:t>
            </a:r>
          </a:p>
        </p:txBody>
      </p:sp>
      <p:pic>
        <p:nvPicPr>
          <p:cNvPr id="15362" name="Picture 2" descr="Za rješavanje ušljivosti obratiti se liječniku obiteljske medicine |  ZG-magazin">
            <a:extLst>
              <a:ext uri="{FF2B5EF4-FFF2-40B4-BE49-F238E27FC236}">
                <a16:creationId xmlns:a16="http://schemas.microsoft.com/office/drawing/2014/main" id="{16875A4C-C1F1-4188-9125-E7FDF4A7A72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6" r="21327" b="-1"/>
          <a:stretch/>
        </p:blipFill>
        <p:spPr bwMode="auto">
          <a:xfrm>
            <a:off x="6197600" y="1600201"/>
            <a:ext cx="5384800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0831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Koža tek rođene bebe osjetljivija </a:t>
            </a:r>
          </a:p>
          <a:p>
            <a:r>
              <a:rPr lang="hr-HR" sz="3600" dirty="0"/>
              <a:t> lako se isušuje i postaje podložna infekcijama</a:t>
            </a:r>
          </a:p>
          <a:p>
            <a:r>
              <a:rPr lang="hr-HR" sz="3600" dirty="0"/>
              <a:t>većina promjena na koži beba je na bezazlena</a:t>
            </a:r>
          </a:p>
        </p:txBody>
      </p:sp>
    </p:spTree>
    <p:extLst>
      <p:ext uri="{BB962C8B-B14F-4D97-AF65-F5344CB8AC3E}">
        <p14:creationId xmlns:p14="http://schemas.microsoft.com/office/powerpoint/2010/main" val="831274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/>
              <a:t>U slučaju da se u kosi djeteta nađe gnjide ili uši, obavještavaju se roditelji koji dolazi po dijete</a:t>
            </a:r>
          </a:p>
          <a:p>
            <a:pPr>
              <a:lnSpc>
                <a:spcPct val="90000"/>
              </a:lnSpc>
            </a:pPr>
            <a:r>
              <a:rPr lang="hr-HR"/>
              <a:t>dijete ne dolazi u školu/vrtić dok se ne provede postupak pranja kose medicinskim šamponom protiv ušiju, te uši i gnjide potpuno ne odstranite</a:t>
            </a:r>
          </a:p>
          <a:p>
            <a:pPr>
              <a:lnSpc>
                <a:spcPct val="90000"/>
              </a:lnSpc>
            </a:pPr>
            <a:r>
              <a:rPr lang="hr-HR"/>
              <a:t>Potrebno je obavijestiti osoblje škole ili vrtića</a:t>
            </a:r>
          </a:p>
          <a:p>
            <a:pPr>
              <a:lnSpc>
                <a:spcPct val="90000"/>
              </a:lnSpc>
            </a:pPr>
            <a:r>
              <a:rPr lang="hr-HR"/>
              <a:t> Kod pojave ušljivosti preporuča se pregledati kosu svim ukućanima jer se među bliskim osobama lako širi</a:t>
            </a:r>
          </a:p>
          <a:p>
            <a:pPr>
              <a:lnSpc>
                <a:spcPct val="90000"/>
              </a:lnSpc>
            </a:pPr>
            <a:r>
              <a:rPr lang="hr-HR"/>
              <a:t>Svi ukućani trebaju oprati kosu istim šamponom</a:t>
            </a:r>
          </a:p>
          <a:p>
            <a:pPr>
              <a:lnSpc>
                <a:spcPct val="90000"/>
              </a:lnSpc>
            </a:pPr>
            <a:r>
              <a:rPr lang="hr-HR"/>
              <a:t>Promijenit i oprati odjeću i posteljinu na 60 ͦ C</a:t>
            </a:r>
          </a:p>
          <a:p>
            <a:pPr>
              <a:lnSpc>
                <a:spcPct val="90000"/>
              </a:lnSpc>
            </a:pPr>
            <a:r>
              <a:rPr lang="hr-HR"/>
              <a:t>Očistiti i oprati četke i češljeve</a:t>
            </a:r>
          </a:p>
          <a:p>
            <a:pPr>
              <a:lnSpc>
                <a:spcPct val="90000"/>
              </a:lnSpc>
            </a:pPr>
            <a:endParaRPr lang="hr-HR"/>
          </a:p>
          <a:p>
            <a:pPr>
              <a:lnSpc>
                <a:spcPct val="90000"/>
              </a:lnSpc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366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22752767-8416-49AD-A9B0-B5685CE5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CEF84D71-4163-4D04-82CF-B20D99B02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0" y="0"/>
            <a:ext cx="5996517" cy="6688476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Šamponi su  djelotvorni za žive uši i potrebno se pridržavati  uputa proizvođača u postupku tretiranja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šampon ne ubija gnjide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Način uklanjanja gnjida jest dugotrajno iščešljavanje gustim češljem kad dijete nagne glavu prema naprijed,  iščešljava se kosa od korijena do vrha vlasi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7A547257-F76E-41CD-BD7F-394DC26F9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16386" name="Picture 2" descr="Pedicustop šampon protiv ušiju - Ljekarne Pavlić">
            <a:extLst>
              <a:ext uri="{FF2B5EF4-FFF2-40B4-BE49-F238E27FC236}">
                <a16:creationId xmlns:a16="http://schemas.microsoft.com/office/drawing/2014/main" id="{C1BD6DBC-7F84-44AF-BAD9-619019D9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611" y="1902127"/>
            <a:ext cx="4364036" cy="505461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Picture 4" descr="Uši i gnjide - mala napast, veliki problem">
            <a:extLst>
              <a:ext uri="{FF2B5EF4-FFF2-40B4-BE49-F238E27FC236}">
                <a16:creationId xmlns:a16="http://schemas.microsoft.com/office/drawing/2014/main" id="{202FF8F7-3514-4691-96BB-5517B33E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60" y="-23249"/>
            <a:ext cx="4452239" cy="22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30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8545" y="1930399"/>
            <a:ext cx="9135457" cy="4110963"/>
          </a:xfrm>
        </p:spPr>
        <p:txBody>
          <a:bodyPr>
            <a:noAutofit/>
          </a:bodyPr>
          <a:lstStyle/>
          <a:p>
            <a:r>
              <a:rPr lang="hr-HR" sz="3200" dirty="0"/>
              <a:t> u dobro osvijetljenoj prostoriji i pod povećalom, ako je potrebno</a:t>
            </a:r>
          </a:p>
          <a:p>
            <a:r>
              <a:rPr lang="hr-HR" sz="3200" dirty="0"/>
              <a:t>Električni češljevi prilikom iščešljavanja uništavaju</a:t>
            </a:r>
          </a:p>
          <a:p>
            <a:r>
              <a:rPr lang="hr-HR" sz="3200" dirty="0"/>
              <a:t>Nakon provedenog tretmana, vlasište treba pregledavati sljedeća 2 do 3 tjedna kako bi bili sigurni da su uklonjene sve uši i gnjide</a:t>
            </a:r>
          </a:p>
        </p:txBody>
      </p:sp>
      <p:pic>
        <p:nvPicPr>
          <p:cNvPr id="4" name="Slika 3" descr="https://www.zzjzdnz.hr/uploads/imgcache/large/articles/%C4%8De%C5%A1al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0"/>
            <a:ext cx="2895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422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>
                <a:latin typeface="Lucida Sans" pitchFamily="34" charset="0"/>
              </a:rPr>
              <a:t>Impetigo</a:t>
            </a:r>
            <a:endParaRPr lang="en-US" b="1">
              <a:latin typeface="Lucida Sans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01091"/>
            <a:ext cx="9274002" cy="5015634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800" b="1" dirty="0">
                <a:latin typeface="Lucida Sans" pitchFamily="34" charset="0"/>
              </a:rPr>
              <a:t>Uzrok</a:t>
            </a:r>
            <a:endParaRPr lang="en-US" sz="2800" b="1" dirty="0">
              <a:latin typeface="Lucida Sans" pitchFamily="34" charset="0"/>
            </a:endParaRPr>
          </a:p>
          <a:p>
            <a:pPr lvl="1" eaLnBrk="1" hangingPunct="1"/>
            <a:r>
              <a:rPr lang="hr-HR" sz="2400" dirty="0">
                <a:latin typeface="Lucida Sans" pitchFamily="34" charset="0"/>
              </a:rPr>
              <a:t>Bakterija,  S. aureus</a:t>
            </a:r>
            <a:endParaRPr lang="en-US" sz="2400" i="1" dirty="0">
              <a:latin typeface="Lucida Sans" pitchFamily="34" charset="0"/>
            </a:endParaRPr>
          </a:p>
          <a:p>
            <a:pPr eaLnBrk="1" hangingPunct="1"/>
            <a:r>
              <a:rPr lang="hr-HR" sz="2800" b="1" dirty="0">
                <a:latin typeface="Lucida Sans" pitchFamily="34" charset="0"/>
              </a:rPr>
              <a:t>Izgled</a:t>
            </a:r>
            <a:endParaRPr lang="en-US" sz="2800" b="1" dirty="0">
              <a:latin typeface="Lucida Sans" pitchFamily="34" charset="0"/>
            </a:endParaRPr>
          </a:p>
          <a:p>
            <a:pPr lvl="1" eaLnBrk="1" hangingPunct="1"/>
            <a:r>
              <a:rPr lang="hr-HR" sz="2400" dirty="0">
                <a:latin typeface="Lucida Sans" pitchFamily="34" charset="0"/>
              </a:rPr>
              <a:t>Mjehuri koji pucaju i ostavljaju zlatnožute kraste</a:t>
            </a:r>
            <a:endParaRPr lang="en-US" sz="2400" dirty="0">
              <a:latin typeface="Lucida Sans" pitchFamily="34" charset="0"/>
            </a:endParaRPr>
          </a:p>
          <a:p>
            <a:pPr lvl="1" eaLnBrk="1" hangingPunct="1"/>
            <a:r>
              <a:rPr lang="hr-HR" sz="2400" dirty="0">
                <a:latin typeface="Lucida Sans" pitchFamily="34" charset="0"/>
              </a:rPr>
              <a:t>Mogu se pojaviti bilo gdje, najčešće na licu</a:t>
            </a:r>
            <a:endParaRPr lang="en-US" sz="2400" dirty="0">
              <a:latin typeface="Lucida Sans" pitchFamily="34" charset="0"/>
            </a:endParaRPr>
          </a:p>
          <a:p>
            <a:pPr lvl="1" eaLnBrk="1" hangingPunct="1"/>
            <a:r>
              <a:rPr lang="hr-HR" sz="2400" dirty="0">
                <a:latin typeface="Lucida Sans" pitchFamily="34" charset="0"/>
              </a:rPr>
              <a:t>Vrlo zarazno</a:t>
            </a:r>
            <a:endParaRPr lang="en-US" sz="2400" dirty="0">
              <a:latin typeface="Lucida Sans" pitchFamily="34" charset="0"/>
            </a:endParaRPr>
          </a:p>
          <a:p>
            <a:pPr lvl="2" eaLnBrk="1" hangingPunct="1"/>
            <a:r>
              <a:rPr lang="hr-HR" sz="2400" dirty="0">
                <a:latin typeface="Lucida Sans" pitchFamily="34" charset="0"/>
              </a:rPr>
              <a:t>Ne koristiti zajedničke predmete</a:t>
            </a:r>
            <a:endParaRPr lang="en-US" sz="2400" dirty="0">
              <a:latin typeface="Lucida Sans" pitchFamily="34" charset="0"/>
            </a:endParaRPr>
          </a:p>
          <a:p>
            <a:pPr eaLnBrk="1" hangingPunct="1"/>
            <a:r>
              <a:rPr lang="hr-HR" sz="2400" b="1" dirty="0">
                <a:latin typeface="Lucida Sans" pitchFamily="34" charset="0"/>
              </a:rPr>
              <a:t>Zbrinjavanje</a:t>
            </a:r>
            <a:endParaRPr lang="en-US" sz="2400" b="1" dirty="0">
              <a:latin typeface="Lucida Sans" pitchFamily="34" charset="0"/>
            </a:endParaRPr>
          </a:p>
          <a:p>
            <a:pPr lvl="1" eaLnBrk="1" hangingPunct="1"/>
            <a:r>
              <a:rPr lang="hr-HR" sz="2400" dirty="0">
                <a:latin typeface="Lucida Sans" pitchFamily="34" charset="0"/>
              </a:rPr>
              <a:t>Toaleta</a:t>
            </a:r>
          </a:p>
          <a:p>
            <a:pPr lvl="1" eaLnBrk="1" hangingPunct="1"/>
            <a:r>
              <a:rPr lang="hr-HR" sz="2400" dirty="0">
                <a:latin typeface="Lucida Sans" pitchFamily="34" charset="0"/>
              </a:rPr>
              <a:t>Lokalno antibiotici</a:t>
            </a:r>
            <a:endParaRPr lang="en-US" sz="2400" dirty="0">
              <a:latin typeface="Lucida Sans" pitchFamily="34" charset="0"/>
            </a:endParaRPr>
          </a:p>
        </p:txBody>
      </p:sp>
      <p:pic>
        <p:nvPicPr>
          <p:cNvPr id="6" name="Picture 5" descr="s_1242213783_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6656" y="1518231"/>
            <a:ext cx="3196951" cy="1699432"/>
          </a:xfrm>
          <a:prstGeom prst="rect">
            <a:avLst/>
          </a:prstGeom>
        </p:spPr>
      </p:pic>
      <p:pic>
        <p:nvPicPr>
          <p:cNvPr id="7" name="Picture 6" descr="8665948_12479593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4082" y="2591302"/>
            <a:ext cx="2187918" cy="2005920"/>
          </a:xfrm>
          <a:prstGeom prst="rect">
            <a:avLst/>
          </a:prstGeom>
        </p:spPr>
      </p:pic>
      <p:pic>
        <p:nvPicPr>
          <p:cNvPr id="8" name="Picture 7" descr="4908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7393" y="5027935"/>
            <a:ext cx="3075709" cy="1788790"/>
          </a:xfrm>
          <a:prstGeom prst="rect">
            <a:avLst/>
          </a:prstGeom>
        </p:spPr>
      </p:pic>
      <p:pic>
        <p:nvPicPr>
          <p:cNvPr id="9" name="Picture 8" descr="ba14 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55381" y="0"/>
            <a:ext cx="1929769" cy="209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impeti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945" y="-44973"/>
            <a:ext cx="8499439" cy="688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579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>
                <a:latin typeface="Lucida Sans" pitchFamily="34" charset="0"/>
              </a:rPr>
              <a:t>Vir</a:t>
            </a:r>
            <a:r>
              <a:rPr lang="hr-HR" b="1" dirty="0">
                <a:latin typeface="Lucida Sans" pitchFamily="34" charset="0"/>
              </a:rPr>
              <a:t>usni osipi</a:t>
            </a:r>
            <a:endParaRPr lang="en-US" b="1" dirty="0">
              <a:latin typeface="Lucida Sans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1673" y="1676400"/>
            <a:ext cx="9052329" cy="51815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>
                <a:latin typeface="+mj-lt"/>
              </a:rPr>
              <a:t>Vir</a:t>
            </a:r>
            <a:r>
              <a:rPr lang="hr-HR" sz="2800" dirty="0">
                <a:latin typeface="+mj-lt"/>
              </a:rPr>
              <a:t>usni egzantem </a:t>
            </a:r>
            <a:r>
              <a:rPr lang="en-US" sz="2800" dirty="0">
                <a:latin typeface="+mj-lt"/>
              </a:rPr>
              <a:t>= </a:t>
            </a:r>
            <a:r>
              <a:rPr lang="hr-HR" sz="2800" dirty="0">
                <a:latin typeface="+mj-lt"/>
              </a:rPr>
              <a:t>kožni osip koji prati ostale simptome akutne bolesti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+mj-lt"/>
              </a:rPr>
              <a:t>Širok spektar različitih virusa 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+mj-lt"/>
              </a:rPr>
              <a:t>Nespecifični osip uz</a:t>
            </a:r>
            <a:r>
              <a:rPr lang="en-US" sz="2800" dirty="0">
                <a:latin typeface="+mj-lt"/>
              </a:rPr>
              <a:t>:</a:t>
            </a:r>
            <a:endParaRPr lang="hr-HR" sz="28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+mj-lt"/>
              </a:rPr>
              <a:t>Vrućicu,</a:t>
            </a:r>
            <a:endParaRPr lang="en-US" sz="28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+mj-lt"/>
              </a:rPr>
              <a:t>Curenje nosa,</a:t>
            </a:r>
            <a:endParaRPr lang="en-US" sz="28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+mj-lt"/>
              </a:rPr>
              <a:t>Kašalj,</a:t>
            </a:r>
            <a:endParaRPr lang="en-US" sz="28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+mj-lt"/>
              </a:rPr>
              <a:t>Povraćanje, proljev itd.</a:t>
            </a:r>
          </a:p>
          <a:p>
            <a:pPr lvl="1" eaLnBrk="1" hangingPunct="1">
              <a:lnSpc>
                <a:spcPct val="90000"/>
              </a:lnSpc>
            </a:pPr>
            <a:endParaRPr lang="hr-HR" sz="1800" dirty="0">
              <a:latin typeface="Lucida Sans" pitchFamily="34" charset="0"/>
            </a:endParaRPr>
          </a:p>
        </p:txBody>
      </p:sp>
      <p:pic>
        <p:nvPicPr>
          <p:cNvPr id="4" name="Picture 3" descr="cartoo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4420" y="3048000"/>
            <a:ext cx="357758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68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073" y="188640"/>
            <a:ext cx="8603671" cy="641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643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0"/>
            <a:ext cx="8596668" cy="1274617"/>
          </a:xfrm>
        </p:spPr>
        <p:txBody>
          <a:bodyPr/>
          <a:lstStyle/>
          <a:p>
            <a:pPr eaLnBrk="1" hangingPunct="1"/>
            <a:r>
              <a:rPr lang="hr-HR" b="1" dirty="0">
                <a:latin typeface="Lucida Sans" pitchFamily="34" charset="0"/>
              </a:rPr>
              <a:t>Vodene kozice (varičele)</a:t>
            </a:r>
            <a:endParaRPr lang="en-US" b="1" dirty="0">
              <a:latin typeface="Lucida Sans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38545" y="955965"/>
            <a:ext cx="10349346" cy="555785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Varicella zoster virus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Širi se kapljično, preko zraka ili u kontaktu s kožom bolesnika; 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vrijeme inkubacije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14-21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Početni stadij; vrućica, malaksalost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Mjehurići na crvenoj bazi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Promjena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→papule→</a:t>
            </a:r>
            <a:r>
              <a:rPr lang="hr-HR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mjehurići</a:t>
            </a:r>
            <a:r>
              <a:rPr lang="en-US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→</a:t>
            </a:r>
            <a:r>
              <a:rPr lang="hr-HR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kraste (3-4 dana)</a:t>
            </a:r>
            <a:endParaRPr lang="en-US" sz="28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Osip izbija narednih 5-7 dana</a:t>
            </a:r>
            <a:endParaRPr lang="en-US" sz="28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Prvo po trupu zatim na vrat, </a:t>
            </a:r>
            <a:r>
              <a:rPr lang="hr-HR" sz="2800" dirty="0" err="1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valsište</a:t>
            </a:r>
            <a:r>
              <a:rPr lang="hr-HR" sz="2800" dirty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 i lice, te na kraju po udovima</a:t>
            </a:r>
            <a:endParaRPr lang="en-US" sz="2800" dirty="0">
              <a:latin typeface="Times New Roman" panose="02020603050405020304" pitchFamily="18" charset="0"/>
              <a:ea typeface="Arial Unicode MS" pitchFamily="34" charset="-128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Promjene moguće u ustima i na spolovilu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Obično bez ožiljaka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Dijete je zarazno 2 dana prije i 5 dana poslije izbijanja osipa (zadnjih novih “kozica”)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virus-cartoon-300x2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9236" y="171336"/>
            <a:ext cx="1834958" cy="18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779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Varicella%20New%201-759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83" y="548680"/>
            <a:ext cx="10848108" cy="597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11301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Lucida Sans" pitchFamily="34" charset="0"/>
              </a:rPr>
              <a:t>Vodene kozice - polimorfizam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8110"/>
            <a:ext cx="10716667" cy="50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11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Rizik od pojave iritacije, crvenila i ranica na dječjoj koži povećavaju: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2160589"/>
            <a:ext cx="9274002" cy="4697411"/>
          </a:xfrm>
        </p:spPr>
        <p:txBody>
          <a:bodyPr>
            <a:noAutofit/>
          </a:bodyPr>
          <a:lstStyle/>
          <a:p>
            <a:r>
              <a:rPr lang="hr-HR" sz="3600" dirty="0"/>
              <a:t>toplina, vlaga i nedostatak zraka u nepropusnim pelenama</a:t>
            </a:r>
          </a:p>
          <a:p>
            <a:r>
              <a:rPr lang="hr-HR" sz="3600" dirty="0"/>
              <a:t>iritacija pelene o dječju kožu</a:t>
            </a:r>
          </a:p>
          <a:p>
            <a:r>
              <a:rPr lang="hr-HR" sz="3600" dirty="0"/>
              <a:t>održavanje higijene sredstvima za pranje i njegu koja mogu poremetiti pH-vrijednost kože djeteta i isušiti je te izazvati bol na mjestu oštećenja</a:t>
            </a:r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760746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latin typeface="Lucida Sans" pitchFamily="34" charset="0"/>
              </a:rPr>
              <a:t>Vodene kozice</a:t>
            </a:r>
            <a:endParaRPr lang="en-GB" b="1" dirty="0">
              <a:latin typeface="Lucida Sans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1343891"/>
            <a:ext cx="8596668" cy="5514109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800" b="1" dirty="0">
                <a:solidFill>
                  <a:schemeClr val="tx1"/>
                </a:solidFill>
                <a:latin typeface="+mj-lt"/>
              </a:rPr>
              <a:t>Oprez ako vrućica traje </a:t>
            </a:r>
            <a:r>
              <a:rPr lang="en-GB" sz="2800" b="1" dirty="0">
                <a:solidFill>
                  <a:schemeClr val="tx1"/>
                </a:solidFill>
                <a:latin typeface="+mj-lt"/>
              </a:rPr>
              <a:t>&gt; 5 d</a:t>
            </a:r>
            <a:r>
              <a:rPr lang="hr-HR" sz="2800" b="1" dirty="0">
                <a:solidFill>
                  <a:schemeClr val="tx1"/>
                </a:solidFill>
                <a:latin typeface="+mj-lt"/>
              </a:rPr>
              <a:t>ana</a:t>
            </a:r>
            <a:r>
              <a:rPr lang="en-GB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hr-HR" sz="2800" b="1" dirty="0">
                <a:solidFill>
                  <a:schemeClr val="tx1"/>
                </a:solidFill>
                <a:latin typeface="+mj-lt"/>
              </a:rPr>
              <a:t>nakon</a:t>
            </a:r>
            <a:r>
              <a:rPr lang="en-GB" sz="2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hr-HR" sz="2800" b="1" dirty="0">
                <a:solidFill>
                  <a:schemeClr val="tx1"/>
                </a:solidFill>
                <a:latin typeface="+mj-lt"/>
              </a:rPr>
              <a:t>pojave osipa</a:t>
            </a:r>
            <a:endParaRPr lang="en-GB" sz="2800" b="1" dirty="0">
              <a:solidFill>
                <a:schemeClr val="tx1"/>
              </a:solidFill>
              <a:latin typeface="+mj-lt"/>
            </a:endParaRPr>
          </a:p>
          <a:p>
            <a:pPr lvl="2"/>
            <a:r>
              <a:rPr lang="hr-HR" sz="2800" dirty="0">
                <a:solidFill>
                  <a:schemeClr val="tx1"/>
                </a:solidFill>
                <a:latin typeface="+mj-lt"/>
              </a:rPr>
              <a:t>sekundarna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ba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k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teri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jsk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a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infe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kcija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?</a:t>
            </a:r>
          </a:p>
          <a:p>
            <a:pPr lvl="1" eaLnBrk="1" hangingPunct="1"/>
            <a:r>
              <a:rPr lang="en-GB" sz="2800" dirty="0" err="1">
                <a:solidFill>
                  <a:schemeClr val="tx1"/>
                </a:solidFill>
                <a:latin typeface="+mj-lt"/>
              </a:rPr>
              <a:t>Pneumonitis</a:t>
            </a: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pPr lvl="1" eaLnBrk="1" hangingPunct="1"/>
            <a:r>
              <a:rPr lang="en-GB" sz="2800" dirty="0">
                <a:solidFill>
                  <a:schemeClr val="tx1"/>
                </a:solidFill>
                <a:latin typeface="+mj-lt"/>
              </a:rPr>
              <a:t>Encephalitis</a:t>
            </a:r>
          </a:p>
          <a:p>
            <a:pPr lvl="1" eaLnBrk="1" hangingPunct="1"/>
            <a:r>
              <a:rPr lang="en-GB" sz="2800" dirty="0" err="1">
                <a:solidFill>
                  <a:schemeClr val="tx1"/>
                </a:solidFill>
                <a:latin typeface="+mj-lt"/>
              </a:rPr>
              <a:t>Ri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zi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k 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kod novorođenčadi i trudnica (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1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.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2800" dirty="0" err="1">
                <a:solidFill>
                  <a:schemeClr val="tx1"/>
                </a:solidFill>
                <a:latin typeface="+mj-lt"/>
              </a:rPr>
              <a:t>trimes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tar posebno!)</a:t>
            </a: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hr-HR" sz="2800" dirty="0">
                <a:solidFill>
                  <a:schemeClr val="tx1"/>
                </a:solidFill>
                <a:latin typeface="+mj-lt"/>
              </a:rPr>
              <a:t>Zbrinjavanje</a:t>
            </a:r>
          </a:p>
          <a:p>
            <a:pPr lvl="1" eaLnBrk="1" hangingPunct="1">
              <a:buNone/>
            </a:pPr>
            <a:r>
              <a:rPr lang="hr-HR" sz="2800" dirty="0">
                <a:solidFill>
                  <a:schemeClr val="tx1"/>
                </a:solidFill>
                <a:latin typeface="+mj-lt"/>
              </a:rPr>
              <a:t>Simptomatsko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hr-HR" sz="2800" dirty="0">
                <a:solidFill>
                  <a:schemeClr val="tx1"/>
                </a:solidFill>
                <a:latin typeface="+mj-lt"/>
              </a:rPr>
              <a:t>oralno tekućine, antipiretici</a:t>
            </a:r>
          </a:p>
          <a:p>
            <a:pPr lvl="1" eaLnBrk="1" hangingPunct="1">
              <a:buNone/>
            </a:pPr>
            <a:r>
              <a:rPr lang="hr-HR" sz="2800" dirty="0">
                <a:solidFill>
                  <a:schemeClr val="tx1"/>
                </a:solidFill>
                <a:latin typeface="+mj-lt"/>
              </a:rPr>
              <a:t>                       - losioni, tekući puderi sa ili </a:t>
            </a:r>
          </a:p>
          <a:p>
            <a:pPr lvl="1" eaLnBrk="1" hangingPunct="1">
              <a:buNone/>
            </a:pPr>
            <a:r>
              <a:rPr lang="hr-HR" sz="2800" dirty="0">
                <a:solidFill>
                  <a:schemeClr val="tx1"/>
                </a:solidFill>
                <a:latin typeface="+mj-lt"/>
              </a:rPr>
              <a:t>                           bez anestezina, kupke</a:t>
            </a:r>
            <a:endParaRPr lang="en-GB" sz="2800" dirty="0">
              <a:solidFill>
                <a:schemeClr val="tx1"/>
              </a:solidFill>
              <a:latin typeface="+mj-lt"/>
            </a:endParaRPr>
          </a:p>
          <a:p>
            <a:pPr lvl="1" eaLnBrk="1" hangingPunct="1">
              <a:buNone/>
            </a:pPr>
            <a:endParaRPr lang="en-GB" sz="1800" dirty="0">
              <a:latin typeface="Lucida Sans" pitchFamily="34" charset="0"/>
            </a:endParaRPr>
          </a:p>
        </p:txBody>
      </p:sp>
      <p:pic>
        <p:nvPicPr>
          <p:cNvPr id="6" name="Picture 5" descr="varicel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43728" y="0"/>
            <a:ext cx="2448272" cy="29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05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measles_boy2_l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57832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5" descr="25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"/>
            <a:ext cx="5715000" cy="483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2811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latin typeface="Lucida Sans" pitchFamily="34" charset="0"/>
              </a:rPr>
              <a:t>Ospice</a:t>
            </a:r>
            <a:endParaRPr lang="en-US" b="1" dirty="0">
              <a:latin typeface="Lucida Sans" pitchFamily="34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996593"/>
            <a:ext cx="9274002" cy="58356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400" dirty="0">
                <a:latin typeface="+mj-lt"/>
              </a:rPr>
              <a:t>Uzročnik virus morbila</a:t>
            </a:r>
          </a:p>
          <a:p>
            <a:pPr>
              <a:lnSpc>
                <a:spcPct val="90000"/>
              </a:lnSpc>
            </a:pPr>
            <a:r>
              <a:rPr lang="hr-HR" sz="2400" dirty="0">
                <a:latin typeface="+mj-lt"/>
              </a:rPr>
              <a:t>Ulazno mjesto preko dišnog sustava, kapljičnim putem iz usta, nosa i grla zaražene osobe</a:t>
            </a:r>
          </a:p>
          <a:p>
            <a:pPr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Inkubacija </a:t>
            </a:r>
            <a:r>
              <a:rPr lang="en-US" sz="2400" dirty="0">
                <a:latin typeface="+mj-lt"/>
              </a:rPr>
              <a:t>8-14 </a:t>
            </a:r>
            <a:r>
              <a:rPr lang="en-US" sz="2400" dirty="0" err="1">
                <a:latin typeface="+mj-lt"/>
              </a:rPr>
              <a:t>da</a:t>
            </a:r>
            <a:r>
              <a:rPr lang="hr-HR" sz="2400" dirty="0">
                <a:latin typeface="+mj-lt"/>
              </a:rPr>
              <a:t>na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Početni ( prodromalni ) stadij-</a:t>
            </a:r>
            <a:r>
              <a:rPr lang="en-US" sz="2400" dirty="0">
                <a:latin typeface="+mj-lt"/>
              </a:rPr>
              <a:t> 3-4 </a:t>
            </a:r>
            <a:r>
              <a:rPr lang="en-US" sz="2400" dirty="0" err="1">
                <a:latin typeface="+mj-lt"/>
              </a:rPr>
              <a:t>da</a:t>
            </a:r>
            <a:r>
              <a:rPr lang="hr-HR" sz="2400" dirty="0">
                <a:latin typeface="+mj-lt"/>
              </a:rPr>
              <a:t>na</a:t>
            </a:r>
            <a:endParaRPr lang="en-US" sz="2400" dirty="0">
              <a:latin typeface="+mj-lt"/>
            </a:endParaRPr>
          </a:p>
          <a:p>
            <a:pPr lvl="2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Vrućica</a:t>
            </a:r>
            <a:r>
              <a:rPr lang="en-US" sz="2400" dirty="0">
                <a:latin typeface="+mj-lt"/>
              </a:rPr>
              <a:t>, </a:t>
            </a:r>
            <a:r>
              <a:rPr lang="hr-HR" sz="2400" dirty="0">
                <a:latin typeface="+mj-lt"/>
              </a:rPr>
              <a:t>konjuktiv</a:t>
            </a:r>
            <a:r>
              <a:rPr lang="en-US" sz="2400" dirty="0" err="1">
                <a:latin typeface="+mj-lt"/>
              </a:rPr>
              <a:t>itis</a:t>
            </a:r>
            <a:r>
              <a:rPr lang="en-US" sz="2400" dirty="0">
                <a:latin typeface="+mj-lt"/>
              </a:rPr>
              <a:t>, </a:t>
            </a:r>
            <a:r>
              <a:rPr lang="hr-HR" sz="2400" dirty="0">
                <a:latin typeface="+mj-lt"/>
              </a:rPr>
              <a:t>curenje nosa i kašalj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zaraznost</a:t>
            </a:r>
            <a:r>
              <a:rPr lang="en-US" sz="2400" dirty="0">
                <a:latin typeface="+mj-lt"/>
              </a:rPr>
              <a:t> 1-2 </a:t>
            </a:r>
            <a:r>
              <a:rPr lang="en-US" sz="2400" dirty="0" err="1">
                <a:latin typeface="+mj-lt"/>
              </a:rPr>
              <a:t>da</a:t>
            </a:r>
            <a:r>
              <a:rPr lang="hr-HR" sz="2400" dirty="0">
                <a:latin typeface="+mj-lt"/>
              </a:rPr>
              <a:t>na</a:t>
            </a:r>
            <a:r>
              <a:rPr lang="en-US" sz="2400" dirty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prije početnih simptoma</a:t>
            </a:r>
            <a:r>
              <a:rPr lang="en-US" sz="2400" dirty="0">
                <a:latin typeface="+mj-lt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Tek nakon 4 – 5 dana karakteristični osip, prvo iza ušiju i na čelu, onda lice, vrat, trup, </a:t>
            </a:r>
            <a:r>
              <a:rPr lang="hr-HR" sz="2400" dirty="0" err="1">
                <a:latin typeface="+mj-lt"/>
              </a:rPr>
              <a:t>ekstremteti</a:t>
            </a:r>
            <a:endParaRPr lang="en-US" sz="2400" dirty="0">
              <a:latin typeface="+mj-lt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400" dirty="0" err="1">
                <a:latin typeface="+mj-lt"/>
              </a:rPr>
              <a:t>Koplik</a:t>
            </a:r>
            <a:r>
              <a:rPr lang="hr-HR" sz="2400" dirty="0">
                <a:latin typeface="+mj-lt"/>
              </a:rPr>
              <a:t>ove</a:t>
            </a:r>
            <a:r>
              <a:rPr lang="en-US" sz="2400" dirty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pjege</a:t>
            </a:r>
            <a:r>
              <a:rPr lang="en-US" sz="2400" dirty="0">
                <a:latin typeface="+mj-lt"/>
              </a:rPr>
              <a:t>, </a:t>
            </a:r>
            <a:r>
              <a:rPr lang="hr-HR" sz="2400" dirty="0">
                <a:latin typeface="+mj-lt"/>
              </a:rPr>
              <a:t>crvenkasto ljubičasti osip u razini kože koji se spaja i spušta prema donjim dijelovima tijela</a:t>
            </a:r>
            <a:endParaRPr lang="en-US" sz="24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Zbrinjavanje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Simptomatsko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Simptomi se obično povlače unutar 10- tak dana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 descr="safe_image.ph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3382" y="0"/>
            <a:ext cx="2798618" cy="3158836"/>
          </a:xfrm>
          <a:prstGeom prst="rect">
            <a:avLst/>
          </a:prstGeom>
        </p:spPr>
      </p:pic>
      <p:pic>
        <p:nvPicPr>
          <p:cNvPr id="6" name="Picture 5" descr="virus-cartoon-300x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16836" y="5250436"/>
            <a:ext cx="2175164" cy="158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2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b="1" dirty="0">
                <a:latin typeface="Lucida Sans" pitchFamily="34" charset="0"/>
              </a:rPr>
              <a:t>Ospice</a:t>
            </a:r>
            <a:endParaRPr lang="en-GB" b="1" dirty="0">
              <a:latin typeface="Lucida Sans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sz="2400" dirty="0">
                <a:latin typeface="+mj-lt"/>
              </a:rPr>
              <a:t>Komplikacije</a:t>
            </a:r>
            <a:endParaRPr lang="en-GB" sz="2400" dirty="0">
              <a:latin typeface="+mj-lt"/>
            </a:endParaRPr>
          </a:p>
          <a:p>
            <a:pPr lvl="1" eaLnBrk="1" hangingPunct="1"/>
            <a:r>
              <a:rPr lang="hr-HR" sz="2400" dirty="0">
                <a:latin typeface="+mj-lt"/>
              </a:rPr>
              <a:t>Upala srednjeg uha (otitis media)</a:t>
            </a:r>
            <a:endParaRPr lang="en-GB" sz="2400" dirty="0">
              <a:latin typeface="+mj-lt"/>
            </a:endParaRPr>
          </a:p>
          <a:p>
            <a:pPr lvl="1" eaLnBrk="1" hangingPunct="1"/>
            <a:r>
              <a:rPr lang="en-GB" sz="2400" dirty="0" err="1">
                <a:latin typeface="+mj-lt"/>
              </a:rPr>
              <a:t>Bronhopneumoni</a:t>
            </a:r>
            <a:r>
              <a:rPr lang="hr-HR" sz="2400" dirty="0">
                <a:latin typeface="+mj-lt"/>
              </a:rPr>
              <a:t>j</a:t>
            </a:r>
            <a:r>
              <a:rPr lang="en-GB" sz="2400" dirty="0">
                <a:latin typeface="+mj-lt"/>
              </a:rPr>
              <a:t>a</a:t>
            </a:r>
          </a:p>
          <a:p>
            <a:pPr lvl="1" eaLnBrk="1" hangingPunct="1"/>
            <a:r>
              <a:rPr lang="en-GB" sz="2400" dirty="0" err="1">
                <a:latin typeface="+mj-lt"/>
              </a:rPr>
              <a:t>Ence</a:t>
            </a:r>
            <a:r>
              <a:rPr lang="hr-HR" sz="2400" dirty="0">
                <a:latin typeface="+mj-lt"/>
              </a:rPr>
              <a:t>f</a:t>
            </a:r>
            <a:r>
              <a:rPr lang="en-GB" sz="2400" dirty="0" err="1">
                <a:latin typeface="+mj-lt"/>
              </a:rPr>
              <a:t>alitis</a:t>
            </a:r>
            <a:r>
              <a:rPr lang="en-GB" sz="2400" dirty="0">
                <a:latin typeface="+mj-lt"/>
              </a:rPr>
              <a:t> (1/1000)</a:t>
            </a:r>
          </a:p>
          <a:p>
            <a:pPr lvl="1" eaLnBrk="1" hangingPunct="1"/>
            <a:r>
              <a:rPr lang="en-GB" sz="2400" dirty="0">
                <a:latin typeface="+mj-lt"/>
              </a:rPr>
              <a:t>M</a:t>
            </a:r>
            <a:r>
              <a:rPr lang="hr-HR" sz="2400" dirty="0">
                <a:latin typeface="+mj-lt"/>
              </a:rPr>
              <a:t>i</a:t>
            </a:r>
            <a:r>
              <a:rPr lang="en-GB" sz="2400" dirty="0">
                <a:latin typeface="+mj-lt"/>
              </a:rPr>
              <a:t>o</a:t>
            </a:r>
            <a:r>
              <a:rPr lang="hr-HR" sz="2400" dirty="0">
                <a:latin typeface="+mj-lt"/>
              </a:rPr>
              <a:t>k</a:t>
            </a:r>
            <a:r>
              <a:rPr lang="en-GB" sz="2400" dirty="0" err="1">
                <a:latin typeface="+mj-lt"/>
              </a:rPr>
              <a:t>arditis</a:t>
            </a:r>
            <a:r>
              <a:rPr lang="en-GB" sz="2400" dirty="0">
                <a:latin typeface="+mj-lt"/>
              </a:rPr>
              <a:t>/</a:t>
            </a:r>
            <a:r>
              <a:rPr lang="en-GB" sz="2400" dirty="0" err="1">
                <a:latin typeface="+mj-lt"/>
              </a:rPr>
              <a:t>peri</a:t>
            </a:r>
            <a:r>
              <a:rPr lang="hr-HR" sz="2400" dirty="0">
                <a:latin typeface="+mj-lt"/>
              </a:rPr>
              <a:t>k</a:t>
            </a:r>
            <a:r>
              <a:rPr lang="en-GB" sz="2400" dirty="0" err="1">
                <a:latin typeface="+mj-lt"/>
              </a:rPr>
              <a:t>arditis</a:t>
            </a:r>
            <a:endParaRPr lang="en-GB" sz="2400" dirty="0">
              <a:latin typeface="+mj-lt"/>
            </a:endParaRPr>
          </a:p>
          <a:p>
            <a:pPr lvl="1" eaLnBrk="1" hangingPunct="1"/>
            <a:r>
              <a:rPr lang="en-GB" sz="2400" dirty="0">
                <a:latin typeface="+mj-lt"/>
              </a:rPr>
              <a:t>SSPE </a:t>
            </a:r>
            <a:r>
              <a:rPr lang="hr-HR" sz="2400" dirty="0">
                <a:latin typeface="+mj-lt"/>
              </a:rPr>
              <a:t>–subakutni sklerozirajući encefalitis </a:t>
            </a:r>
            <a:r>
              <a:rPr lang="en-GB" sz="2400" dirty="0">
                <a:latin typeface="+mj-lt"/>
              </a:rPr>
              <a:t>(</a:t>
            </a:r>
            <a:r>
              <a:rPr lang="hr-HR" sz="2400" dirty="0">
                <a:latin typeface="+mj-lt"/>
              </a:rPr>
              <a:t>rijetko</a:t>
            </a:r>
            <a:r>
              <a:rPr lang="en-GB" sz="2400" dirty="0">
                <a:latin typeface="+mj-lt"/>
              </a:rPr>
              <a:t>)</a:t>
            </a:r>
          </a:p>
          <a:p>
            <a:pPr lvl="1" eaLnBrk="1" hangingPunct="1"/>
            <a:r>
              <a:rPr lang="en-GB" sz="2400" dirty="0">
                <a:latin typeface="+mj-lt"/>
              </a:rPr>
              <a:t>30% </a:t>
            </a:r>
            <a:r>
              <a:rPr lang="hr-HR" sz="2400" dirty="0">
                <a:latin typeface="+mj-lt"/>
              </a:rPr>
              <a:t>smrtnost u razvijenim zemljama</a:t>
            </a:r>
            <a:endParaRPr lang="en-GB" sz="2400" dirty="0">
              <a:latin typeface="+mj-lt"/>
            </a:endParaRPr>
          </a:p>
        </p:txBody>
      </p:sp>
      <p:pic>
        <p:nvPicPr>
          <p:cNvPr id="5" name="Picture 4" descr="safe_image.ph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7410" y="206293"/>
            <a:ext cx="2480636" cy="24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8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24850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6093" y="-41050"/>
            <a:ext cx="8651630" cy="684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b="1" dirty="0" err="1">
                <a:latin typeface="Lucida Sans" pitchFamily="34" charset="0"/>
              </a:rPr>
              <a:t>Rubela</a:t>
            </a:r>
            <a:r>
              <a:rPr lang="en-GB" b="1" dirty="0">
                <a:latin typeface="Lucida Sans" pitchFamily="34" charset="0"/>
              </a:rPr>
              <a:t> (</a:t>
            </a:r>
            <a:r>
              <a:rPr lang="hr-HR" b="1" dirty="0">
                <a:latin typeface="Lucida Sans" pitchFamily="34" charset="0"/>
              </a:rPr>
              <a:t>rubeola</a:t>
            </a:r>
            <a:r>
              <a:rPr lang="en-GB" b="1" dirty="0">
                <a:latin typeface="Lucida Sans" pitchFamily="34" charset="0"/>
              </a:rPr>
              <a:t>)</a:t>
            </a:r>
            <a:endParaRPr lang="en-US" b="1" dirty="0">
              <a:latin typeface="Lucida Sans" pitchFamily="34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463040"/>
            <a:ext cx="9274002" cy="539495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sz="2400" dirty="0">
                <a:latin typeface="+mj-lt"/>
              </a:rPr>
              <a:t>Uzročnik – Rubella virus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+mj-lt"/>
              </a:rPr>
              <a:t>In</a:t>
            </a:r>
            <a:r>
              <a:rPr lang="hr-HR" sz="2400" dirty="0">
                <a:latin typeface="+mj-lt"/>
              </a:rPr>
              <a:t>k</a:t>
            </a:r>
            <a:r>
              <a:rPr lang="en-US" sz="2400" dirty="0" err="1">
                <a:latin typeface="+mj-lt"/>
              </a:rPr>
              <a:t>uba</a:t>
            </a:r>
            <a:r>
              <a:rPr lang="hr-HR" sz="2400" dirty="0">
                <a:latin typeface="+mj-lt"/>
              </a:rPr>
              <a:t>c</a:t>
            </a:r>
            <a:r>
              <a:rPr lang="en-US" sz="2400" dirty="0" err="1">
                <a:latin typeface="+mj-lt"/>
              </a:rPr>
              <a:t>i</a:t>
            </a:r>
            <a:r>
              <a:rPr lang="hr-HR" sz="2400" dirty="0">
                <a:latin typeface="+mj-lt"/>
              </a:rPr>
              <a:t>ja</a:t>
            </a:r>
            <a:r>
              <a:rPr lang="en-US" sz="2400" dirty="0">
                <a:latin typeface="+mj-lt"/>
              </a:rPr>
              <a:t> 14-21 </a:t>
            </a:r>
            <a:r>
              <a:rPr lang="hr-HR" sz="2400" dirty="0">
                <a:latin typeface="+mj-lt"/>
              </a:rPr>
              <a:t>dan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Zaraznost</a:t>
            </a:r>
            <a:r>
              <a:rPr lang="en-US" sz="2400" dirty="0">
                <a:latin typeface="+mj-lt"/>
              </a:rPr>
              <a:t> 5-7 </a:t>
            </a:r>
            <a:r>
              <a:rPr lang="en-US" sz="2400" dirty="0" err="1">
                <a:latin typeface="+mj-lt"/>
              </a:rPr>
              <a:t>da</a:t>
            </a:r>
            <a:r>
              <a:rPr lang="hr-HR" sz="2400" dirty="0">
                <a:latin typeface="+mj-lt"/>
              </a:rPr>
              <a:t>na</a:t>
            </a:r>
            <a:r>
              <a:rPr lang="en-US" sz="2400" dirty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prije pojave osipa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Nema prodromalnih simptoma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Fini</a:t>
            </a:r>
            <a:r>
              <a:rPr lang="en-US" sz="2400" dirty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ružičasti osip</a:t>
            </a:r>
            <a:r>
              <a:rPr lang="en-US" sz="2400" dirty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prvo na licu, čelu zatim iza ušiju, te u roku nekoliko sati po čitavom tijelu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Vrućica i povećani limfni čvorovi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Kapilarno krvarenje na tvrdom nepcu,</a:t>
            </a:r>
            <a:r>
              <a:rPr lang="en-US" sz="2400" dirty="0">
                <a:latin typeface="+mj-lt"/>
              </a:rPr>
              <a:t> </a:t>
            </a:r>
            <a:r>
              <a:rPr lang="hr-HR" sz="2400" dirty="0">
                <a:latin typeface="+mj-lt"/>
              </a:rPr>
              <a:t>upala/bolovi u zglobovima - rijetko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Traje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da</a:t>
            </a:r>
            <a:r>
              <a:rPr lang="hr-HR" sz="2400" dirty="0">
                <a:latin typeface="+mj-lt"/>
              </a:rPr>
              <a:t>na</a:t>
            </a:r>
            <a:endParaRPr lang="en-US" sz="2400" dirty="0">
              <a:latin typeface="+mj-lt"/>
            </a:endParaRPr>
          </a:p>
          <a:p>
            <a:pPr eaLnBrk="1" hangingPunct="1">
              <a:lnSpc>
                <a:spcPct val="90000"/>
              </a:lnSpc>
            </a:pPr>
            <a:r>
              <a:rPr lang="hr-HR" sz="2400" dirty="0">
                <a:latin typeface="+mj-lt"/>
              </a:rPr>
              <a:t>Zbrinjavanje</a:t>
            </a:r>
            <a:endParaRPr lang="en-US" sz="2400" dirty="0">
              <a:latin typeface="+mj-lt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+mj-lt"/>
              </a:rPr>
              <a:t>S</a:t>
            </a:r>
            <a:r>
              <a:rPr lang="hr-HR" sz="2400" dirty="0">
                <a:latin typeface="+mj-lt"/>
              </a:rPr>
              <a:t>imptomatsko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 descr="safe_image.ph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11880" y="5852908"/>
            <a:ext cx="1080120" cy="1080120"/>
          </a:xfrm>
          <a:prstGeom prst="rect">
            <a:avLst/>
          </a:prstGeom>
        </p:spPr>
      </p:pic>
      <p:pic>
        <p:nvPicPr>
          <p:cNvPr id="6" name="Picture 5" descr="virus-cartoon-300x2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8553" y="-9766"/>
            <a:ext cx="1008112" cy="996089"/>
          </a:xfrm>
          <a:prstGeom prst="rect">
            <a:avLst/>
          </a:prstGeom>
        </p:spPr>
      </p:pic>
      <p:pic>
        <p:nvPicPr>
          <p:cNvPr id="7" name="Picture 6" descr="172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5850" y="0"/>
            <a:ext cx="367418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8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>
                <a:latin typeface="Lucida Sans" pitchFamily="34" charset="0"/>
              </a:rPr>
              <a:t>Rube</a:t>
            </a:r>
            <a:r>
              <a:rPr lang="hr-HR" b="1" dirty="0">
                <a:latin typeface="Lucida Sans" pitchFamily="34" charset="0"/>
              </a:rPr>
              <a:t>la</a:t>
            </a:r>
            <a:endParaRPr lang="en-GB" b="1" dirty="0">
              <a:latin typeface="Lucida Sans" pitchFamily="34" charset="0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36098" y="2160589"/>
            <a:ext cx="8837904" cy="4577836"/>
          </a:xfrm>
        </p:spPr>
        <p:txBody>
          <a:bodyPr>
            <a:normAutofit/>
          </a:bodyPr>
          <a:lstStyle/>
          <a:p>
            <a:pPr eaLnBrk="1" hangingPunct="1"/>
            <a:r>
              <a:rPr lang="hr-HR" sz="2800" dirty="0">
                <a:latin typeface="+mj-lt"/>
              </a:rPr>
              <a:t>Komplikacije</a:t>
            </a:r>
            <a:endParaRPr lang="en-GB" sz="2800" dirty="0">
              <a:latin typeface="+mj-lt"/>
            </a:endParaRPr>
          </a:p>
          <a:p>
            <a:pPr lvl="1" eaLnBrk="1" hangingPunct="1"/>
            <a:r>
              <a:rPr lang="en-GB" sz="2800" dirty="0" err="1">
                <a:latin typeface="+mj-lt"/>
              </a:rPr>
              <a:t>Artritis</a:t>
            </a:r>
            <a:r>
              <a:rPr lang="en-GB" sz="2800" dirty="0">
                <a:latin typeface="+mj-lt"/>
              </a:rPr>
              <a:t> (</a:t>
            </a:r>
            <a:r>
              <a:rPr lang="hr-HR" sz="2800" dirty="0">
                <a:latin typeface="+mj-lt"/>
              </a:rPr>
              <a:t>češće kod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adolescen</a:t>
            </a:r>
            <a:r>
              <a:rPr lang="hr-HR" sz="2800" dirty="0">
                <a:latin typeface="+mj-lt"/>
              </a:rPr>
              <a:t>a</a:t>
            </a:r>
            <a:r>
              <a:rPr lang="en-GB" sz="2800" dirty="0">
                <a:latin typeface="+mj-lt"/>
              </a:rPr>
              <a:t>t</a:t>
            </a:r>
            <a:r>
              <a:rPr lang="hr-HR" sz="2800" dirty="0">
                <a:latin typeface="+mj-lt"/>
              </a:rPr>
              <a:t>a</a:t>
            </a:r>
            <a:r>
              <a:rPr lang="en-GB" sz="2800" dirty="0">
                <a:latin typeface="+mj-lt"/>
              </a:rPr>
              <a:t>)</a:t>
            </a:r>
          </a:p>
          <a:p>
            <a:pPr lvl="1" eaLnBrk="1" hangingPunct="1"/>
            <a:r>
              <a:rPr lang="en-GB" sz="2800" dirty="0" err="1">
                <a:latin typeface="+mj-lt"/>
              </a:rPr>
              <a:t>Tromboc</a:t>
            </a:r>
            <a:r>
              <a:rPr lang="hr-HR" sz="2800" dirty="0">
                <a:latin typeface="+mj-lt"/>
              </a:rPr>
              <a:t>i</a:t>
            </a:r>
            <a:r>
              <a:rPr lang="en-GB" sz="2800" dirty="0" err="1">
                <a:latin typeface="+mj-lt"/>
              </a:rPr>
              <a:t>topeni</a:t>
            </a:r>
            <a:r>
              <a:rPr lang="hr-HR" sz="2800" dirty="0">
                <a:latin typeface="+mj-lt"/>
              </a:rPr>
              <a:t>j</a:t>
            </a:r>
            <a:r>
              <a:rPr lang="en-GB" sz="2800" dirty="0">
                <a:latin typeface="+mj-lt"/>
              </a:rPr>
              <a:t>a (</a:t>
            </a:r>
            <a:r>
              <a:rPr lang="hr-HR" sz="2800" dirty="0">
                <a:latin typeface="+mj-lt"/>
              </a:rPr>
              <a:t>rijetko</a:t>
            </a:r>
            <a:r>
              <a:rPr lang="en-GB" sz="2800" dirty="0">
                <a:latin typeface="+mj-lt"/>
              </a:rPr>
              <a:t>)</a:t>
            </a:r>
          </a:p>
          <a:p>
            <a:pPr lvl="1" eaLnBrk="1" hangingPunct="1"/>
            <a:r>
              <a:rPr lang="en-GB" sz="2800" dirty="0" err="1">
                <a:latin typeface="+mj-lt"/>
              </a:rPr>
              <a:t>Ence</a:t>
            </a:r>
            <a:r>
              <a:rPr lang="hr-HR" sz="2800" dirty="0">
                <a:latin typeface="+mj-lt"/>
              </a:rPr>
              <a:t>f</a:t>
            </a:r>
            <a:r>
              <a:rPr lang="en-GB" sz="2800" dirty="0" err="1">
                <a:latin typeface="+mj-lt"/>
              </a:rPr>
              <a:t>alitis</a:t>
            </a:r>
            <a:endParaRPr lang="en-GB" sz="2800" dirty="0">
              <a:latin typeface="+mj-lt"/>
            </a:endParaRPr>
          </a:p>
          <a:p>
            <a:pPr lvl="1" eaLnBrk="1" hangingPunct="1"/>
            <a:r>
              <a:rPr lang="en-GB" sz="2800" dirty="0" err="1">
                <a:latin typeface="+mj-lt"/>
              </a:rPr>
              <a:t>Peri</a:t>
            </a:r>
            <a:r>
              <a:rPr lang="hr-HR" sz="2800" dirty="0">
                <a:latin typeface="+mj-lt"/>
              </a:rPr>
              <a:t>f</a:t>
            </a:r>
            <a:r>
              <a:rPr lang="en-GB" sz="2800" dirty="0" err="1">
                <a:latin typeface="+mj-lt"/>
              </a:rPr>
              <a:t>er</a:t>
            </a:r>
            <a:r>
              <a:rPr lang="hr-HR" sz="2800" dirty="0">
                <a:latin typeface="+mj-lt"/>
              </a:rPr>
              <a:t>ni</a:t>
            </a:r>
            <a:r>
              <a:rPr lang="en-GB" sz="2800" dirty="0">
                <a:latin typeface="+mj-lt"/>
              </a:rPr>
              <a:t> neuritis</a:t>
            </a:r>
          </a:p>
          <a:p>
            <a:pPr lvl="1" eaLnBrk="1" hangingPunct="1"/>
            <a:r>
              <a:rPr lang="hr-HR" sz="2800" dirty="0">
                <a:latin typeface="+mj-lt"/>
              </a:rPr>
              <a:t>Porođajni defekti u</a:t>
            </a:r>
            <a:r>
              <a:rPr lang="en-GB" sz="2800" dirty="0">
                <a:latin typeface="+mj-lt"/>
              </a:rPr>
              <a:t> </a:t>
            </a:r>
            <a:r>
              <a:rPr lang="hr-HR" sz="2800" dirty="0">
                <a:latin typeface="+mj-lt"/>
              </a:rPr>
              <a:t>1. t</a:t>
            </a:r>
            <a:r>
              <a:rPr lang="en-GB" sz="2800" dirty="0">
                <a:latin typeface="+mj-lt"/>
              </a:rPr>
              <a:t>r</a:t>
            </a:r>
            <a:r>
              <a:rPr lang="hr-HR" sz="2800" dirty="0">
                <a:latin typeface="+mj-lt"/>
              </a:rPr>
              <a:t>omjesečju trudnoće</a:t>
            </a:r>
            <a:endParaRPr lang="en-GB" sz="2800" dirty="0">
              <a:latin typeface="+mj-lt"/>
            </a:endParaRPr>
          </a:p>
          <a:p>
            <a:pPr lvl="2" eaLnBrk="1" hangingPunct="1"/>
            <a:r>
              <a:rPr lang="hr-HR" sz="2800" dirty="0">
                <a:latin typeface="+mj-lt"/>
              </a:rPr>
              <a:t>Potreba za cijepljenjem!</a:t>
            </a:r>
            <a:endParaRPr lang="en-GB" sz="2800" dirty="0">
              <a:latin typeface="+mj-lt"/>
            </a:endParaRPr>
          </a:p>
        </p:txBody>
      </p:sp>
      <p:pic>
        <p:nvPicPr>
          <p:cNvPr id="5" name="Picture 4" descr="safe_image.ph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4013" y="490240"/>
            <a:ext cx="144016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6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urin i stolica mogu utjecati na promjenu pH-vrijednosti kože i oštetiti površinski sloj, čemu dodatno pridonose enzimi, bakterije i gljivice</a:t>
            </a:r>
          </a:p>
          <a:p>
            <a:r>
              <a:rPr lang="hr-HR" sz="3600" dirty="0"/>
              <a:t>pranje pamučnih pelena na niskim temperaturama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276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cal2_tnb.png"/>
          <p:cNvPicPr>
            <a:picLocks noChangeAspect="1"/>
          </p:cNvPicPr>
          <p:nvPr/>
        </p:nvPicPr>
        <p:blipFill rotWithShape="1">
          <a:blip r:embed="rId2" cstate="print"/>
          <a:srcRect r="3" b="4264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5" name="Picture 2" descr="ETN2">
            <a:extLst>
              <a:ext uri="{FF2B5EF4-FFF2-40B4-BE49-F238E27FC236}">
                <a16:creationId xmlns:a16="http://schemas.microsoft.com/office/drawing/2014/main" id="{E7EEE95D-2AFC-48AB-806A-71AF559D8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0463" r="1502"/>
          <a:stretch/>
        </p:blipFill>
        <p:spPr bwMode="auto"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51"/>
            <a:ext cx="4426395" cy="1896368"/>
          </a:xfrm>
        </p:spPr>
        <p:txBody>
          <a:bodyPr anchor="ctr">
            <a:normAutofit/>
          </a:bodyPr>
          <a:lstStyle/>
          <a:p>
            <a:r>
              <a:rPr lang="en-GB" sz="3000" b="1" dirty="0"/>
              <a:t>Erythema </a:t>
            </a:r>
            <a:r>
              <a:rPr lang="hr-HR" sz="3000" b="1" dirty="0"/>
              <a:t>(</a:t>
            </a:r>
            <a:r>
              <a:rPr lang="en-GB" sz="3000" b="1" dirty="0" err="1"/>
              <a:t>toxicum</a:t>
            </a:r>
            <a:r>
              <a:rPr lang="hr-HR" sz="3000" b="1" dirty="0"/>
              <a:t>) </a:t>
            </a:r>
            <a:r>
              <a:rPr lang="hr-HR" sz="3000" b="1" dirty="0" err="1"/>
              <a:t>neonatorum</a:t>
            </a:r>
            <a:br>
              <a:rPr lang="hr-HR" sz="3000" dirty="0"/>
            </a:br>
            <a:endParaRPr lang="en-US" sz="3000" b="1" dirty="0">
              <a:latin typeface="Lucida Sans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7011"/>
            <a:ext cx="4685016" cy="5466639"/>
          </a:xfrm>
        </p:spPr>
        <p:txBody>
          <a:bodyPr>
            <a:normAutofit/>
          </a:bodyPr>
          <a:lstStyle/>
          <a:p>
            <a:pPr eaLnBrk="1" hangingPunct="1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Uzrok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nepoznat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sumnja na preosjetljivost na tvari u kontaktu s kožom (deterdženti, omekšivači...)</a:t>
            </a:r>
          </a:p>
          <a:p>
            <a:pPr lvl="1" eaLnBrk="1" hangingPunct="1"/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 kod novorođenčadi </a:t>
            </a:r>
          </a:p>
          <a:p>
            <a:pPr lvl="1" eaLnBrk="1" hangingPunct="1"/>
            <a:endParaRPr lang="hr-HR" sz="3200" dirty="0">
              <a:latin typeface="Lucida Sans" pitchFamily="34" charset="0"/>
            </a:endParaRPr>
          </a:p>
          <a:p>
            <a:pPr lvl="1" eaLnBrk="1" hangingPunct="1"/>
            <a:endParaRPr lang="hr-HR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8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 b="1" dirty="0"/>
              <a:t>Erythema </a:t>
            </a:r>
            <a:r>
              <a:rPr lang="hr-HR" sz="3700" b="1" dirty="0"/>
              <a:t>(</a:t>
            </a:r>
            <a:r>
              <a:rPr lang="en-GB" sz="3700" b="1" dirty="0" err="1"/>
              <a:t>toxicum</a:t>
            </a:r>
            <a:r>
              <a:rPr lang="hr-HR" sz="3700" b="1" dirty="0"/>
              <a:t>) </a:t>
            </a:r>
            <a:r>
              <a:rPr lang="hr-HR" sz="3700" b="1" dirty="0" err="1"/>
              <a:t>neonatorum</a:t>
            </a:r>
            <a:br>
              <a:rPr lang="hr-HR" sz="3700" b="1" dirty="0"/>
            </a:br>
            <a:endParaRPr lang="en-US" sz="37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82193" y="1417639"/>
            <a:ext cx="6889393" cy="5440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Izgled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Crvene mrlje sa bijelim mjehurićima u sredini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Svaka mrlja nestaje unutar 24 sata, pojavljuje se na drugom mjestu</a:t>
            </a:r>
          </a:p>
          <a:p>
            <a:pPr lvl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Nestaju unutar 2 tjedna od pojavljivanja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Promjene su sterilne i dijete je dobrog općeg stanja</a:t>
            </a:r>
          </a:p>
          <a:p>
            <a:pPr eaLnBrk="1" hangingPunct="1">
              <a:lnSpc>
                <a:spcPct val="90000"/>
              </a:lnSpc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Zbrinjavanje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Savjetovanje roditelja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Uzeti bris kod sumnje na bakterijsku infekciju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ETN2">
            <a:extLst>
              <a:ext uri="{FF2B5EF4-FFF2-40B4-BE49-F238E27FC236}">
                <a16:creationId xmlns:a16="http://schemas.microsoft.com/office/drawing/2014/main" id="{91F048DC-30B2-46C2-89AA-F59D7120E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20367" r="1406"/>
          <a:stretch/>
        </p:blipFill>
        <p:spPr bwMode="auto">
          <a:xfrm>
            <a:off x="6807200" y="1068512"/>
            <a:ext cx="5384800" cy="5789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2996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54089"/>
            <a:ext cx="10972800" cy="1143000"/>
          </a:xfrm>
        </p:spPr>
        <p:txBody>
          <a:bodyPr>
            <a:normAutofit/>
          </a:bodyPr>
          <a:lstStyle/>
          <a:p>
            <a:r>
              <a:rPr lang="hr-HR"/>
              <a:t>Osip od vrućine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284271"/>
            <a:ext cx="6807200" cy="4841894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se javlja na glavi, prsima, ramenima ili vratu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Uzrok su nedovoljno razvijene žlijezde znojnice, a javlja se posebno za vrućeg, vlažnog vremena i ako je dijete odjeveno </a:t>
            </a:r>
            <a:r>
              <a:rPr lang="hr-H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pretoplo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u odjeću od umjetnih materijala koja ne dopušta da znoj slobodno isparava </a:t>
            </a:r>
          </a:p>
        </p:txBody>
      </p:sp>
      <p:pic>
        <p:nvPicPr>
          <p:cNvPr id="1026" name="Picture 2" descr="Znojenje kod djece: simptomi, liječenje Kompetentno o zdravlju na iLive">
            <a:extLst>
              <a:ext uri="{FF2B5EF4-FFF2-40B4-BE49-F238E27FC236}">
                <a16:creationId xmlns:a16="http://schemas.microsoft.com/office/drawing/2014/main" id="{FE022A7F-571B-4685-AB1C-8651FFB1C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" r="17609" b="1"/>
          <a:stretch/>
        </p:blipFill>
        <p:spPr bwMode="auto">
          <a:xfrm>
            <a:off x="6807200" y="1417638"/>
            <a:ext cx="5384800" cy="544036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34058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727FC1A6-13FA-4E01-AEC9-C479DB6B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994400" cy="4525963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Najblaži oblik reakcije na vrućinu jest </a:t>
            </a:r>
            <a:r>
              <a:rPr lang="hr-H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miliaria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crystallina</a:t>
            </a:r>
            <a:endParaRPr lang="hr-H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zahvaća samo površinski sloj kože, izgleda poput sitnih mjehurića ili točkica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obično ne svrbi i ne boli 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prolazi spontano</a:t>
            </a:r>
          </a:p>
          <a:p>
            <a:endParaRPr lang="hr-HR" dirty="0"/>
          </a:p>
        </p:txBody>
      </p:sp>
      <p:pic>
        <p:nvPicPr>
          <p:cNvPr id="4098" name="Picture 2" descr="Osip od znoja i vrućine – milijarija – simptomi, slike, lečenje – Dijeta  plus">
            <a:extLst>
              <a:ext uri="{FF2B5EF4-FFF2-40B4-BE49-F238E27FC236}">
                <a16:creationId xmlns:a16="http://schemas.microsoft.com/office/drawing/2014/main" id="{3E4A1DEF-673F-4D0F-8480-1EFBA4317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r="-1" b="-1"/>
          <a:stretch/>
        </p:blipFill>
        <p:spPr bwMode="auto">
          <a:xfrm>
            <a:off x="6197600" y="1417639"/>
            <a:ext cx="5384800" cy="470852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4769058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6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sustava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1921</Words>
  <Application>Microsoft Office PowerPoint</Application>
  <PresentationFormat>Široki zaslon</PresentationFormat>
  <Paragraphs>245</Paragraphs>
  <Slides>46</Slides>
  <Notes>1</Notes>
  <HiddenSlides>1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46</vt:i4>
      </vt:variant>
    </vt:vector>
  </HeadingPairs>
  <TitlesOfParts>
    <vt:vector size="53" baseType="lpstr">
      <vt:lpstr>Arial</vt:lpstr>
      <vt:lpstr>Calibri</vt:lpstr>
      <vt:lpstr>Lucida Sans</vt:lpstr>
      <vt:lpstr>Tahoma</vt:lpstr>
      <vt:lpstr>Times New Roman</vt:lpstr>
      <vt:lpstr>Trebuchet MS</vt:lpstr>
      <vt:lpstr>Theme6</vt:lpstr>
      <vt:lpstr>Promjene na koži djeteta </vt:lpstr>
      <vt:lpstr>Uvod </vt:lpstr>
      <vt:lpstr>PowerPoint prezentacija</vt:lpstr>
      <vt:lpstr>Rizik od pojave iritacije, crvenila i ranica na dječjoj koži povećavaju:</vt:lpstr>
      <vt:lpstr>PowerPoint prezentacija</vt:lpstr>
      <vt:lpstr>Erythema (toxicum) neonatorum </vt:lpstr>
      <vt:lpstr>Erythema (toxicum) neonatorum </vt:lpstr>
      <vt:lpstr>Osip od vrućine</vt:lpstr>
      <vt:lpstr>PowerPoint prezentacija</vt:lpstr>
      <vt:lpstr>Pelenski osip</vt:lpstr>
      <vt:lpstr>PowerPoint prezentacija</vt:lpstr>
      <vt:lpstr>Pelenski osip ZBRINJAVANJE</vt:lpstr>
      <vt:lpstr>TJEMENICA – oblik SD</vt:lpstr>
      <vt:lpstr>TJEMENICA Seboroični dermatitis, SD </vt:lpstr>
      <vt:lpstr>Atopijski dermatitis</vt:lpstr>
      <vt:lpstr>Atopijski dermatitis</vt:lpstr>
      <vt:lpstr>AD – Klinička slika –dobne karakteristike</vt:lpstr>
      <vt:lpstr>MORGANOVI PODOČNJACI</vt:lpstr>
      <vt:lpstr>Potencijalni “okidači”</vt:lpstr>
      <vt:lpstr>Zbrinjavanje</vt:lpstr>
      <vt:lpstr>SVRAB (Sarcoptes scabei  hominis)</vt:lpstr>
      <vt:lpstr>PowerPoint prezentacija</vt:lpstr>
      <vt:lpstr>Uš glave (Pediculus humanus capitis)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Impetigo</vt:lpstr>
      <vt:lpstr>PowerPoint prezentacija</vt:lpstr>
      <vt:lpstr>Virusni osipi</vt:lpstr>
      <vt:lpstr>PowerPoint prezentacija</vt:lpstr>
      <vt:lpstr>Vodene kozice (varičele)</vt:lpstr>
      <vt:lpstr>PowerPoint prezentacija</vt:lpstr>
      <vt:lpstr>Vodene kozice - polimorfizam</vt:lpstr>
      <vt:lpstr>Vodene kozice</vt:lpstr>
      <vt:lpstr>PowerPoint prezentacija</vt:lpstr>
      <vt:lpstr>Ospice</vt:lpstr>
      <vt:lpstr>Ospice</vt:lpstr>
      <vt:lpstr>PowerPoint prezentacija</vt:lpstr>
      <vt:lpstr>Rubela (rubeola)</vt:lpstr>
      <vt:lpstr>Rubela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Promjene na koži djeteta </dc:title>
  <dc:creator>MARIJA BRIŠKI</dc:creator>
  <cp:lastModifiedBy>MARIJA BRIŠKI</cp:lastModifiedBy>
  <cp:revision>5</cp:revision>
  <dcterms:created xsi:type="dcterms:W3CDTF">2021-03-03T11:55:58Z</dcterms:created>
  <dcterms:modified xsi:type="dcterms:W3CDTF">2022-02-11T09:56:36Z</dcterms:modified>
</cp:coreProperties>
</file>