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  <p:sldMasterId id="2147483935" r:id="rId2"/>
  </p:sldMasterIdLst>
  <p:notesMasterIdLst>
    <p:notesMasterId r:id="rId17"/>
  </p:notesMasterIdLst>
  <p:sldIdLst>
    <p:sldId id="256" r:id="rId3"/>
    <p:sldId id="270" r:id="rId4"/>
    <p:sldId id="272" r:id="rId5"/>
    <p:sldId id="258" r:id="rId6"/>
    <p:sldId id="264" r:id="rId7"/>
    <p:sldId id="265" r:id="rId8"/>
    <p:sldId id="266" r:id="rId9"/>
    <p:sldId id="267" r:id="rId10"/>
    <p:sldId id="268" r:id="rId11"/>
    <p:sldId id="263" r:id="rId12"/>
    <p:sldId id="259" r:id="rId13"/>
    <p:sldId id="260" r:id="rId14"/>
    <p:sldId id="262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229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C3F9C-42A3-4AB6-A6E5-17B4A7C83EFE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F7728-6E9A-49BE-B8B6-5A8D0AE074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84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7728-6E9A-49BE-B8B6-5A8D0AE07496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057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74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708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5510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109728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2995614"/>
            <a:ext cx="102616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1609026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5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6105526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05339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1940627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50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50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65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8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8890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133240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4225691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11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0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5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slov, tekst i isječak crtež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103632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1559984" y="1946275"/>
            <a:ext cx="5080000" cy="4114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za sliku s interneta 3"/>
          <p:cNvSpPr>
            <a:spLocks noGrp="1"/>
          </p:cNvSpPr>
          <p:nvPr>
            <p:ph type="clipArt" sz="half" idx="2"/>
          </p:nvPr>
        </p:nvSpPr>
        <p:spPr>
          <a:xfrm>
            <a:off x="6843184" y="1946275"/>
            <a:ext cx="5080000" cy="4114800"/>
          </a:xfrm>
        </p:spPr>
        <p:txBody>
          <a:bodyPr rtlCol="0">
            <a:normAutofit/>
          </a:bodyPr>
          <a:lstStyle/>
          <a:p>
            <a:pPr lvl="0"/>
            <a:r>
              <a:rPr lang="hr-HR" noProof="0"/>
              <a:t>Kliknite ikonu da biste dodali slike s interneta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95DA9C-F3B8-43F1-A7E0-B10A94BE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87B1E4-79DC-4895-94F0-50909C15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81F2A9-4F12-4680-BF7B-FB6D99B8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03612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181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7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52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0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49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98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491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CCD9F97-E5BD-4BB5-B5E5-FC9B4DE6E121}" type="datetimeFigureOut">
              <a:rPr lang="hr-HR" smtClean="0"/>
              <a:t>14.9.2022.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2A8C-B17D-4230-A1AC-C5A6DBCE8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000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64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47617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954593"/>
            <a:ext cx="10972800" cy="1215851"/>
          </a:xfrm>
        </p:spPr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Zdravstvena njega zdravog djeteta i adolescenta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 u zdravstvenu njegu djeteta i adolescenta</a:t>
            </a:r>
          </a:p>
        </p:txBody>
      </p:sp>
    </p:spTree>
    <p:extLst>
      <p:ext uri="{BB962C8B-B14F-4D97-AF65-F5344CB8AC3E}">
        <p14:creationId xmlns:p14="http://schemas.microsoft.com/office/powerpoint/2010/main" val="339567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58536" y="1880755"/>
            <a:ext cx="10671464" cy="4977245"/>
          </a:xfrm>
        </p:spPr>
        <p:txBody>
          <a:bodyPr>
            <a:noAutofit/>
          </a:bodyPr>
          <a:lstStyle/>
          <a:p>
            <a:r>
              <a:rPr lang="hr-HR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1843</a:t>
            </a: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Počeci </a:t>
            </a:r>
            <a:r>
              <a:rPr lang="hr-HR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pedijatrije</a:t>
            </a: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kao samostalne grane u medicini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pedijatrija se odvaja od interne medicine i postaje samostalna disciplina</a:t>
            </a:r>
            <a:endParaRPr lang="hr-HR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1843.god. - U pariškoj dječjoj bolnici nastao je veliki pedijatrijski priručnik, autori: </a:t>
            </a:r>
            <a:r>
              <a:rPr lang="hr-HR" sz="3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Barthez</a:t>
            </a: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sz="3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Rillet</a:t>
            </a:r>
            <a:endParaRPr lang="hr-HR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4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/>
          </a:bodyPr>
          <a:lstStyle/>
          <a:p>
            <a:r>
              <a:rPr lang="hr-HR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1860</a:t>
            </a: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U Londonu osnutak </a:t>
            </a:r>
            <a:r>
              <a:rPr lang="hr-HR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prve škole </a:t>
            </a: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medicinske sestre </a:t>
            </a:r>
          </a:p>
          <a:p>
            <a:pPr>
              <a:buNone/>
            </a:pP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školovanje medicinski sestara za njegu djeteta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119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80387"/>
            <a:ext cx="10364451" cy="1623723"/>
          </a:xfrm>
        </p:spPr>
        <p:txBody>
          <a:bodyPr/>
          <a:lstStyle/>
          <a:p>
            <a:r>
              <a:rPr lang="hr-HR" b="1" dirty="0"/>
              <a:t>Povijesni razvoj zdravstvene zaštite djece u Hrvatskoj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0" y="1704110"/>
            <a:ext cx="12192000" cy="5153890"/>
          </a:xfrm>
        </p:spPr>
        <p:txBody>
          <a:bodyPr>
            <a:noAutofit/>
          </a:bodyPr>
          <a:lstStyle/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1432. godine – Dubrovačka Republika - otvoreno prvo privatno </a:t>
            </a:r>
            <a:r>
              <a:rPr lang="hr-HR" sz="3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nahodište</a:t>
            </a:r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hr-HR" sz="3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Ospedale</a:t>
            </a:r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della </a:t>
            </a:r>
            <a:r>
              <a:rPr lang="hr-HR" sz="3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Misericordia</a:t>
            </a:r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st. - u Rovinju i Velom Lošinju prve bolnice za klimatski oporavak djece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1897. godine – u Opatiji otvorena prva dječja ustanova (</a:t>
            </a:r>
            <a:r>
              <a:rPr lang="hr-HR" sz="3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kindersanatorium</a:t>
            </a:r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9393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579418"/>
            <a:ext cx="10363826" cy="5278582"/>
          </a:xfrm>
        </p:spPr>
        <p:txBody>
          <a:bodyPr>
            <a:normAutofit/>
          </a:bodyPr>
          <a:lstStyle/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1904. godine -  u Zagrebu u bolnici Sestara Milosrdnica otvoren prvi dječji odjel 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1906.godine -  u zakonu o zdravlju govori se o očuvanja zdravlja male djece i školske mladeži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1908.godine - prvi dječji ambulatorij u Zagrebu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1921.godine – u Zagrebu u Mlinarskoj ulici osnovana </a:t>
            </a:r>
            <a:r>
              <a:rPr lang="hr-HR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Škola za sestre pomoćnice </a:t>
            </a: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sadrži kolegij njege djeteta</a:t>
            </a:r>
          </a:p>
          <a:p>
            <a:endParaRPr lang="hr-HR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8779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361209"/>
            <a:ext cx="10363826" cy="5496791"/>
          </a:xfrm>
        </p:spPr>
        <p:txBody>
          <a:bodyPr>
            <a:normAutofit/>
          </a:bodyPr>
          <a:lstStyle/>
          <a:p>
            <a:r>
              <a:rPr lang="hr-H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1923. godine – U</a:t>
            </a:r>
            <a:r>
              <a:rPr lang="hr-HR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okviru Medicinskoga fakulteta Sveučilišta u Zagrebu, </a:t>
            </a:r>
            <a:r>
              <a:rPr lang="hr-H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</a:t>
            </a:r>
            <a:r>
              <a:rPr lang="hr-H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Mayerhofer</a:t>
            </a:r>
            <a:r>
              <a:rPr lang="hr-H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utemeljio prvu Kliniku za pedijatriju </a:t>
            </a:r>
            <a:endParaRPr lang="hr-H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1925. godine – osniva se patronažna služba</a:t>
            </a:r>
          </a:p>
          <a:p>
            <a:pPr>
              <a:buNone/>
            </a:pP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poučavanje pučanstva o njezi i prehrani djece, sprečavanju tuberkuloze, trahoma i drugih zaraznih bolesti 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1927. godine – osnovan zavod za socijalnu zaštitu majki i djece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535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70CDA8-D3EC-48B4-96F8-DB539152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B51B54-9652-4D35-9DF1-DBDF4A85A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Pedijatrija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grana medicine koja se bavi rastom i razvojem djeteta od rođenja  </a:t>
            </a:r>
            <a:r>
              <a:rPr lang="hr-HR" sz="36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navršenih </a:t>
            </a:r>
            <a:r>
              <a:rPr lang="hr-HR" sz="360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 godina </a:t>
            </a:r>
            <a:r>
              <a:rPr lang="hr-HR" sz="36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života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sz="36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Pedijatrijska je skrb aktivna i u prenatalnom razdoblju u okviru fetalne medicine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36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Neonatologija</a:t>
            </a:r>
            <a:r>
              <a:rPr lang="hr-HR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hr-HR" sz="36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kao grana pedijatrije, u suradnji s </a:t>
            </a:r>
            <a:r>
              <a:rPr lang="hr-HR" sz="36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porodništvom</a:t>
            </a:r>
            <a:r>
              <a:rPr lang="hr-HR" sz="36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djeluje u okviru </a:t>
            </a:r>
            <a:r>
              <a:rPr lang="hr-H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perinatalne medicine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3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B9CD8F-CB09-4FDB-9093-8EE25603D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Zadaci pedijatrije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F9190D-2A66-49B4-8D86-D634E5EFD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Proučava i nadzire tjelesni i mentalni razvoj djeteta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Štiti i unapređuje zdravlje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Sprječava bolesti i liječi bolesne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Osposobljava i rehabilitira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Briga za zdravlje i liječenje djece je i preventivna medicina odrasle populacije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99308"/>
          </a:xfrm>
        </p:spPr>
        <p:txBody>
          <a:bodyPr/>
          <a:lstStyle/>
          <a:p>
            <a:pPr algn="l"/>
            <a:r>
              <a:rPr lang="hr-HR" b="1" dirty="0"/>
              <a:t>Povijesni pregled društvene brige o djetetu</a:t>
            </a:r>
            <a:br>
              <a:rPr lang="hr-HR" dirty="0"/>
            </a:br>
            <a:endParaRPr lang="hr-HR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01090"/>
            <a:ext cx="10363826" cy="5056909"/>
          </a:xfrm>
        </p:spPr>
        <p:txBody>
          <a:bodyPr>
            <a:noAutofit/>
          </a:bodyPr>
          <a:lstStyle/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Pitanjem dječjeg zdravlja i sprječavanja dječjih bolesti bavili su se i stari kulturalni narodi (Egipćani, Kinezi, Indijci i Židovi)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dječjim bolestima pisali su i mnogi grčki i rimski medicinski pisci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Hipokrat od 460 do 370 g. prije Krista obrađuje razna pedijatrijska pitanja u svojim aforizmima</a:t>
            </a:r>
          </a:p>
          <a:p>
            <a:endParaRPr lang="hr-HR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7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Autofit/>
          </a:bodyPr>
          <a:lstStyle/>
          <a:p>
            <a:r>
              <a:rPr lang="hr-HR" sz="3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Celzo</a:t>
            </a:r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 st.) - piše opširno o nekim dječjim bolestima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Galen (II st.) - donosi neke podatke o djeci i njihovim bolestima</a:t>
            </a:r>
          </a:p>
          <a:p>
            <a:r>
              <a:rPr lang="hr-HR" sz="3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Soran</a:t>
            </a:r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(II st.) - bavi se njegom novorođenčadi</a:t>
            </a:r>
          </a:p>
          <a:p>
            <a:r>
              <a:rPr lang="hr-HR" sz="3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Aretej</a:t>
            </a:r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(II st.) - piše o akutnim dječjim bolestima</a:t>
            </a:r>
          </a:p>
        </p:txBody>
      </p:sp>
    </p:spTree>
    <p:extLst>
      <p:ext uri="{BB962C8B-B14F-4D97-AF65-F5344CB8AC3E}">
        <p14:creationId xmlns:p14="http://schemas.microsoft.com/office/powerpoint/2010/main" val="418778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65701"/>
          </a:xfrm>
        </p:spPr>
        <p:txBody>
          <a:bodyPr/>
          <a:lstStyle/>
          <a:p>
            <a:pPr algn="l"/>
            <a:endParaRPr lang="hr-HR" b="1" cap="non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0" y="2105891"/>
            <a:ext cx="12192000" cy="4752108"/>
          </a:xfrm>
        </p:spPr>
        <p:txBody>
          <a:bodyPr>
            <a:normAutofit/>
          </a:bodyPr>
          <a:lstStyle/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srednjem vijeku o dječjim bolestima pišu uglavnom Arapi (</a:t>
            </a:r>
            <a:r>
              <a:rPr lang="hr-HR" sz="3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Razes</a:t>
            </a: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Avicena)</a:t>
            </a:r>
          </a:p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XVIII st. - dolazi do pravog napretka u pedijatriji (izlazi knjiga o dječjim bolestima u kojoj je obrađena prehrana dojenčeta, proučavane su zarazne bolnice, opisane su i prirođene srčane greške, piše se o difteriji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947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Potkraj XVIII st. i  početak XIX st. </a:t>
            </a:r>
          </a:p>
          <a:p>
            <a:pPr marL="0" indent="0">
              <a:buNone/>
            </a:pPr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početak industrijalizacije dovodi do sve veće smrtnosti dojenčadi i do sve jačeg širenja dječjih bolesti (rahitis, tuberkuloza, akutne zaraze)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157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70164" y="1652155"/>
            <a:ext cx="11353800" cy="5216236"/>
          </a:xfrm>
        </p:spPr>
        <p:txBody>
          <a:bodyPr>
            <a:normAutofit/>
          </a:bodyPr>
          <a:lstStyle/>
          <a:p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st. - posvećuje se veća pažnja higijeni i prehrani dojenčadi, prevenciji crijevnih infekcija i drugih zaraznih bolesti</a:t>
            </a:r>
          </a:p>
          <a:p>
            <a:pPr>
              <a:buFontTx/>
              <a:buChar char="-"/>
            </a:pP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Bolnice i sirotišta su poistovjećena (djeca su ležala na odjelima s prosjacima, bolesnim starcima i bolesnom sirotinjom)</a:t>
            </a:r>
          </a:p>
          <a:p>
            <a:pPr marL="0" indent="0">
              <a:buNone/>
            </a:pP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Otvaraju se prvi </a:t>
            </a:r>
            <a:r>
              <a:rPr lang="hr-HR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ambulatoriji</a:t>
            </a:r>
            <a:r>
              <a:rPr lang="hr-H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djecu u Londonu i Parizu</a:t>
            </a:r>
          </a:p>
          <a:p>
            <a:pPr>
              <a:buFontTx/>
              <a:buChar char="-"/>
            </a:pPr>
            <a:endParaRPr lang="hr-HR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59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81308"/>
          </a:xfrm>
        </p:spPr>
        <p:txBody>
          <a:bodyPr>
            <a:normAutofit/>
          </a:bodyPr>
          <a:lstStyle/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1802. god. - Pariz prva dječja bolnica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1828. god. - u Beču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1830.god. - u Berlinu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1830.god.  - u Pešti</a:t>
            </a:r>
          </a:p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1834.god. - u Petrogradu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946606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208</TotalTime>
  <Words>608</Words>
  <Application>Microsoft Office PowerPoint</Application>
  <PresentationFormat>Široki zaslon</PresentationFormat>
  <Paragraphs>51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 2</vt:lpstr>
      <vt:lpstr>HDOfficeLightV0</vt:lpstr>
      <vt:lpstr>Theme6</vt:lpstr>
      <vt:lpstr>Zdravstvena njega zdravog djeteta i adolescenta </vt:lpstr>
      <vt:lpstr>Uvod </vt:lpstr>
      <vt:lpstr>Zadaci pedijatrije</vt:lpstr>
      <vt:lpstr>Povijesni pregled društvene brige o djetetu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Povijesni razvoj zdravstvene zaštite djece u Hrvatskoj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Zdravstvena njega zdravog djeteta i adolescenta </dc:title>
  <dc:creator>Korisnik</dc:creator>
  <cp:lastModifiedBy>Marija</cp:lastModifiedBy>
  <cp:revision>25</cp:revision>
  <dcterms:created xsi:type="dcterms:W3CDTF">2017-09-11T09:27:25Z</dcterms:created>
  <dcterms:modified xsi:type="dcterms:W3CDTF">2022-09-14T17:04:25Z</dcterms:modified>
</cp:coreProperties>
</file>