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70" r:id="rId13"/>
    <p:sldId id="271" r:id="rId14"/>
    <p:sldId id="267" r:id="rId15"/>
    <p:sldId id="268" r:id="rId16"/>
    <p:sldId id="269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ni slaj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10972800" cy="1143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800" y="2995614"/>
            <a:ext cx="10261600" cy="1500187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38363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18710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01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62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0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0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4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6105526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05339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97079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7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4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2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130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66859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32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Zdravstvena zaštita djeteta</a:t>
            </a:r>
            <a:endParaRPr lang="hr-H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body" idx="1"/>
          </p:nvPr>
        </p:nvSpPr>
        <p:spPr>
          <a:xfrm>
            <a:off x="3879273" y="3671454"/>
            <a:ext cx="7703127" cy="2175163"/>
          </a:xfrm>
        </p:spPr>
        <p:txBody>
          <a:bodyPr/>
          <a:lstStyle/>
          <a:p>
            <a:r>
              <a:rPr lang="hr-H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Ustanove za zaštitu djece </a:t>
            </a:r>
            <a:endParaRPr lang="hr-H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392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096876F3-F0D9-46A8-BBCD-7F83C9D79EA2}" type="slidenum">
              <a:rPr lang="en-US" altLang="sr-Latn-RS" smtClean="0">
                <a:latin typeface="Arial" panose="020B0604020202020204" pitchFamily="34" charset="0"/>
              </a:rPr>
              <a:pPr>
                <a:defRPr/>
              </a:pPr>
              <a:t>10</a:t>
            </a:fld>
            <a:endParaRPr lang="en-US" altLang="sr-Latn-RS" smtClean="0">
              <a:latin typeface="Arial" panose="020B0604020202020204" pitchFamily="34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Sistematski pregledi dojenčadi obuhvaćaju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82" y="1600201"/>
            <a:ext cx="1148541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Antropometrijska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mjerenja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D/V 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kliničkog statusa 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uhranjenosti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psihomotornog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razvoja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Procjena vida, sluha,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govora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Testovi za otkrivanje bolesti kukova i ortopedskih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anomalija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Položaj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testisa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Otkrivanje socijalnih rizika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6, 9, 12. mj.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183258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88C30043-1B85-41EF-9DBD-9A68797C36BB}" type="slidenum">
              <a:rPr lang="en-US" altLang="sr-Latn-RS" smtClean="0">
                <a:latin typeface="Arial" panose="020B0604020202020204" pitchFamily="34" charset="0"/>
              </a:rPr>
              <a:pPr>
                <a:defRPr/>
              </a:pPr>
              <a:t>11</a:t>
            </a:fld>
            <a:endParaRPr lang="en-US" altLang="sr-Latn-RS" smtClean="0">
              <a:latin typeface="Arial" panose="020B0604020202020204" pitchFamily="34" charset="0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Sistematski pregledi predškolske djece:</a:t>
            </a:r>
            <a:b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7638"/>
            <a:ext cx="12191999" cy="46021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psihomotornog rasta i razvoja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Stanje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uhranjenosti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Poremećaji vida, sluha, govora, ortopedske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anomalije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psihosocijalnih odnosa 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Stanje zubi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g, 4.g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Savjetovalište za predškolsku djecu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8362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38545"/>
            <a:ext cx="10972800" cy="1279093"/>
          </a:xfrm>
        </p:spPr>
        <p:txBody>
          <a:bodyPr/>
          <a:lstStyle/>
          <a:p>
            <a:r>
              <a:rPr lang="hr-H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Djelatnost za preventivno odgojne mjere u zaštiti učenika osnovnih i srednjih škola </a:t>
            </a:r>
            <a:endParaRPr lang="hr-H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Djelatnost zadužena za sistematske preglede, cijepljenja i zdravstveni odgoj djece i mladeži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Provodi školska medicina ili obiteljski liječnik primarne zdravstvene zaštite za dob od 6 do 19 godina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652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Polivalentna patronažna služba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Brine se o zdravlju cjelokupne obitelji s posebnim naglaskom na rizične skupine populacija: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trudnice, novorođenčad, mala djeca, kronično bolesne i starije bolesne osobe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Uključuje zdravstveni odgoj zdravih članova zajednice u svrhu očuvanja zdravlja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dok bolesne potiče da se pozitivno nose s bolešću uz što bolju kvalitetu života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1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F67809E4-1DF0-49DF-89EC-8BEC17D32D3E}" type="slidenum">
              <a:rPr lang="en-US" altLang="sr-Latn-RS" smtClean="0">
                <a:latin typeface="Arial" panose="020B0604020202020204" pitchFamily="34" charset="0"/>
              </a:rPr>
              <a:pPr>
                <a:defRPr/>
              </a:pPr>
              <a:t>14</a:t>
            </a:fld>
            <a:endParaRPr lang="en-US" altLang="sr-Latn-RS" smtClean="0">
              <a:latin typeface="Arial" panose="020B0604020202020204" pitchFamily="34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Jaslice i vrtići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2"/>
            <a:ext cx="11582400" cy="409401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Ustanove za zbrinjavanje djece predškolske dobi dok roditelji rade ili ne mogu potpuno zadovoljiti potrebe 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djeteta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Odnosi se na dob djece od 6 mjeseci do upisa u osnovnu školu</a:t>
            </a:r>
            <a:endParaRPr lang="hr-H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Imaju društveno-zaštitnu, odgojno-obrazovnu i zdravstvenu ulogu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985D6104-CA74-4EDF-B62A-A12BE4958600}" type="slidenum">
              <a:rPr lang="en-US" altLang="sr-Latn-RS" smtClean="0">
                <a:latin typeface="Arial" panose="020B0604020202020204" pitchFamily="34" charset="0"/>
              </a:rPr>
              <a:pPr>
                <a:defRPr/>
              </a:pPr>
              <a:t>15</a:t>
            </a:fld>
            <a:endParaRPr lang="en-US" altLang="sr-Latn-RS" smtClean="0">
              <a:latin typeface="Arial" panose="020B0604020202020204" pitchFamily="34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Zadaće  zdravstvene zaštite u vrtiću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16183"/>
            <a:ext cx="12192000" cy="480998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Sprječavanje infekcija, nadzor procijepljenosti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Praćenje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psihomotornog rasta 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razvoja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Rano otkrivanje poremećaja, mjere stimulacije kod blažih odstupanja u razvoju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Hitne medicinske intervencije (ozljede,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zagrcavanje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konvulzije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 nad higijenskim načinom života (higijena igre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sna, prehrane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tjelesna higijena,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higijena osoblja i okoline)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Povođenje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zdravstvenog odgoja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djece i osoblja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1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78936F64-5F5D-4FB3-A15A-E1440ADD7934}" type="slidenum">
              <a:rPr lang="en-US" altLang="sr-Latn-RS" smtClean="0">
                <a:latin typeface="Arial" panose="020B0604020202020204" pitchFamily="34" charset="0"/>
              </a:rPr>
              <a:pPr>
                <a:defRPr/>
              </a:pPr>
              <a:t>16</a:t>
            </a:fld>
            <a:endParaRPr lang="en-US" altLang="sr-Latn-RS" smtClean="0">
              <a:latin typeface="Arial" panose="020B0604020202020204" pitchFamily="34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Najčešći zdravstveni </a:t>
            </a:r>
            <a:r>
              <a:rPr lang="hr-H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problemi djece smještene u vrtić i jaslice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1"/>
            <a:ext cx="12192000" cy="31657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Povećana izloženost akutnim infekcijama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Otežano emotivno prilagođivanje na odsutnost roditelja i na život u biološki neprimjerenoj zajednici za dob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Nezgode i nesreće zbog nedovoljne brige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693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Specijalni dječji vrtići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Ustanove za smještaj djece s oštećenjima:</a:t>
            </a:r>
          </a:p>
          <a:p>
            <a:pPr marL="0" indent="0">
              <a:buNone/>
            </a:pP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mentalna</a:t>
            </a:r>
          </a:p>
          <a:p>
            <a:pPr marL="0" indent="0">
              <a:buNone/>
            </a:pP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senzorna</a:t>
            </a:r>
          </a:p>
          <a:p>
            <a:pPr marL="0" indent="0">
              <a:buNone/>
            </a:pP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i druga </a:t>
            </a:r>
            <a:r>
              <a:rPr lang="hr-H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insuficijentna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stanja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9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Dječji kampovi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Vode brigu o kronično bolesnoj djeci koja boluju od:</a:t>
            </a:r>
          </a:p>
          <a:p>
            <a:pPr marL="0" indent="0">
              <a:buNone/>
            </a:pP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dijabetesa, bronhalne astme, hemofilije i drugih kroničnih bolesti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Svrha im je da djeci uz rekreaciju pomognu u liječenju bolesti, da djeca nauče živjeti sa svojom bolešću, te povećanju kvalitete života u svom rastu i razvoju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204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Centar za zdravlje mladih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Zaštita mentalnog zdravlja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Zaštita reproduktivnog zdravlja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Savjetovališta o prehrani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Savjetovalište za probleme u učenju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Promocija zdravih stilova života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Prevencija ovisnosti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21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Majka i dijete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r-HR" dirty="0" smtClean="0"/>
              <a:t>Pod posebnom skrbi društva jer su: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dirty="0" smtClean="0"/>
              <a:t>majka i dijete osobito biološki osjetljivi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dirty="0" smtClean="0"/>
              <a:t>prenatalno razdoblje i djetinjstvo određuju zdravlje idućeg naraštaja odraslih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dirty="0" smtClean="0"/>
              <a:t>čimbenici okoline su drugačiji i snažniji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dirty="0" smtClean="0"/>
              <a:t>zdravlje majke i djeteta djeluje na reproduktivno zdravlje dolazećih naraštaja, pa i na demografsku situaciju zajednice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hr-HR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C8F98ED3-9E6D-4411-A845-333E1B6B50A4}" type="slidenum">
              <a:rPr lang="en-US" altLang="sr-Latn-RS" smtClean="0">
                <a:latin typeface="Arial" panose="020B0604020202020204" pitchFamily="34" charset="0"/>
              </a:rPr>
              <a:pPr>
                <a:defRPr/>
              </a:pPr>
              <a:t>2</a:t>
            </a:fld>
            <a:endParaRPr lang="en-U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37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Unapređenje i očuvanje zdravlja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Osiguravanje i praćenje pravilnog rasta i razvoja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Sprečavanje bolesti o oštećenje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Liječenje i rehabilitacija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Zdravstveni odgoj roditelja u njezi i prehrani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64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DCB07489-5433-425C-9A31-82A792E1C631}" type="slidenum">
              <a:rPr lang="en-US" altLang="sr-Latn-RS" smtClean="0">
                <a:latin typeface="Arial" panose="020B0604020202020204" pitchFamily="34" charset="0"/>
              </a:rPr>
              <a:pPr>
                <a:defRPr/>
              </a:pPr>
              <a:t>4</a:t>
            </a:fld>
            <a:endParaRPr lang="en-US" altLang="sr-Latn-RS" smtClean="0">
              <a:latin typeface="Arial" panose="020B0604020202020204" pitchFamily="34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Pozitivni pokazatelji zdravlja</a:t>
            </a:r>
            <a:endParaRPr lang="en-US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Podaci o tjelesnom rastu i razvoju djece</a:t>
            </a:r>
          </a:p>
          <a:p>
            <a:pPr eaLnBrk="1" hangingPunct="1">
              <a:buFontTx/>
              <a:buNone/>
              <a:defRPr/>
            </a:pPr>
            <a:r>
              <a:rPr lang="hr-HR" dirty="0" smtClean="0"/>
              <a:t>              - Rodna težina i visina</a:t>
            </a:r>
          </a:p>
          <a:p>
            <a:pPr eaLnBrk="1" hangingPunct="1">
              <a:buFontTx/>
              <a:buNone/>
              <a:defRPr/>
            </a:pPr>
            <a:r>
              <a:rPr lang="hr-HR" dirty="0" smtClean="0"/>
              <a:t>             - Antropometrijske mjere tijekom djetinjstva</a:t>
            </a:r>
          </a:p>
          <a:p>
            <a:pPr eaLnBrk="1" hangingPunct="1">
              <a:buFontTx/>
              <a:buNone/>
              <a:defRPr/>
            </a:pPr>
            <a:r>
              <a:rPr lang="hr-HR" dirty="0" smtClean="0"/>
              <a:t>             - Sekularna akceleracija rasta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337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42E2BCEC-EDD3-4C08-861B-7F649C7A69C9}" type="slidenum">
              <a:rPr lang="en-US" altLang="sr-Latn-RS" smtClean="0">
                <a:latin typeface="Arial" panose="020B0604020202020204" pitchFamily="34" charset="0"/>
              </a:rPr>
              <a:pPr>
                <a:defRPr/>
              </a:pPr>
              <a:t>5</a:t>
            </a:fld>
            <a:endParaRPr lang="en-US" altLang="sr-Latn-RS" smtClean="0">
              <a:latin typeface="Arial" panose="020B0604020202020204" pitchFamily="34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 </a:t>
            </a:r>
            <a:r>
              <a:rPr lang="hr-HR" b="1" dirty="0"/>
              <a:t>Z</a:t>
            </a:r>
            <a:r>
              <a:rPr lang="hr-HR" b="1" dirty="0" smtClean="0"/>
              <a:t>dravstvena zaštita majki i djeteta</a:t>
            </a:r>
            <a:endParaRPr lang="en-US" b="1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Prijekoncepcijska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zaštita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planiranje trudnoće, promjena životnih navika, imunizacija,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zdr.odgoj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regulacija kroničnih bolesti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Prenatalna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sistematski pregledi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trudnica,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zdr.odgoj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priprema za porod, stručni porod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Zaštita dojenčadi i predškolske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djece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Zaštita školske djece i mladeži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085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5882CCBA-AE73-499E-9192-7FD16D4B340E}" type="slidenum">
              <a:rPr lang="en-US" altLang="sr-Latn-RS" smtClean="0">
                <a:latin typeface="Arial" panose="020B0604020202020204" pitchFamily="34" charset="0"/>
              </a:rPr>
              <a:pPr>
                <a:defRPr/>
              </a:pPr>
              <a:t>6</a:t>
            </a:fld>
            <a:endParaRPr lang="en-US" altLang="sr-Latn-RS" smtClean="0">
              <a:latin typeface="Arial" panose="020B0604020202020204" pitchFamily="34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b="1" dirty="0"/>
              <a:t>Zaštita dojenčadi i predškolske djece</a:t>
            </a:r>
            <a:endParaRPr lang="en-US" sz="4000" b="1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27221"/>
            <a:ext cx="12191999" cy="544186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/>
              <a:t>Praćenje </a:t>
            </a:r>
            <a:r>
              <a:rPr lang="hr-HR" dirty="0"/>
              <a:t>rasta i </a:t>
            </a:r>
            <a:r>
              <a:rPr lang="hr-HR" dirty="0" smtClean="0"/>
              <a:t>razvoja, zdravstvenog stanja, rizika </a:t>
            </a:r>
            <a:r>
              <a:rPr lang="hr-HR" dirty="0"/>
              <a:t>i uvjeta života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/>
              <a:t>Sprječavanje bolesti i oštećenja kroz: </a:t>
            </a:r>
            <a:endParaRPr lang="hr-HR" dirty="0" smtClean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hr-HR" dirty="0"/>
              <a:t> </a:t>
            </a:r>
            <a:r>
              <a:rPr lang="hr-HR" dirty="0" smtClean="0"/>
              <a:t>        - cijepljenje</a:t>
            </a:r>
            <a:r>
              <a:rPr lang="hr-HR" dirty="0"/>
              <a:t>, profilaksa rahitisa i anemije, karijesa, psihosocijalnih poremećaja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089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1"/>
            <a:ext cx="121920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Rano otkrivanje odstupanja od normalnog razvoja i oštećenja: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- prirođene </a:t>
            </a:r>
            <a:r>
              <a:rPr lang="hr-HR" dirty="0"/>
              <a:t>malformacije, </a:t>
            </a:r>
            <a:r>
              <a:rPr lang="hr-HR" dirty="0" err="1"/>
              <a:t>neuromotorički</a:t>
            </a:r>
            <a:r>
              <a:rPr lang="hr-HR" dirty="0"/>
              <a:t> poremećaji, oštećenja sluha, vida, </a:t>
            </a:r>
            <a:r>
              <a:rPr lang="hr-HR" dirty="0" smtClean="0"/>
              <a:t>govora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ortopedske anomalije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kronične </a:t>
            </a:r>
            <a:r>
              <a:rPr lang="hr-HR" dirty="0"/>
              <a:t>bolesti, </a:t>
            </a: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psihosocijalni problemi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zlostavljanje </a:t>
            </a:r>
            <a:r>
              <a:rPr lang="hr-HR" dirty="0"/>
              <a:t>djece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16006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>
              <a:latin typeface="osiguravaTimes New Roman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Poticanje prehrane na 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prsima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Osiguranje 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pravilne 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prehrane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Sprečavanje pothranjenosti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Sprečavanje </a:t>
            </a:r>
            <a:r>
              <a:rPr lang="hr-H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preuhranjenosti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412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7DC2E936-8257-4A4A-BAF9-E6C562F6E610}" type="slidenum">
              <a:rPr lang="en-US" altLang="sr-Latn-RS" smtClean="0">
                <a:latin typeface="Arial" panose="020B0604020202020204" pitchFamily="34" charset="0"/>
              </a:rPr>
              <a:pPr>
                <a:defRPr/>
              </a:pPr>
              <a:t>9</a:t>
            </a:fld>
            <a:endParaRPr lang="en-US" altLang="sr-Latn-RS" smtClean="0">
              <a:latin typeface="Arial" panose="020B0604020202020204" pitchFamily="34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Osnovne zadaće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zdravstvene skrbi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Osiguranje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pravodobnog i potpunog liječenja, habilitacije i rehabilitacije akutnog i kronično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bolesnog djeteta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Provođenje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zdravstvenog odgoja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savjetovanja roditelja: o njezi, prehrani, bolesti, sprječavanju nesreća, odgoju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Sudjelovanje u provođenju društvene skrbi o djeci: pravo roditelja na njegu bolesnog djeteta, smještaj u jaslice i vrtiće, zaštita djece sa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smetnjama i razvoju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29058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važnosti majčinog mlijeka</Template>
  <TotalTime>120</TotalTime>
  <Words>729</Words>
  <Application>Microsoft Office PowerPoint</Application>
  <PresentationFormat>Široki zaslon</PresentationFormat>
  <Paragraphs>107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4" baseType="lpstr">
      <vt:lpstr>Arial</vt:lpstr>
      <vt:lpstr>osiguravaTimes New Roman</vt:lpstr>
      <vt:lpstr>Times New Roman</vt:lpstr>
      <vt:lpstr>Wingdings</vt:lpstr>
      <vt:lpstr>Theme6</vt:lpstr>
      <vt:lpstr>Zdravstvena zaštita djeteta</vt:lpstr>
      <vt:lpstr>Majka i dijete</vt:lpstr>
      <vt:lpstr>Unapređenje i očuvanje zdravlja</vt:lpstr>
      <vt:lpstr>Pozitivni pokazatelji zdravlja</vt:lpstr>
      <vt:lpstr> Zdravstvena zaštita majki i djeteta</vt:lpstr>
      <vt:lpstr>Zaštita dojenčadi i predškolske djece</vt:lpstr>
      <vt:lpstr>PowerPoint prezentacija</vt:lpstr>
      <vt:lpstr>PowerPoint prezentacija</vt:lpstr>
      <vt:lpstr>Osnovne zadaće zdravstvene skrbi</vt:lpstr>
      <vt:lpstr>Sistematski pregledi dojenčadi obuhvaćaju</vt:lpstr>
      <vt:lpstr>Sistematski pregledi predškolske djece: </vt:lpstr>
      <vt:lpstr>Djelatnost za preventivno odgojne mjere u zaštiti učenika osnovnih i srednjih škola </vt:lpstr>
      <vt:lpstr>Polivalentna patronažna služba</vt:lpstr>
      <vt:lpstr>Jaslice i vrtići</vt:lpstr>
      <vt:lpstr>Zadaće  zdravstvene zaštite u vrtiću</vt:lpstr>
      <vt:lpstr>Najčešći zdravstveni problemi djece smještene u vrtić i jaslice</vt:lpstr>
      <vt:lpstr>Specijalni dječji vrtići</vt:lpstr>
      <vt:lpstr>Dječji kampovi</vt:lpstr>
      <vt:lpstr>Centar za zdravlje mladih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Ustanove za zaštitu djece</dc:title>
  <dc:creator>Korisnik</dc:creator>
  <cp:lastModifiedBy>Korisnik</cp:lastModifiedBy>
  <cp:revision>15</cp:revision>
  <dcterms:created xsi:type="dcterms:W3CDTF">2017-11-06T17:01:46Z</dcterms:created>
  <dcterms:modified xsi:type="dcterms:W3CDTF">2021-01-18T10:22:04Z</dcterms:modified>
</cp:coreProperties>
</file>