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9" r:id="rId3"/>
    <p:sldId id="258" r:id="rId4"/>
    <p:sldId id="259" r:id="rId5"/>
    <p:sldId id="290" r:id="rId6"/>
    <p:sldId id="291" r:id="rId7"/>
    <p:sldId id="269" r:id="rId8"/>
    <p:sldId id="271" r:id="rId9"/>
    <p:sldId id="272" r:id="rId10"/>
    <p:sldId id="273" r:id="rId11"/>
    <p:sldId id="270" r:id="rId12"/>
    <p:sldId id="274" r:id="rId13"/>
    <p:sldId id="275" r:id="rId14"/>
    <p:sldId id="276" r:id="rId15"/>
    <p:sldId id="261" r:id="rId16"/>
    <p:sldId id="262" r:id="rId17"/>
    <p:sldId id="260" r:id="rId18"/>
    <p:sldId id="264" r:id="rId19"/>
    <p:sldId id="263" r:id="rId20"/>
    <p:sldId id="265" r:id="rId21"/>
    <p:sldId id="266" r:id="rId22"/>
    <p:sldId id="267" r:id="rId23"/>
    <p:sldId id="268" r:id="rId24"/>
    <p:sldId id="293" r:id="rId25"/>
    <p:sldId id="294" r:id="rId26"/>
    <p:sldId id="278" r:id="rId27"/>
    <p:sldId id="277" r:id="rId28"/>
    <p:sldId id="279" r:id="rId29"/>
    <p:sldId id="280" r:id="rId30"/>
    <p:sldId id="281" r:id="rId31"/>
    <p:sldId id="282" r:id="rId32"/>
    <p:sldId id="286" r:id="rId33"/>
    <p:sldId id="283" r:id="rId34"/>
    <p:sldId id="284" r:id="rId35"/>
    <p:sldId id="285" r:id="rId36"/>
  </p:sldIdLst>
  <p:sldSz cx="12192000" cy="6858000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slaj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10972800" cy="1143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0" y="2995614"/>
            <a:ext cx="102616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26437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59820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06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13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65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58810-FC3C-4AA3-AEFE-65166224CA4D}" type="datetimeFigureOut">
              <a:rPr lang="hr-HR" smtClean="0"/>
              <a:t>15.2.2022.</a:t>
            </a:fld>
            <a:endParaRPr lang="hr-H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35850-4BF7-4A8A-A581-26161C61F6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4800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53200" y="1981200"/>
            <a:ext cx="4927600" cy="1981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553200" y="4114800"/>
            <a:ext cx="4927600" cy="1981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58810-FC3C-4AA3-AEFE-65166224CA4D}" type="datetimeFigureOut">
              <a:rPr lang="hr-HR" smtClean="0"/>
              <a:t>15.2.2022.</a:t>
            </a:fld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35850-4BF7-4A8A-A581-26161C61F6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5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8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7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6105526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05339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88862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6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9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77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07869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05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imgres?imgurl=http://whyfiles.org/183smoking/images/vaccine.jpg&amp;imgrefurl=http://whyfiles.org/183smoking/4.html&amp;h=180&amp;w=180&amp;sz=7&amp;tbnid=GKr2wYLzicIJ:&amp;tbnh=96&amp;tbnw=96&amp;start=10&amp;prev=/images?q%3Dvaccine%26hl%3Dhr%26lr%3D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www.csu.med.cuhk.edu.hk/hkaids/edu/images/vaccine.gif&amp;imgrefurl=http://www.csu.med.cuhk.edu.hk/hkaids/edu/cfaq9.htm&amp;h=300&amp;w=300&amp;sz=36&amp;tbnid=a8FE4dpxedIJ:&amp;tbnh=111&amp;tbnw=111&amp;start=3&amp;prev=/images?q%3Dvaccine%26hl%3Dhr%26lr%3D" TargetMode="Externa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ortrait-hille.de/kap07/Bild.asp?catnr1=2813&amp;seqnr=150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www.nirgal.net/graphics/pasteur.jpg&amp;imgrefurl=http://www.nirgal.net/ori_life1.html&amp;h=305&amp;w=250&amp;sz=12&amp;tbnid=VH-mTxR16DQJ:&amp;tbnh=111&amp;tbnw=91&amp;start=4&amp;prev=/images?q%3DLouis%2BPasteur%26hl%3Dhr%26lr%3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portstephens.local-e.nsw.gov.au/data/images/environment/Immunisation.gif&amp;imgrefurl=http://portstephens.local-e.nsw.gov.au/environment/04/1021872815_5363.html&amp;h=187&amp;w=185&amp;sz=4&amp;tbnid=9j2_ZG99w8oJ:&amp;tbnh=96&amp;tbnw=95&amp;start=56&amp;prev=/images?q%3Dimmunisation%26start%3D40%26hl%3Dhr%26lr%3D%26sa%3D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http://i.timeinc.net/time/covers/1101020121/images/vaccine.jpg&amp;imgrefurl=http://www.time.com/time/covers/1101020121/vaccine.html&amp;h=262&amp;w=265&amp;sz=19&amp;tbnid=hWhHBwVsqHMJ:&amp;tbnh=106&amp;tbnw=107&amp;start=2&amp;prev=/images?q%3Dvaccine%26hl%3Dhr%26lr%3D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4221163"/>
            <a:ext cx="10972800" cy="1143000"/>
          </a:xfrm>
        </p:spPr>
        <p:txBody>
          <a:bodyPr/>
          <a:lstStyle/>
          <a:p>
            <a:r>
              <a:rPr lang="hr-H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Cijepljenje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8" name="Picture 4" descr="Slikovni rezultat za cijepljenje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0"/>
            <a:ext cx="58293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561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INDIKACIJE ZA PASIVNU IMUNIZACIJU</a:t>
            </a:r>
            <a:b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(primjena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imunoglobulina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7818" y="1911927"/>
            <a:ext cx="9907733" cy="365861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prirođene i stečene </a:t>
            </a:r>
            <a:r>
              <a:rPr lang="hr-HR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imunodeficijencije</a:t>
            </a:r>
            <a:endParaRPr lang="hr-HR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 još nije pronađeno cjepivo za određenu bolest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 ujeda otrovnih životinja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ublažavanje kliničke slike nekih bolesti</a:t>
            </a:r>
          </a:p>
          <a:p>
            <a:pPr eaLnBrk="1" hangingPunct="1">
              <a:defRPr/>
            </a:pPr>
            <a:endParaRPr lang="hr-HR" sz="2800" dirty="0"/>
          </a:p>
        </p:txBody>
      </p:sp>
      <p:pic>
        <p:nvPicPr>
          <p:cNvPr id="10244" name="Picture 4" descr="vaccine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2376" y="2928938"/>
            <a:ext cx="2543175" cy="2633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vacci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8375" y="2928938"/>
            <a:ext cx="2543175" cy="2633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947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32088" y="404814"/>
            <a:ext cx="5784850" cy="1190625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AKTIVNA IMUNIZACIJA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95439"/>
            <a:ext cx="9144000" cy="416401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atenuirani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uzročnici: tuberkuloza, velike boginje, dječja paraliza (OPV), ospice, rubeola, zaušnjaci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neživi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(inaktivirani) uzročnici: kolera, hepatitis B, influenca, bjesnoća, dječja paraliza (IPV), tifus,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pneumokok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meningokok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Haemophilus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 B.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toksini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mikroorganizama: difterija, tetanus</a:t>
            </a:r>
          </a:p>
        </p:txBody>
      </p:sp>
      <p:pic>
        <p:nvPicPr>
          <p:cNvPr id="7172" name="Picture 4" descr="vaccine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59826" y="1"/>
            <a:ext cx="1908175" cy="190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AutoShape 5"/>
          <p:cNvSpPr>
            <a:spLocks/>
          </p:cNvSpPr>
          <p:nvPr/>
        </p:nvSpPr>
        <p:spPr bwMode="auto">
          <a:xfrm>
            <a:off x="9144000" y="1731818"/>
            <a:ext cx="415636" cy="4073670"/>
          </a:xfrm>
          <a:prstGeom prst="rightBrace">
            <a:avLst>
              <a:gd name="adj1" fmla="val 81969"/>
              <a:gd name="adj2" fmla="val 50000"/>
            </a:avLst>
          </a:prstGeom>
          <a:noFill/>
          <a:ln w="5715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559636" y="2359026"/>
            <a:ext cx="2438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Trajanje</a:t>
            </a:r>
          </a:p>
          <a:p>
            <a:pPr eaLnBrk="1" hangingPunct="1"/>
            <a:r>
              <a:rPr lang="hr-HR" alt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godinama</a:t>
            </a:r>
            <a:endParaRPr lang="hr-HR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ponekad</a:t>
            </a:r>
          </a:p>
          <a:p>
            <a:pPr eaLnBrk="1" hangingPunct="1"/>
            <a:r>
              <a:rPr lang="hr-HR" alt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doživotno</a:t>
            </a:r>
          </a:p>
        </p:txBody>
      </p:sp>
      <p:pic>
        <p:nvPicPr>
          <p:cNvPr id="7" name="Picture 4" descr="vacci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0"/>
            <a:ext cx="1908175" cy="190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vacci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46037"/>
            <a:ext cx="1908175" cy="190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907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333376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 provedbe cijepljenja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924175"/>
            <a:ext cx="5562600" cy="35575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Kontinuirano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optimalnoj dobi  djeteta 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 unaprijed određenom kalendaru individualnog cijepljenja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40462" y="1025236"/>
            <a:ext cx="5951537" cy="369916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Kampanjski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Nekoliko puta godišnje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Istodobno za velik broj djece određenog područja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Neovisno o dobi individualnog djeteta </a:t>
            </a:r>
          </a:p>
        </p:txBody>
      </p:sp>
      <p:pic>
        <p:nvPicPr>
          <p:cNvPr id="12293" name="Picture 5" descr="Cijepljenje - vrste cjepiva i primje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3288"/>
            <a:ext cx="5210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24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Čuvanje cjepiva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1"/>
            <a:ext cx="12192000" cy="52577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hladnjaku na temperaturi od 2 ºC do 8 º C 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cjepiva se ne smiju smrznuti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niti zagrijati i izlagati sunčevu svjetlu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složiti u hladnjak na police, bez dodirivanja stjenki hladnjaka (zbog mogućeg zamrzavanja) </a:t>
            </a:r>
          </a:p>
        </p:txBody>
      </p:sp>
    </p:spTree>
    <p:extLst>
      <p:ext uri="{BB962C8B-B14F-4D97-AF65-F5344CB8AC3E}">
        <p14:creationId xmlns:p14="http://schemas.microsoft.com/office/powerpoint/2010/main" val="1457665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 koristiti prijenosne hladnjake za prenošenje cjepiva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transportne  ”pingvine” izolirati (omotati papirom) od direktnog dodira sa cjepivom </a:t>
            </a:r>
          </a:p>
        </p:txBody>
      </p:sp>
    </p:spTree>
    <p:extLst>
      <p:ext uri="{BB962C8B-B14F-4D97-AF65-F5344CB8AC3E}">
        <p14:creationId xmlns:p14="http://schemas.microsoft.com/office/powerpoint/2010/main" val="1068613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Obvezna cjepiva u RH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1551709"/>
            <a:ext cx="10972800" cy="4574455"/>
          </a:xfrm>
        </p:spPr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BCG: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Cijepljenje protiv tuberkuloze</a:t>
            </a:r>
          </a:p>
          <a:p>
            <a:r>
              <a:rPr lang="hr-H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Haemophilus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tipa B</a:t>
            </a:r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DI-TE-PER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Difterija, tetanus,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pertusis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acelularni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IPV: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inaktivirano cjepivo protiv dječje paralize</a:t>
            </a:r>
          </a:p>
          <a:p>
            <a:r>
              <a:rPr lang="hr-H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-IPV-</a:t>
            </a:r>
            <a:r>
              <a:rPr lang="hr-H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Kombinirano cjepivo protiv difterije, tetanusa,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pertusisa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acelularno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 dječje paralize(inaktivirano), H.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tipa B i hepatitisa B . Tzv. „6u1“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7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Streptococcus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pneumokok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MO-PA-RU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Ospice,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parotitis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rubeola</a:t>
            </a:r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DI-TE pro </a:t>
            </a:r>
            <a:r>
              <a:rPr lang="hr-H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adultis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Difterija, tetanus, formulacija za starije od 6 godina</a:t>
            </a:r>
          </a:p>
          <a:p>
            <a:r>
              <a:rPr lang="hr-H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Površinski antigen hepatitis B virusa</a:t>
            </a:r>
          </a:p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ANA-TE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Cjepvo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protiv tetanusa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885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Kalendar kontinuiranog cijepljenja R. Hrvatska</a:t>
            </a:r>
            <a:br>
              <a:rPr lang="hr-HR" dirty="0"/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Novorođenčad: BCG vakcinacija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su rođena u rodilištima cijepit će se BCG cjepivom.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nisu rođena u rodilištu cijepit će se BCG cjepivom do navršena dva mjeseca starosti.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 djeca koja nisu cijepljena u rodilištu odnosno do dva mjeseca starosti moraju se cijepiti BCG  cjepivom do navršene prve godine života.</a:t>
            </a:r>
          </a:p>
        </p:txBody>
      </p:sp>
    </p:spTree>
    <p:extLst>
      <p:ext uri="{BB962C8B-B14F-4D97-AF65-F5344CB8AC3E}">
        <p14:creationId xmlns:p14="http://schemas.microsoft.com/office/powerpoint/2010/main" val="3701565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Novorođenčad </a:t>
            </a:r>
            <a:r>
              <a:rPr lang="hr-H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-pozitivnih majki (sve trudnice se obvezno testiraju): hepatitis B imunizacija uz primjenu </a:t>
            </a:r>
            <a:r>
              <a:rPr lang="hr-H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imunoglobulina</a:t>
            </a:r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rodilištu odmah po rođenju (NN 103/13), prema </a:t>
            </a:r>
            <a:r>
              <a:rPr lang="hr-H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postekspozicijskoj</a:t>
            </a:r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shemi</a:t>
            </a:r>
          </a:p>
        </p:txBody>
      </p:sp>
    </p:spTree>
    <p:extLst>
      <p:ext uri="{BB962C8B-B14F-4D97-AF65-F5344CB8AC3E}">
        <p14:creationId xmlns:p14="http://schemas.microsoft.com/office/powerpoint/2010/main" val="3855050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navršena dva mjeseca života: Kombinirano cjepivo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-IPV-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+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2 mjeseca (8 tjedana): Kombinirano cjepivo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-IPV-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+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2 mjeseca (8 tjedana): Kombinirano cjepivo DTaP-IPV-Hib-hep B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816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DEB11-C608-4F0E-9772-CB2981EF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40AC-2F17-4D2D-90A4-C3F526828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Cijepljenje je stvaranje imunosti ili rezistencija na zaraznu bolest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Primjenom cjepiva potiće se naš imunosni sustav na proizvodnju protutijela na određene uzročnike bolesti</a:t>
            </a:r>
          </a:p>
        </p:txBody>
      </p:sp>
    </p:spTree>
    <p:extLst>
      <p:ext uri="{BB962C8B-B14F-4D97-AF65-F5344CB8AC3E}">
        <p14:creationId xmlns:p14="http://schemas.microsoft.com/office/powerpoint/2010/main" val="2935288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godina života: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 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navršenih 12 mjeseci života OSPICE-ZAUŠNJACI-RUBEOLA (MO-PA-RU) +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kombinirano cjepivo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-IPV-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kombinirano cjepivo 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-IPV-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 (6-12 mjeseci nakon treće doze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-IPV-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4160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it-IT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godina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it-I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DI-TE-PER </a:t>
            </a:r>
            <a:r>
              <a:rPr lang="it-IT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acelularno</a:t>
            </a:r>
            <a:r>
              <a:rPr lang="it-I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r>
              <a:rPr lang="it-I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ili </a:t>
            </a:r>
            <a:r>
              <a:rPr lang="it-IT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endParaRPr lang="hr-HR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razred osnovne škole:</a:t>
            </a:r>
          </a:p>
          <a:p>
            <a:r>
              <a:rPr lang="hr-H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OSPICE-ZAUŠNJACI-RUBEOLA (MO-PA-RU) (ili prilikom upisa) + POLIO (IPV) (prilikom upisa ili najkasnije u rujnu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5390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 razred osnovne škole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Provjera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cjepnog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statusa za HEPATITIS B i nadoknada propuštenih cijepljenja prema potrebi.</a:t>
            </a:r>
          </a:p>
          <a:p>
            <a:pPr marL="0" indent="0">
              <a:buNone/>
            </a:pP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razred osnovne škole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DI-TE pro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adultis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Td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ili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POLIO (IPV)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2637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748145"/>
            <a:ext cx="10972800" cy="5378020"/>
          </a:xfrm>
        </p:spPr>
        <p:txBody>
          <a:bodyPr/>
          <a:lstStyle/>
          <a:p>
            <a:pPr marL="0" indent="0">
              <a:buNone/>
            </a:pP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Završni razred srednje škole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Provjera statusa cijepljenja i nadoknada propuštenih cijepljenja prema potrebi.</a:t>
            </a:r>
          </a:p>
          <a:p>
            <a:pPr marL="0" indent="0">
              <a:buNone/>
            </a:pP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godine starosti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Provjera statusa cijepljenja i nadoknada propuštenog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Td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cijepljenja prema potrebi.</a:t>
            </a:r>
          </a:p>
          <a:p>
            <a:pPr marL="0" indent="0">
              <a:buNone/>
            </a:pP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navršenih 60 godina života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ANA-TE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6831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4B88-E627-4B36-BB5F-BA8AEB5F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Kalendar cijepljenja | Zaštitimo našu djecu | ZZJZDNZ.HR">
            <a:extLst>
              <a:ext uri="{FF2B5EF4-FFF2-40B4-BE49-F238E27FC236}">
                <a16:creationId xmlns:a16="http://schemas.microsoft.com/office/drawing/2014/main" id="{EA3A2EE6-3354-4D48-B929-8AAF971E20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70" y="0"/>
            <a:ext cx="121977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72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KALENDAR KONTINUIRANOG CIJEPLJENJA U HRVATSKOJ U 2021. GODINI | | ZZJZDNZ.HR">
            <a:extLst>
              <a:ext uri="{FF2B5EF4-FFF2-40B4-BE49-F238E27FC236}">
                <a16:creationId xmlns:a16="http://schemas.microsoft.com/office/drawing/2014/main" id="{46C9B5AE-EE29-473B-BB9C-A262EADE59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379175" y="68263"/>
            <a:ext cx="9433649" cy="672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1736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se provjerom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cjepnog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statusa pri upisu u školu utvrdi da dijete nije ranije cijepljeno MO-PA-RU cjepivom, treba ga cijepiti dva puta u razmaku od najmanje mjesec dana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Djeca starija od jedne godine, a koja su zbog nekog razloga propustila  BCG cijepljenje moraju se prvo testirati PPD-om ili testom otpuštanja gama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interferona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samo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nereaktori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cijepiti</a:t>
            </a:r>
          </a:p>
        </p:txBody>
      </p:sp>
    </p:spTree>
    <p:extLst>
      <p:ext uri="{BB962C8B-B14F-4D97-AF65-F5344CB8AC3E}">
        <p14:creationId xmlns:p14="http://schemas.microsoft.com/office/powerpoint/2010/main" val="6719666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Način primjene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Inaktivirano/kombinirano cjepivo protiv poliomijelitisa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IPV –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HepB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DTaP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IPV -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daje se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intramuskularno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Monodozno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IPV cjepivo kod školske djece daje se u deltoidni mišić u suprotnu nadlakticu od primjene 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Td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ANA-DI-TE pro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cjepiva</a:t>
            </a:r>
          </a:p>
        </p:txBody>
      </p:sp>
    </p:spTree>
    <p:extLst>
      <p:ext uri="{BB962C8B-B14F-4D97-AF65-F5344CB8AC3E}">
        <p14:creationId xmlns:p14="http://schemas.microsoft.com/office/powerpoint/2010/main" val="3614142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983673"/>
            <a:ext cx="10972800" cy="5142491"/>
          </a:xfrm>
        </p:spPr>
        <p:txBody>
          <a:bodyPr/>
          <a:lstStyle/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Tuberkulinski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izvodi se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intrakutano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(metoda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Mantoux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volarnoj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strani podlaktice</a:t>
            </a:r>
          </a:p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Tuberkulin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količini 0,1 ml se uštrcava strogo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intrakutano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i.c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Iza ispravno primijenjene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intrakutane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injekcije stvori se na koži bjelkasti mjehurić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papula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Reakcija se očitava nakon 72 sata. Vodi se računa o promjeru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infiltrata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odnosno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induracije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ne o promjeru crvenila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6745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Veličina 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infiltrata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mjeri se prozirnim plastičnim ravnalom koje je podijeljeno na mm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Reakcija je pozitivna ako je promjer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induracije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ili više mm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hiperreaktora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induracija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&gt;20 mm</a:t>
            </a:r>
          </a:p>
        </p:txBody>
      </p:sp>
    </p:spTree>
    <p:extLst>
      <p:ext uri="{BB962C8B-B14F-4D97-AF65-F5344CB8AC3E}">
        <p14:creationId xmlns:p14="http://schemas.microsoft.com/office/powerpoint/2010/main" val="1764951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Povijesni pregled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2189018"/>
            <a:ext cx="10972800" cy="393714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Edward Jenner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(1749-1823) - prvi je primijetio da žene koje su muzle krave i preboljele kravlje boginje u blažem obliku, nisu umirale od tada česte i smrtonosne bolesti -</a:t>
            </a: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velikih boginja 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dsc0139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37775" y="0"/>
            <a:ext cx="2754226" cy="218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907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BCG vakcinacija, strogo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intrakutano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gornju trećinu lijeve nadlaktice, u predjelu deltoidnog mišića, na mjestu injekcije nastaje bjelkasta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papula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tri tjedna na mjestu aplikacije nastaje čvorić koji tijekom 4-5 tjedana lagano vlaži, zatim dolazi do zacjeljivanja čvorića te ostaje mali ožiljak koji postaje doživotnim biljegom cijepljenja</a:t>
            </a:r>
          </a:p>
        </p:txBody>
      </p:sp>
    </p:spTree>
    <p:extLst>
      <p:ext uri="{BB962C8B-B14F-4D97-AF65-F5344CB8AC3E}">
        <p14:creationId xmlns:p14="http://schemas.microsoft.com/office/powerpoint/2010/main" val="2832442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Cjepivo protiv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hepatitsa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 aplicira se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kod dojenčadi područje m.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vastus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lateralis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anterolateralni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dio bedra), a kod školske djece u području deltoidnog mišića</a:t>
            </a:r>
          </a:p>
        </p:txBody>
      </p:sp>
    </p:spTree>
    <p:extLst>
      <p:ext uri="{BB962C8B-B14F-4D97-AF65-F5344CB8AC3E}">
        <p14:creationId xmlns:p14="http://schemas.microsoft.com/office/powerpoint/2010/main" val="10851206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Cijepljenje se mora provesti u uvjetima stroge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asepse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Mjesto aplikacije cjepiva treba dezinficirati 75% alkoholom, a prije aplikacije mora proći vrijeme evaporacije alkohola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BCG cjepivo ne upotrebljava se alkohol, već se cjepivo aplicira na čistu i suhu kožu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Cjepivo se čuva u hladnjaku </a:t>
            </a:r>
            <a:r>
              <a:rPr lang="hr-HR">
                <a:latin typeface="Times New Roman" panose="02020603050405020304" pitchFamily="18" charset="0"/>
                <a:cs typeface="Times New Roman" panose="02020603050405020304" pitchFamily="18" charset="0"/>
              </a:rPr>
              <a:t>na temperaturi +4 do +8</a:t>
            </a:r>
          </a:p>
        </p:txBody>
      </p:sp>
    </p:spTree>
    <p:extLst>
      <p:ext uri="{BB962C8B-B14F-4D97-AF65-F5344CB8AC3E}">
        <p14:creationId xmlns:p14="http://schemas.microsoft.com/office/powerpoint/2010/main" val="8811465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417638"/>
          </a:xfrm>
        </p:spPr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Kontraindikacije za cijepljenje</a:t>
            </a:r>
            <a:b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Opće kontraindikacije za sve imunizacije su: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Akutne bolesti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Febrilna stanja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Preosjetljivost na sastojke cjepiva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Teže nepoželjne reakcije pri prethodnoj dozi cjepiva </a:t>
            </a:r>
          </a:p>
        </p:txBody>
      </p:sp>
    </p:spTree>
    <p:extLst>
      <p:ext uri="{BB962C8B-B14F-4D97-AF65-F5344CB8AC3E}">
        <p14:creationId xmlns:p14="http://schemas.microsoft.com/office/powerpoint/2010/main" val="2772312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živa </a:t>
            </a:r>
            <a:r>
              <a:rPr lang="hr-H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atenuirana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cjepiva još 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Stanje oslabljene imunosti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Trudnoća </a:t>
            </a:r>
          </a:p>
        </p:txBody>
      </p:sp>
    </p:spTree>
    <p:extLst>
      <p:ext uri="{BB962C8B-B14F-4D97-AF65-F5344CB8AC3E}">
        <p14:creationId xmlns:p14="http://schemas.microsoft.com/office/powerpoint/2010/main" val="1606588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Posebne kontraindikacije su: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BCG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oštećenje staničnog imuniteta zbog HIV infekcije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hr-H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pertusis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evolutivne bolesti središnjeg živčanog sustava (nekontrolirana epilepsija, infantilni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spazmi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progresivna encefalopatija)</a:t>
            </a:r>
          </a:p>
        </p:txBody>
      </p:sp>
    </p:spTree>
    <p:extLst>
      <p:ext uri="{BB962C8B-B14F-4D97-AF65-F5344CB8AC3E}">
        <p14:creationId xmlns:p14="http://schemas.microsoft.com/office/powerpoint/2010/main" val="205966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2252290"/>
            <a:ext cx="10972800" cy="38738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Louis Pasteur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(1822-1895) - otkrio da se virusu uzročniku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bjesnoće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jednostavnim postupcima može uništiti njegova zaraznost, i da njegova primjena u obliku cjepiva kod osoba ugrizenih od bijesnih životinja, podiže njegovu otpornost na tu infekciju </a:t>
            </a:r>
          </a:p>
        </p:txBody>
      </p:sp>
      <p:pic>
        <p:nvPicPr>
          <p:cNvPr id="4" name="Picture 5" descr="pasteur">
            <a:hlinkClick r:id="rId2"/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41673" y="69850"/>
            <a:ext cx="4172673" cy="2182440"/>
          </a:xfrm>
        </p:spPr>
      </p:pic>
    </p:spTree>
    <p:extLst>
      <p:ext uri="{BB962C8B-B14F-4D97-AF65-F5344CB8AC3E}">
        <p14:creationId xmlns:p14="http://schemas.microsoft.com/office/powerpoint/2010/main" val="48908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D3EDB-93CE-433E-BDC7-68E811FD0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Definicija cjepljenja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(SZO/WHO)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2B6B0-4A2B-4B0D-9122-48D55853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Cijepljenjem se može postići potpuni izostanak zarazne bolesti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se bolest ipak pojavi, ona ima mnogo lakši oblik i lakše je njezino liječenje</a:t>
            </a:r>
          </a:p>
        </p:txBody>
      </p:sp>
    </p:spTree>
    <p:extLst>
      <p:ext uri="{BB962C8B-B14F-4D97-AF65-F5344CB8AC3E}">
        <p14:creationId xmlns:p14="http://schemas.microsoft.com/office/powerpoint/2010/main" val="255050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841D-54D0-4795-99A6-2A6600571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Deklaracija o potrebi cijepljnja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5D9B8-9230-462F-AB38-0B8110302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Daje važnost provođenju cijepljenja kao jednom od deset najvećih dostignuća u prošlom stoljeću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Pozitivni utjecaj na javno zdravstvo, smanjivanje pobola i posljedica nakon oboljevanja od zarazne bolesti, a tijekom vremena i potpuno iskorijenjivanje nekih zaraznih bolesti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Uspješnost za zdravlje ljudi koja se postiže cijepljenjem višestruko je veća od obolijevanja i eventualno mogućih nuspojava na cjepivo</a:t>
            </a:r>
          </a:p>
        </p:txBody>
      </p:sp>
    </p:spTree>
    <p:extLst>
      <p:ext uri="{BB962C8B-B14F-4D97-AF65-F5344CB8AC3E}">
        <p14:creationId xmlns:p14="http://schemas.microsoft.com/office/powerpoint/2010/main" val="390630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10272712" cy="2071689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CIJEPLJENJE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(imunizacija)</a:t>
            </a: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postupak kojim se u organizam unose određeni antigeni s ciljem stvaranja specifične imunosti koja primaoca štiti od zaraznih bolesti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30582"/>
            <a:ext cx="5776913" cy="264145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AKTIVNA IMUNIZACIJA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Primalac razvija dugogodišnju aktivnu imunološku obranu stvaranjem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vlastitih antitijela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76914" y="2230583"/>
            <a:ext cx="6415086" cy="264145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PASIVNA IMUNIZACIJA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U organizam se unose </a:t>
            </a: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gotova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specifična antitijela koja je proizveo drugi davalac</a:t>
            </a:r>
          </a:p>
        </p:txBody>
      </p:sp>
      <p:pic>
        <p:nvPicPr>
          <p:cNvPr id="6149" name="Picture 5" descr="Immunis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97063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72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PASIVNA IMUNIZACIJA</a:t>
            </a:r>
            <a:b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seroprofilaksa</a:t>
            </a:r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kemoprofilaksa</a:t>
            </a:r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traje kratko vrijeme </a:t>
            </a:r>
            <a:br>
              <a:rPr lang="hr-HR" altLang="sr-Latn-R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9949"/>
            <a:ext cx="7626350" cy="352655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homologni serumi (humani)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heterologni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serumi (životinjski)</a:t>
            </a:r>
          </a:p>
          <a:p>
            <a:pPr algn="ctr"/>
            <a:endParaRPr lang="hr-HR" altLang="sr-Latn-R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4" descr="vaccine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15288" y="2139950"/>
            <a:ext cx="2120900" cy="2173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likovni rezultat za cijepljenje 20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451" y="2139949"/>
            <a:ext cx="4928033" cy="280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48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Specifičan oblik pasivne imunizacije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432176" y="1989138"/>
            <a:ext cx="6689652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hr-HR" alt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TRANSPLACENTARNI PRIJENOS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83113" y="2997200"/>
            <a:ext cx="2665412" cy="1815882"/>
          </a:xfrm>
          <a:prstGeom prst="rect">
            <a:avLst/>
          </a:prstGeom>
          <a:noFill/>
          <a:ln w="9525">
            <a:solidFill>
              <a:srgbClr val="66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traje 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3-6 mjeseci</a:t>
            </a:r>
          </a:p>
          <a:p>
            <a:pPr algn="ctr" eaLnBrk="1" hangingPunct="1"/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 se ne razgrade antitijela</a:t>
            </a:r>
          </a:p>
        </p:txBody>
      </p:sp>
      <p:pic>
        <p:nvPicPr>
          <p:cNvPr id="9221" name="Picture 5" descr="bfM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2636838"/>
            <a:ext cx="4348164" cy="2884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91038" y="3881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151313" y="4724400"/>
            <a:ext cx="1657350" cy="1112838"/>
          </a:xfrm>
          <a:prstGeom prst="wedgeEllipseCallout">
            <a:avLst>
              <a:gd name="adj1" fmla="val -135921"/>
              <a:gd name="adj2" fmla="val -88088"/>
            </a:avLst>
          </a:prstGeom>
          <a:solidFill>
            <a:schemeClr val="tx2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hr-HR" altLang="sr-Latn-RS" sz="3200" b="1">
                <a:solidFill>
                  <a:srgbClr val="FF3399"/>
                </a:solidFill>
                <a:latin typeface="Arial" panose="020B0604020202020204" pitchFamily="34" charset="0"/>
              </a:rPr>
              <a:t>IgA</a:t>
            </a:r>
          </a:p>
          <a:p>
            <a:pPr algn="ctr" eaLnBrk="1" hangingPunct="1"/>
            <a:r>
              <a:rPr lang="hr-HR" altLang="sr-Latn-RS" b="1">
                <a:solidFill>
                  <a:srgbClr val="FF3399"/>
                </a:solidFill>
                <a:latin typeface="Arial" panose="020B0604020202020204" pitchFamily="34" charset="0"/>
              </a:rPr>
              <a:t>antitijela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331076" y="3543300"/>
            <a:ext cx="16732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hr-HR" altLang="sr-Latn-RS" sz="3200" b="1">
                <a:solidFill>
                  <a:srgbClr val="FF0000"/>
                </a:solidFill>
                <a:latin typeface="Arial" panose="020B0604020202020204" pitchFamily="34" charset="0"/>
              </a:rPr>
              <a:t>IgG </a:t>
            </a:r>
          </a:p>
          <a:p>
            <a:pPr algn="ctr" eaLnBrk="1" hangingPunct="1"/>
            <a:r>
              <a:rPr lang="hr-HR" altLang="sr-Latn-RS" sz="3200">
                <a:latin typeface="Arial" panose="020B0604020202020204" pitchFamily="34" charset="0"/>
              </a:rPr>
              <a:t>antitijela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8112125" y="2636838"/>
            <a:ext cx="0" cy="86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22103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cijepljenje</Template>
  <TotalTime>2142</TotalTime>
  <Words>1265</Words>
  <Application>Microsoft Office PowerPoint</Application>
  <PresentationFormat>Široki zaslon</PresentationFormat>
  <Paragraphs>129</Paragraphs>
  <Slides>35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35</vt:i4>
      </vt:variant>
    </vt:vector>
  </HeadingPairs>
  <TitlesOfParts>
    <vt:vector size="40" baseType="lpstr">
      <vt:lpstr>Arial</vt:lpstr>
      <vt:lpstr>Tahoma</vt:lpstr>
      <vt:lpstr>Times New Roman</vt:lpstr>
      <vt:lpstr>Wingdings</vt:lpstr>
      <vt:lpstr>Theme6</vt:lpstr>
      <vt:lpstr>Cijepljenje </vt:lpstr>
      <vt:lpstr>Uvod </vt:lpstr>
      <vt:lpstr>Povijesni pregled</vt:lpstr>
      <vt:lpstr>PowerPoint prezentacija</vt:lpstr>
      <vt:lpstr>Definicija cjepljenja (SZO/WHO)</vt:lpstr>
      <vt:lpstr>Deklaracija o potrebi cijepljnja (RH)</vt:lpstr>
      <vt:lpstr>CIJEPLJENJE (imunizacija) postupak kojim se u organizam unose određeni antigeni s ciljem stvaranja specifične imunosti koja primaoca štiti od zaraznih bolesti </vt:lpstr>
      <vt:lpstr>PASIVNA IMUNIZACIJA (seroprofilaksa, kemoprofilaksa) traje kratko vrijeme  </vt:lpstr>
      <vt:lpstr>Specifičan oblik pasivne imunizacije</vt:lpstr>
      <vt:lpstr>INDIKACIJE ZA PASIVNU IMUNIZACIJU (primjena imunoglobulina)</vt:lpstr>
      <vt:lpstr>AKTIVNA IMUNIZACIJA</vt:lpstr>
      <vt:lpstr>Način provedbe cijepljenja</vt:lpstr>
      <vt:lpstr>Čuvanje cjepiva</vt:lpstr>
      <vt:lpstr>PowerPoint prezentacija</vt:lpstr>
      <vt:lpstr>Obvezna cjepiva u RH</vt:lpstr>
      <vt:lpstr>PowerPoint prezentacija</vt:lpstr>
      <vt:lpstr>Kalendar kontinuiranog cijepljenja R. Hrvatska </vt:lpstr>
      <vt:lpstr>PowerPoint prezentacija</vt:lpstr>
      <vt:lpstr>.</vt:lpstr>
      <vt:lpstr>2. godina života: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Način primjene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Kontraindikacije za cijepljenje Opće kontraindikacije za sve imunizacije su:</vt:lpstr>
      <vt:lpstr>Za živa atenuirana cjepiva još i:</vt:lpstr>
      <vt:lpstr>Posebne kontraindikacije su: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Cijepljenje </dc:title>
  <dc:creator>Korisnik</dc:creator>
  <cp:lastModifiedBy>MARIJA BRIŠKI</cp:lastModifiedBy>
  <cp:revision>37</cp:revision>
  <dcterms:created xsi:type="dcterms:W3CDTF">2019-02-12T11:13:19Z</dcterms:created>
  <dcterms:modified xsi:type="dcterms:W3CDTF">2022-02-15T09:57:38Z</dcterms:modified>
</cp:coreProperties>
</file>