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57" r:id="rId9"/>
    <p:sldId id="258" r:id="rId10"/>
    <p:sldId id="259" r:id="rId11"/>
    <p:sldId id="260" r:id="rId12"/>
    <p:sldId id="262" r:id="rId13"/>
    <p:sldId id="263" r:id="rId14"/>
    <p:sldId id="261" r:id="rId15"/>
    <p:sldId id="277" r:id="rId16"/>
    <p:sldId id="27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D5683-39FB-424B-B1D5-C31E0AF8D00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41102D-705C-4029-A5E5-D548FE5BE62E}">
      <dgm:prSet phldrT="[Tekst]" custT="1"/>
      <dgm:spPr/>
      <dgm:t>
        <a:bodyPr/>
        <a:lstStyle/>
        <a:p>
          <a:r>
            <a:rPr lang="en-GB" sz="1800" dirty="0" err="1"/>
            <a:t>Vježba</a:t>
          </a:r>
          <a:r>
            <a:rPr lang="en-GB" sz="1800" dirty="0"/>
            <a:t> 1</a:t>
          </a:r>
        </a:p>
      </dgm:t>
    </dgm:pt>
    <dgm:pt modelId="{A1BAF5CE-AAA5-4949-8C3D-76D77C053A63}" type="parTrans" cxnId="{B1C5DD81-ED28-4C4D-93D5-F7AC73F2052C}">
      <dgm:prSet/>
      <dgm:spPr/>
      <dgm:t>
        <a:bodyPr/>
        <a:lstStyle/>
        <a:p>
          <a:endParaRPr lang="en-GB"/>
        </a:p>
      </dgm:t>
    </dgm:pt>
    <dgm:pt modelId="{22AEB81D-42E7-482F-B6E1-7387F256F934}" type="sibTrans" cxnId="{B1C5DD81-ED28-4C4D-93D5-F7AC73F2052C}">
      <dgm:prSet/>
      <dgm:spPr/>
      <dgm:t>
        <a:bodyPr/>
        <a:lstStyle/>
        <a:p>
          <a:endParaRPr lang="en-GB"/>
        </a:p>
      </dgm:t>
    </dgm:pt>
    <dgm:pt modelId="{589DE6B6-E2E1-4667-8EFC-9B607E1E1848}">
      <dgm:prSet phldrT="[Tekst]" custT="1"/>
      <dgm:spPr/>
      <dgm:t>
        <a:bodyPr/>
        <a:lstStyle/>
        <a:p>
          <a:r>
            <a:rPr lang="en-GB" sz="2800" dirty="0"/>
            <a:t> </a:t>
          </a:r>
          <a:r>
            <a:rPr lang="en-GB" sz="1800" dirty="0" err="1"/>
            <a:t>vježba</a:t>
          </a:r>
          <a:r>
            <a:rPr lang="en-GB" sz="1800" dirty="0"/>
            <a:t> 2</a:t>
          </a:r>
        </a:p>
      </dgm:t>
    </dgm:pt>
    <dgm:pt modelId="{6D32E814-EF34-46AF-9990-4B5A80D748D5}" type="parTrans" cxnId="{10DEF138-F63E-4C02-862C-5AD380B83132}">
      <dgm:prSet/>
      <dgm:spPr/>
      <dgm:t>
        <a:bodyPr/>
        <a:lstStyle/>
        <a:p>
          <a:endParaRPr lang="en-GB"/>
        </a:p>
      </dgm:t>
    </dgm:pt>
    <dgm:pt modelId="{52A284D9-A1A5-4B24-AE36-5C9DB747D144}" type="sibTrans" cxnId="{10DEF138-F63E-4C02-862C-5AD380B83132}">
      <dgm:prSet/>
      <dgm:spPr/>
      <dgm:t>
        <a:bodyPr/>
        <a:lstStyle/>
        <a:p>
          <a:endParaRPr lang="en-GB"/>
        </a:p>
      </dgm:t>
    </dgm:pt>
    <dgm:pt modelId="{FF1334BF-BFEF-4D85-BE05-4F43052521E0}">
      <dgm:prSet phldrT="[Tekst]" custT="1"/>
      <dgm:spPr/>
      <dgm:t>
        <a:bodyPr/>
        <a:lstStyle/>
        <a:p>
          <a:r>
            <a:rPr lang="en-GB" sz="1800" dirty="0" err="1"/>
            <a:t>Vježba</a:t>
          </a:r>
          <a:r>
            <a:rPr lang="en-GB" sz="1800" dirty="0"/>
            <a:t> 3</a:t>
          </a:r>
        </a:p>
      </dgm:t>
    </dgm:pt>
    <dgm:pt modelId="{5E718F9C-F08C-4CD3-A525-9A91DBF1844F}" type="parTrans" cxnId="{58C92CE7-227D-4194-BBB5-2ACE6ED62D35}">
      <dgm:prSet/>
      <dgm:spPr/>
      <dgm:t>
        <a:bodyPr/>
        <a:lstStyle/>
        <a:p>
          <a:endParaRPr lang="en-GB"/>
        </a:p>
      </dgm:t>
    </dgm:pt>
    <dgm:pt modelId="{A65D0D0B-C08A-4B75-99CC-0B199598779D}" type="sibTrans" cxnId="{58C92CE7-227D-4194-BBB5-2ACE6ED62D35}">
      <dgm:prSet/>
      <dgm:spPr/>
      <dgm:t>
        <a:bodyPr/>
        <a:lstStyle/>
        <a:p>
          <a:endParaRPr lang="en-GB"/>
        </a:p>
      </dgm:t>
    </dgm:pt>
    <dgm:pt modelId="{2362222A-5161-4185-9DDC-4AA3E5145E20}">
      <dgm:prSet phldrT="[Tekst]" custT="1"/>
      <dgm:spPr/>
      <dgm:t>
        <a:bodyPr/>
        <a:lstStyle/>
        <a:p>
          <a:r>
            <a:rPr lang="en-GB" sz="1800" dirty="0" err="1"/>
            <a:t>Vježba</a:t>
          </a:r>
          <a:r>
            <a:rPr lang="en-GB" sz="1800" dirty="0"/>
            <a:t> 4</a:t>
          </a:r>
        </a:p>
      </dgm:t>
    </dgm:pt>
    <dgm:pt modelId="{7C8F9082-3F63-4AF0-B802-5152931F48EB}" type="parTrans" cxnId="{933EABBA-E89D-4E1F-9830-7B982F227920}">
      <dgm:prSet/>
      <dgm:spPr/>
      <dgm:t>
        <a:bodyPr/>
        <a:lstStyle/>
        <a:p>
          <a:endParaRPr lang="en-GB"/>
        </a:p>
      </dgm:t>
    </dgm:pt>
    <dgm:pt modelId="{8CA85402-E53F-4FF0-9CBA-4F267B8FDEF7}" type="sibTrans" cxnId="{933EABBA-E89D-4E1F-9830-7B982F227920}">
      <dgm:prSet/>
      <dgm:spPr/>
      <dgm:t>
        <a:bodyPr/>
        <a:lstStyle/>
        <a:p>
          <a:endParaRPr lang="en-GB"/>
        </a:p>
      </dgm:t>
    </dgm:pt>
    <dgm:pt modelId="{94A3C850-2890-4D37-A5AE-4A1C87B3BA55}">
      <dgm:prSet phldrT="[Tekst]" custT="1"/>
      <dgm:spPr/>
      <dgm:t>
        <a:bodyPr/>
        <a:lstStyle/>
        <a:p>
          <a:r>
            <a:rPr lang="en-GB" sz="1800" dirty="0" err="1"/>
            <a:t>Vježba</a:t>
          </a:r>
          <a:r>
            <a:rPr lang="en-GB" sz="1800" dirty="0"/>
            <a:t> 5</a:t>
          </a:r>
        </a:p>
      </dgm:t>
    </dgm:pt>
    <dgm:pt modelId="{D62CA4EC-21FA-4B1B-BF6C-8F9D91A5F674}" type="parTrans" cxnId="{9971CB09-AFF0-4022-92E9-E647FB8CB230}">
      <dgm:prSet/>
      <dgm:spPr/>
      <dgm:t>
        <a:bodyPr/>
        <a:lstStyle/>
        <a:p>
          <a:endParaRPr lang="en-GB"/>
        </a:p>
      </dgm:t>
    </dgm:pt>
    <dgm:pt modelId="{A8F01B51-3CC7-441D-832C-D323BBF3535A}" type="sibTrans" cxnId="{9971CB09-AFF0-4022-92E9-E647FB8CB230}">
      <dgm:prSet/>
      <dgm:spPr/>
      <dgm:t>
        <a:bodyPr/>
        <a:lstStyle/>
        <a:p>
          <a:endParaRPr lang="en-GB"/>
        </a:p>
      </dgm:t>
    </dgm:pt>
    <dgm:pt modelId="{DC69F4C0-7A50-4784-BA69-013D7D49180E}" type="pres">
      <dgm:prSet presAssocID="{388D5683-39FB-424B-B1D5-C31E0AF8D005}" presName="cycle" presStyleCnt="0">
        <dgm:presLayoutVars>
          <dgm:dir/>
          <dgm:resizeHandles val="exact"/>
        </dgm:presLayoutVars>
      </dgm:prSet>
      <dgm:spPr/>
    </dgm:pt>
    <dgm:pt modelId="{36176D54-62F8-4110-AD17-30792E989B69}" type="pres">
      <dgm:prSet presAssocID="{8241102D-705C-4029-A5E5-D548FE5BE62E}" presName="dummy" presStyleCnt="0"/>
      <dgm:spPr/>
    </dgm:pt>
    <dgm:pt modelId="{5FBDA176-EFFA-42C7-A2EA-B1F6F895773F}" type="pres">
      <dgm:prSet presAssocID="{8241102D-705C-4029-A5E5-D548FE5BE62E}" presName="node" presStyleLbl="revTx" presStyleIdx="0" presStyleCnt="5" custScaleX="126550">
        <dgm:presLayoutVars>
          <dgm:bulletEnabled val="1"/>
        </dgm:presLayoutVars>
      </dgm:prSet>
      <dgm:spPr/>
    </dgm:pt>
    <dgm:pt modelId="{2DB1A4ED-EC8C-4FB8-B9B2-61051EB2A3A0}" type="pres">
      <dgm:prSet presAssocID="{22AEB81D-42E7-482F-B6E1-7387F256F934}" presName="sibTrans" presStyleLbl="node1" presStyleIdx="0" presStyleCnt="5"/>
      <dgm:spPr/>
    </dgm:pt>
    <dgm:pt modelId="{911371C8-6DC1-487D-9D80-A3BC7FD4C281}" type="pres">
      <dgm:prSet presAssocID="{589DE6B6-E2E1-4667-8EFC-9B607E1E1848}" presName="dummy" presStyleCnt="0"/>
      <dgm:spPr/>
    </dgm:pt>
    <dgm:pt modelId="{0A9BC6D0-83CC-4C12-9FBD-2237B21B22CE}" type="pres">
      <dgm:prSet presAssocID="{589DE6B6-E2E1-4667-8EFC-9B607E1E1848}" presName="node" presStyleLbl="revTx" presStyleIdx="1" presStyleCnt="5" custScaleX="124625">
        <dgm:presLayoutVars>
          <dgm:bulletEnabled val="1"/>
        </dgm:presLayoutVars>
      </dgm:prSet>
      <dgm:spPr/>
    </dgm:pt>
    <dgm:pt modelId="{A4525D0A-12E8-4064-819D-C85FA57AFF14}" type="pres">
      <dgm:prSet presAssocID="{52A284D9-A1A5-4B24-AE36-5C9DB747D144}" presName="sibTrans" presStyleLbl="node1" presStyleIdx="1" presStyleCnt="5"/>
      <dgm:spPr/>
    </dgm:pt>
    <dgm:pt modelId="{17E37758-51FB-4723-9DBA-4B17A6B1CF08}" type="pres">
      <dgm:prSet presAssocID="{FF1334BF-BFEF-4D85-BE05-4F43052521E0}" presName="dummy" presStyleCnt="0"/>
      <dgm:spPr/>
    </dgm:pt>
    <dgm:pt modelId="{AC960235-E780-42EF-A953-4A1F23CF4DB6}" type="pres">
      <dgm:prSet presAssocID="{FF1334BF-BFEF-4D85-BE05-4F43052521E0}" presName="node" presStyleLbl="revTx" presStyleIdx="2" presStyleCnt="5" custScaleX="123236">
        <dgm:presLayoutVars>
          <dgm:bulletEnabled val="1"/>
        </dgm:presLayoutVars>
      </dgm:prSet>
      <dgm:spPr/>
    </dgm:pt>
    <dgm:pt modelId="{2968304F-2643-47BC-84F4-57A0C5B0A3C6}" type="pres">
      <dgm:prSet presAssocID="{A65D0D0B-C08A-4B75-99CC-0B199598779D}" presName="sibTrans" presStyleLbl="node1" presStyleIdx="2" presStyleCnt="5"/>
      <dgm:spPr/>
    </dgm:pt>
    <dgm:pt modelId="{9F59E39D-3631-4925-9F1F-364FF0F0BC7F}" type="pres">
      <dgm:prSet presAssocID="{2362222A-5161-4185-9DDC-4AA3E5145E20}" presName="dummy" presStyleCnt="0"/>
      <dgm:spPr/>
    </dgm:pt>
    <dgm:pt modelId="{FC02BAC0-768B-4011-BF4B-DD6065F69C62}" type="pres">
      <dgm:prSet presAssocID="{2362222A-5161-4185-9DDC-4AA3E5145E20}" presName="node" presStyleLbl="revTx" presStyleIdx="3" presStyleCnt="5" custScaleX="124109">
        <dgm:presLayoutVars>
          <dgm:bulletEnabled val="1"/>
        </dgm:presLayoutVars>
      </dgm:prSet>
      <dgm:spPr/>
    </dgm:pt>
    <dgm:pt modelId="{FA198A65-FC5E-494D-8679-15046D50D457}" type="pres">
      <dgm:prSet presAssocID="{8CA85402-E53F-4FF0-9CBA-4F267B8FDEF7}" presName="sibTrans" presStyleLbl="node1" presStyleIdx="3" presStyleCnt="5"/>
      <dgm:spPr/>
    </dgm:pt>
    <dgm:pt modelId="{12B56621-50FB-421A-B09B-CDFEB3D4D06B}" type="pres">
      <dgm:prSet presAssocID="{94A3C850-2890-4D37-A5AE-4A1C87B3BA55}" presName="dummy" presStyleCnt="0"/>
      <dgm:spPr/>
    </dgm:pt>
    <dgm:pt modelId="{97983A17-808E-4A72-AA17-9B7A4A1C4CF6}" type="pres">
      <dgm:prSet presAssocID="{94A3C850-2890-4D37-A5AE-4A1C87B3BA55}" presName="node" presStyleLbl="revTx" presStyleIdx="4" presStyleCnt="5" custScaleX="119845">
        <dgm:presLayoutVars>
          <dgm:bulletEnabled val="1"/>
        </dgm:presLayoutVars>
      </dgm:prSet>
      <dgm:spPr/>
    </dgm:pt>
    <dgm:pt modelId="{325E2BFF-DCAB-44CD-8229-69E912AC82DB}" type="pres">
      <dgm:prSet presAssocID="{A8F01B51-3CC7-441D-832C-D323BBF3535A}" presName="sibTrans" presStyleLbl="node1" presStyleIdx="4" presStyleCnt="5"/>
      <dgm:spPr/>
    </dgm:pt>
  </dgm:ptLst>
  <dgm:cxnLst>
    <dgm:cxn modelId="{5B0A8204-51B4-4A67-A648-9898B6FEEE6E}" type="presOf" srcId="{FF1334BF-BFEF-4D85-BE05-4F43052521E0}" destId="{AC960235-E780-42EF-A953-4A1F23CF4DB6}" srcOrd="0" destOrd="0" presId="urn:microsoft.com/office/officeart/2005/8/layout/cycle1"/>
    <dgm:cxn modelId="{9971CB09-AFF0-4022-92E9-E647FB8CB230}" srcId="{388D5683-39FB-424B-B1D5-C31E0AF8D005}" destId="{94A3C850-2890-4D37-A5AE-4A1C87B3BA55}" srcOrd="4" destOrd="0" parTransId="{D62CA4EC-21FA-4B1B-BF6C-8F9D91A5F674}" sibTransId="{A8F01B51-3CC7-441D-832C-D323BBF3535A}"/>
    <dgm:cxn modelId="{327FDA12-B456-4100-A6F5-38FC4A63B370}" type="presOf" srcId="{8241102D-705C-4029-A5E5-D548FE5BE62E}" destId="{5FBDA176-EFFA-42C7-A2EA-B1F6F895773F}" srcOrd="0" destOrd="0" presId="urn:microsoft.com/office/officeart/2005/8/layout/cycle1"/>
    <dgm:cxn modelId="{10DEF138-F63E-4C02-862C-5AD380B83132}" srcId="{388D5683-39FB-424B-B1D5-C31E0AF8D005}" destId="{589DE6B6-E2E1-4667-8EFC-9B607E1E1848}" srcOrd="1" destOrd="0" parTransId="{6D32E814-EF34-46AF-9990-4B5A80D748D5}" sibTransId="{52A284D9-A1A5-4B24-AE36-5C9DB747D144}"/>
    <dgm:cxn modelId="{B1C5DD81-ED28-4C4D-93D5-F7AC73F2052C}" srcId="{388D5683-39FB-424B-B1D5-C31E0AF8D005}" destId="{8241102D-705C-4029-A5E5-D548FE5BE62E}" srcOrd="0" destOrd="0" parTransId="{A1BAF5CE-AAA5-4949-8C3D-76D77C053A63}" sibTransId="{22AEB81D-42E7-482F-B6E1-7387F256F934}"/>
    <dgm:cxn modelId="{C26D7882-4728-4A07-A7D0-F969DAA14A3A}" type="presOf" srcId="{A65D0D0B-C08A-4B75-99CC-0B199598779D}" destId="{2968304F-2643-47BC-84F4-57A0C5B0A3C6}" srcOrd="0" destOrd="0" presId="urn:microsoft.com/office/officeart/2005/8/layout/cycle1"/>
    <dgm:cxn modelId="{E3270891-FD0C-4272-95F6-C5820D4439FE}" type="presOf" srcId="{2362222A-5161-4185-9DDC-4AA3E5145E20}" destId="{FC02BAC0-768B-4011-BF4B-DD6065F69C62}" srcOrd="0" destOrd="0" presId="urn:microsoft.com/office/officeart/2005/8/layout/cycle1"/>
    <dgm:cxn modelId="{3A9290A2-F1D3-4AC1-9999-4BE4F0BE72DE}" type="presOf" srcId="{388D5683-39FB-424B-B1D5-C31E0AF8D005}" destId="{DC69F4C0-7A50-4784-BA69-013D7D49180E}" srcOrd="0" destOrd="0" presId="urn:microsoft.com/office/officeart/2005/8/layout/cycle1"/>
    <dgm:cxn modelId="{7003C3B1-9945-44ED-B399-5A5532CD9B4F}" type="presOf" srcId="{8CA85402-E53F-4FF0-9CBA-4F267B8FDEF7}" destId="{FA198A65-FC5E-494D-8679-15046D50D457}" srcOrd="0" destOrd="0" presId="urn:microsoft.com/office/officeart/2005/8/layout/cycle1"/>
    <dgm:cxn modelId="{88C80AB7-0DBD-4A49-865F-1755FD0D6B17}" type="presOf" srcId="{94A3C850-2890-4D37-A5AE-4A1C87B3BA55}" destId="{97983A17-808E-4A72-AA17-9B7A4A1C4CF6}" srcOrd="0" destOrd="0" presId="urn:microsoft.com/office/officeart/2005/8/layout/cycle1"/>
    <dgm:cxn modelId="{933EABBA-E89D-4E1F-9830-7B982F227920}" srcId="{388D5683-39FB-424B-B1D5-C31E0AF8D005}" destId="{2362222A-5161-4185-9DDC-4AA3E5145E20}" srcOrd="3" destOrd="0" parTransId="{7C8F9082-3F63-4AF0-B802-5152931F48EB}" sibTransId="{8CA85402-E53F-4FF0-9CBA-4F267B8FDEF7}"/>
    <dgm:cxn modelId="{EE79A1CD-5823-4541-87FC-63AED1E9E268}" type="presOf" srcId="{589DE6B6-E2E1-4667-8EFC-9B607E1E1848}" destId="{0A9BC6D0-83CC-4C12-9FBD-2237B21B22CE}" srcOrd="0" destOrd="0" presId="urn:microsoft.com/office/officeart/2005/8/layout/cycle1"/>
    <dgm:cxn modelId="{40A9DCE1-2CA1-40A3-9FE2-4CADC0554BD6}" type="presOf" srcId="{22AEB81D-42E7-482F-B6E1-7387F256F934}" destId="{2DB1A4ED-EC8C-4FB8-B9B2-61051EB2A3A0}" srcOrd="0" destOrd="0" presId="urn:microsoft.com/office/officeart/2005/8/layout/cycle1"/>
    <dgm:cxn modelId="{A38446E6-DB99-45D1-A0DA-70DCF43EC0E5}" type="presOf" srcId="{52A284D9-A1A5-4B24-AE36-5C9DB747D144}" destId="{A4525D0A-12E8-4064-819D-C85FA57AFF14}" srcOrd="0" destOrd="0" presId="urn:microsoft.com/office/officeart/2005/8/layout/cycle1"/>
    <dgm:cxn modelId="{58C92CE7-227D-4194-BBB5-2ACE6ED62D35}" srcId="{388D5683-39FB-424B-B1D5-C31E0AF8D005}" destId="{FF1334BF-BFEF-4D85-BE05-4F43052521E0}" srcOrd="2" destOrd="0" parTransId="{5E718F9C-F08C-4CD3-A525-9A91DBF1844F}" sibTransId="{A65D0D0B-C08A-4B75-99CC-0B199598779D}"/>
    <dgm:cxn modelId="{AD0341F3-62C0-420E-8183-95308481602F}" type="presOf" srcId="{A8F01B51-3CC7-441D-832C-D323BBF3535A}" destId="{325E2BFF-DCAB-44CD-8229-69E912AC82DB}" srcOrd="0" destOrd="0" presId="urn:microsoft.com/office/officeart/2005/8/layout/cycle1"/>
    <dgm:cxn modelId="{6026D1B6-7E6E-44B2-BB00-8A37C49D20DC}" type="presParOf" srcId="{DC69F4C0-7A50-4784-BA69-013D7D49180E}" destId="{36176D54-62F8-4110-AD17-30792E989B69}" srcOrd="0" destOrd="0" presId="urn:microsoft.com/office/officeart/2005/8/layout/cycle1"/>
    <dgm:cxn modelId="{EBE6482F-1D38-40B2-ADEC-BA9061D5CBE7}" type="presParOf" srcId="{DC69F4C0-7A50-4784-BA69-013D7D49180E}" destId="{5FBDA176-EFFA-42C7-A2EA-B1F6F895773F}" srcOrd="1" destOrd="0" presId="urn:microsoft.com/office/officeart/2005/8/layout/cycle1"/>
    <dgm:cxn modelId="{67C18656-B0C1-4B84-9AB6-B8020D171813}" type="presParOf" srcId="{DC69F4C0-7A50-4784-BA69-013D7D49180E}" destId="{2DB1A4ED-EC8C-4FB8-B9B2-61051EB2A3A0}" srcOrd="2" destOrd="0" presId="urn:microsoft.com/office/officeart/2005/8/layout/cycle1"/>
    <dgm:cxn modelId="{5ED3C864-16B4-4B04-B98F-8E44EB85873B}" type="presParOf" srcId="{DC69F4C0-7A50-4784-BA69-013D7D49180E}" destId="{911371C8-6DC1-487D-9D80-A3BC7FD4C281}" srcOrd="3" destOrd="0" presId="urn:microsoft.com/office/officeart/2005/8/layout/cycle1"/>
    <dgm:cxn modelId="{956BC195-93AF-4E43-B58E-02C3CEDBDC65}" type="presParOf" srcId="{DC69F4C0-7A50-4784-BA69-013D7D49180E}" destId="{0A9BC6D0-83CC-4C12-9FBD-2237B21B22CE}" srcOrd="4" destOrd="0" presId="urn:microsoft.com/office/officeart/2005/8/layout/cycle1"/>
    <dgm:cxn modelId="{E57463F3-60D8-4BC0-87D3-69BF6FC67569}" type="presParOf" srcId="{DC69F4C0-7A50-4784-BA69-013D7D49180E}" destId="{A4525D0A-12E8-4064-819D-C85FA57AFF14}" srcOrd="5" destOrd="0" presId="urn:microsoft.com/office/officeart/2005/8/layout/cycle1"/>
    <dgm:cxn modelId="{0F8AF627-4317-418E-8EC0-3C48F2207459}" type="presParOf" srcId="{DC69F4C0-7A50-4784-BA69-013D7D49180E}" destId="{17E37758-51FB-4723-9DBA-4B17A6B1CF08}" srcOrd="6" destOrd="0" presId="urn:microsoft.com/office/officeart/2005/8/layout/cycle1"/>
    <dgm:cxn modelId="{2DF0A3D7-E0B0-487B-B38C-66FA2DE704DA}" type="presParOf" srcId="{DC69F4C0-7A50-4784-BA69-013D7D49180E}" destId="{AC960235-E780-42EF-A953-4A1F23CF4DB6}" srcOrd="7" destOrd="0" presId="urn:microsoft.com/office/officeart/2005/8/layout/cycle1"/>
    <dgm:cxn modelId="{FE6E1A94-F5DE-4A00-B192-246F39D3CA0D}" type="presParOf" srcId="{DC69F4C0-7A50-4784-BA69-013D7D49180E}" destId="{2968304F-2643-47BC-84F4-57A0C5B0A3C6}" srcOrd="8" destOrd="0" presId="urn:microsoft.com/office/officeart/2005/8/layout/cycle1"/>
    <dgm:cxn modelId="{495D3ABD-0259-42D0-91D5-FE5C25EF1F9B}" type="presParOf" srcId="{DC69F4C0-7A50-4784-BA69-013D7D49180E}" destId="{9F59E39D-3631-4925-9F1F-364FF0F0BC7F}" srcOrd="9" destOrd="0" presId="urn:microsoft.com/office/officeart/2005/8/layout/cycle1"/>
    <dgm:cxn modelId="{B0BD75C3-AFF7-4471-8460-4835360D922C}" type="presParOf" srcId="{DC69F4C0-7A50-4784-BA69-013D7D49180E}" destId="{FC02BAC0-768B-4011-BF4B-DD6065F69C62}" srcOrd="10" destOrd="0" presId="urn:microsoft.com/office/officeart/2005/8/layout/cycle1"/>
    <dgm:cxn modelId="{673A9429-7A75-485F-927A-D45346DD488F}" type="presParOf" srcId="{DC69F4C0-7A50-4784-BA69-013D7D49180E}" destId="{FA198A65-FC5E-494D-8679-15046D50D457}" srcOrd="11" destOrd="0" presId="urn:microsoft.com/office/officeart/2005/8/layout/cycle1"/>
    <dgm:cxn modelId="{3D456393-5AF9-4496-ADD7-9D3322DCB076}" type="presParOf" srcId="{DC69F4C0-7A50-4784-BA69-013D7D49180E}" destId="{12B56621-50FB-421A-B09B-CDFEB3D4D06B}" srcOrd="12" destOrd="0" presId="urn:microsoft.com/office/officeart/2005/8/layout/cycle1"/>
    <dgm:cxn modelId="{E4FA309C-D56A-490B-A185-9CADC5F783FC}" type="presParOf" srcId="{DC69F4C0-7A50-4784-BA69-013D7D49180E}" destId="{97983A17-808E-4A72-AA17-9B7A4A1C4CF6}" srcOrd="13" destOrd="0" presId="urn:microsoft.com/office/officeart/2005/8/layout/cycle1"/>
    <dgm:cxn modelId="{6E485D02-8A6E-4583-93B2-FCC5CFA4530F}" type="presParOf" srcId="{DC69F4C0-7A50-4784-BA69-013D7D49180E}" destId="{325E2BFF-DCAB-44CD-8229-69E912AC82DB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DA176-EFFA-42C7-A2EA-B1F6F895773F}">
      <dsp:nvSpPr>
        <dsp:cNvPr id="0" name=""/>
        <dsp:cNvSpPr/>
      </dsp:nvSpPr>
      <dsp:spPr>
        <a:xfrm>
          <a:off x="1769008" y="17740"/>
          <a:ext cx="765446" cy="604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Vježba</a:t>
          </a:r>
          <a:r>
            <a:rPr lang="en-GB" sz="1800" kern="1200" dirty="0"/>
            <a:t> 1</a:t>
          </a:r>
        </a:p>
      </dsp:txBody>
      <dsp:txXfrm>
        <a:off x="1769008" y="17740"/>
        <a:ext cx="765446" cy="604857"/>
      </dsp:txXfrm>
    </dsp:sp>
    <dsp:sp modelId="{2DB1A4ED-EC8C-4FB8-B9B2-61051EB2A3A0}">
      <dsp:nvSpPr>
        <dsp:cNvPr id="0" name=""/>
        <dsp:cNvSpPr/>
      </dsp:nvSpPr>
      <dsp:spPr>
        <a:xfrm>
          <a:off x="423767" y="-81"/>
          <a:ext cx="2271175" cy="2271175"/>
        </a:xfrm>
        <a:prstGeom prst="circularArrow">
          <a:avLst>
            <a:gd name="adj1" fmla="val 5193"/>
            <a:gd name="adj2" fmla="val 335408"/>
            <a:gd name="adj3" fmla="val 21295300"/>
            <a:gd name="adj4" fmla="val 19764435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BC6D0-83CC-4C12-9FBD-2237B21B22CE}">
      <dsp:nvSpPr>
        <dsp:cNvPr id="0" name=""/>
        <dsp:cNvSpPr/>
      </dsp:nvSpPr>
      <dsp:spPr>
        <a:xfrm>
          <a:off x="2140939" y="1144507"/>
          <a:ext cx="753803" cy="604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 </a:t>
          </a:r>
          <a:r>
            <a:rPr lang="en-GB" sz="1800" kern="1200" dirty="0" err="1"/>
            <a:t>vježba</a:t>
          </a:r>
          <a:r>
            <a:rPr lang="en-GB" sz="1800" kern="1200" dirty="0"/>
            <a:t> 2</a:t>
          </a:r>
        </a:p>
      </dsp:txBody>
      <dsp:txXfrm>
        <a:off x="2140939" y="1144507"/>
        <a:ext cx="753803" cy="604857"/>
      </dsp:txXfrm>
    </dsp:sp>
    <dsp:sp modelId="{A4525D0A-12E8-4064-819D-C85FA57AFF14}">
      <dsp:nvSpPr>
        <dsp:cNvPr id="0" name=""/>
        <dsp:cNvSpPr/>
      </dsp:nvSpPr>
      <dsp:spPr>
        <a:xfrm>
          <a:off x="423767" y="-81"/>
          <a:ext cx="2271175" cy="2271175"/>
        </a:xfrm>
        <a:prstGeom prst="circularArrow">
          <a:avLst>
            <a:gd name="adj1" fmla="val 5193"/>
            <a:gd name="adj2" fmla="val 335408"/>
            <a:gd name="adj3" fmla="val 3762350"/>
            <a:gd name="adj4" fmla="val 2251474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60235-E780-42EF-A953-4A1F23CF4DB6}">
      <dsp:nvSpPr>
        <dsp:cNvPr id="0" name=""/>
        <dsp:cNvSpPr/>
      </dsp:nvSpPr>
      <dsp:spPr>
        <a:xfrm>
          <a:off x="1186654" y="1840888"/>
          <a:ext cx="745401" cy="604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Vježba</a:t>
          </a:r>
          <a:r>
            <a:rPr lang="en-GB" sz="1800" kern="1200" dirty="0"/>
            <a:t> 3</a:t>
          </a:r>
        </a:p>
      </dsp:txBody>
      <dsp:txXfrm>
        <a:off x="1186654" y="1840888"/>
        <a:ext cx="745401" cy="604857"/>
      </dsp:txXfrm>
    </dsp:sp>
    <dsp:sp modelId="{2968304F-2643-47BC-84F4-57A0C5B0A3C6}">
      <dsp:nvSpPr>
        <dsp:cNvPr id="0" name=""/>
        <dsp:cNvSpPr/>
      </dsp:nvSpPr>
      <dsp:spPr>
        <a:xfrm>
          <a:off x="423767" y="-81"/>
          <a:ext cx="2271175" cy="2271175"/>
        </a:xfrm>
        <a:prstGeom prst="circularArrow">
          <a:avLst>
            <a:gd name="adj1" fmla="val 5193"/>
            <a:gd name="adj2" fmla="val 335408"/>
            <a:gd name="adj3" fmla="val 8213118"/>
            <a:gd name="adj4" fmla="val 6702242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2BAC0-768B-4011-BF4B-DD6065F69C62}">
      <dsp:nvSpPr>
        <dsp:cNvPr id="0" name=""/>
        <dsp:cNvSpPr/>
      </dsp:nvSpPr>
      <dsp:spPr>
        <a:xfrm>
          <a:off x="225528" y="1144507"/>
          <a:ext cx="750682" cy="604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Vježba</a:t>
          </a:r>
          <a:r>
            <a:rPr lang="en-GB" sz="1800" kern="1200" dirty="0"/>
            <a:t> 4</a:t>
          </a:r>
        </a:p>
      </dsp:txBody>
      <dsp:txXfrm>
        <a:off x="225528" y="1144507"/>
        <a:ext cx="750682" cy="604857"/>
      </dsp:txXfrm>
    </dsp:sp>
    <dsp:sp modelId="{FA198A65-FC5E-494D-8679-15046D50D457}">
      <dsp:nvSpPr>
        <dsp:cNvPr id="0" name=""/>
        <dsp:cNvSpPr/>
      </dsp:nvSpPr>
      <dsp:spPr>
        <a:xfrm>
          <a:off x="423767" y="-81"/>
          <a:ext cx="2271175" cy="2271175"/>
        </a:xfrm>
        <a:prstGeom prst="circularArrow">
          <a:avLst>
            <a:gd name="adj1" fmla="val 5193"/>
            <a:gd name="adj2" fmla="val 335408"/>
            <a:gd name="adj3" fmla="val 12300157"/>
            <a:gd name="adj4" fmla="val 10769292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83A17-808E-4A72-AA17-9B7A4A1C4CF6}">
      <dsp:nvSpPr>
        <dsp:cNvPr id="0" name=""/>
        <dsp:cNvSpPr/>
      </dsp:nvSpPr>
      <dsp:spPr>
        <a:xfrm>
          <a:off x="604532" y="17740"/>
          <a:ext cx="724891" cy="604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Vježba</a:t>
          </a:r>
          <a:r>
            <a:rPr lang="en-GB" sz="1800" kern="1200" dirty="0"/>
            <a:t> 5</a:t>
          </a:r>
        </a:p>
      </dsp:txBody>
      <dsp:txXfrm>
        <a:off x="604532" y="17740"/>
        <a:ext cx="724891" cy="604857"/>
      </dsp:txXfrm>
    </dsp:sp>
    <dsp:sp modelId="{325E2BFF-DCAB-44CD-8229-69E912AC82DB}">
      <dsp:nvSpPr>
        <dsp:cNvPr id="0" name=""/>
        <dsp:cNvSpPr/>
      </dsp:nvSpPr>
      <dsp:spPr>
        <a:xfrm>
          <a:off x="423767" y="-81"/>
          <a:ext cx="2271175" cy="2271175"/>
        </a:xfrm>
        <a:prstGeom prst="circularArrow">
          <a:avLst>
            <a:gd name="adj1" fmla="val 5193"/>
            <a:gd name="adj2" fmla="val 335408"/>
            <a:gd name="adj3" fmla="val 16585002"/>
            <a:gd name="adj4" fmla="val 15408713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9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9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8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831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49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7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54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65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2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23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8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20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94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8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79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00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E30036-D022-44D4-8CAF-943F1F1A08D3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1CB32D-C8CF-419D-8445-FBF6DF33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8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CAC3B1-4879-424D-8F15-206277196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F9B2236-4D11-4438-AEC7-7D3AE0D7A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4387" y="1336675"/>
            <a:ext cx="7257455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Tjelesna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zdravstvena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kultura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b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razred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srednje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škole</a:t>
            </a:r>
            <a:b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b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b="0" i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US" sz="2800" b="0" i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34CC1C8-EBDD-4AEA-83E6-B27575B6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649700" y="0"/>
            <a:ext cx="1063625" cy="2782888"/>
          </a:xfrm>
          <a:custGeom>
            <a:avLst/>
            <a:gdLst/>
            <a:ahLst/>
            <a:cxnLst/>
            <a:rect l="0" t="0" r="r" b="b"/>
            <a:pathLst>
              <a:path w="670" h="1753">
                <a:moveTo>
                  <a:pt x="0" y="1696"/>
                </a:moveTo>
                <a:lnTo>
                  <a:pt x="225" y="1753"/>
                </a:lnTo>
                <a:lnTo>
                  <a:pt x="670" y="0"/>
                </a:lnTo>
                <a:lnTo>
                  <a:pt x="430" y="0"/>
                </a:lnTo>
                <a:lnTo>
                  <a:pt x="0" y="16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6B38644-B85D-4211-9526-5B4C2A662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2116425" y="0"/>
            <a:ext cx="1035050" cy="2673350"/>
          </a:xfrm>
          <a:custGeom>
            <a:avLst/>
            <a:gdLst/>
            <a:ahLst/>
            <a:cxnLst/>
            <a:rect l="0" t="0" r="r" b="b"/>
            <a:pathLst>
              <a:path w="652" h="1684">
                <a:moveTo>
                  <a:pt x="225" y="1684"/>
                </a:moveTo>
                <a:lnTo>
                  <a:pt x="652" y="0"/>
                </a:lnTo>
                <a:lnTo>
                  <a:pt x="411" y="0"/>
                </a:lnTo>
                <a:lnTo>
                  <a:pt x="0" y="1627"/>
                </a:lnTo>
                <a:lnTo>
                  <a:pt x="219" y="1681"/>
                </a:lnTo>
                <a:lnTo>
                  <a:pt x="225" y="168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8A8B2820-6B8F-4C19-BFC5-D28EE44E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57487" y="2587625"/>
            <a:ext cx="2693987" cy="4270375"/>
          </a:xfrm>
          <a:custGeom>
            <a:avLst/>
            <a:gdLst/>
            <a:ahLst/>
            <a:cxnLst/>
            <a:rect l="0" t="0" r="r" b="b"/>
            <a:pathLst>
              <a:path w="1697" h="2693">
                <a:moveTo>
                  <a:pt x="0" y="0"/>
                </a:moveTo>
                <a:lnTo>
                  <a:pt x="1622" y="2693"/>
                </a:lnTo>
                <a:lnTo>
                  <a:pt x="1697" y="2693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A45AB7-441E-40A8-A98B-557D68F4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" y="2692400"/>
            <a:ext cx="2713324" cy="3390788"/>
          </a:xfrm>
          <a:custGeom>
            <a:avLst/>
            <a:gdLst>
              <a:gd name="connsiteX0" fmla="*/ 0 w 2713324"/>
              <a:gd name="connsiteY0" fmla="*/ 0 h 3390788"/>
              <a:gd name="connsiteX1" fmla="*/ 4763 w 2713324"/>
              <a:gd name="connsiteY1" fmla="*/ 4763 h 3390788"/>
              <a:gd name="connsiteX2" fmla="*/ 2713324 w 2713324"/>
              <a:gd name="connsiteY2" fmla="*/ 3390788 h 3390788"/>
              <a:gd name="connsiteX3" fmla="*/ 2713324 w 2713324"/>
              <a:gd name="connsiteY3" fmla="*/ 2368619 h 3390788"/>
              <a:gd name="connsiteX4" fmla="*/ 357188 w 2713324"/>
              <a:gd name="connsiteY4" fmla="*/ 90488 h 33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324" h="3390788">
                <a:moveTo>
                  <a:pt x="0" y="0"/>
                </a:moveTo>
                <a:lnTo>
                  <a:pt x="4763" y="4763"/>
                </a:lnTo>
                <a:lnTo>
                  <a:pt x="2713324" y="3390788"/>
                </a:lnTo>
                <a:lnTo>
                  <a:pt x="2713324" y="2368619"/>
                </a:lnTo>
                <a:lnTo>
                  <a:pt x="357188" y="904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F516030-4F00-4C48-AD93-91EFA17A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582863"/>
            <a:ext cx="3151474" cy="4275137"/>
          </a:xfrm>
          <a:custGeom>
            <a:avLst/>
            <a:gdLst>
              <a:gd name="connsiteX0" fmla="*/ 0 w 3151474"/>
              <a:gd name="connsiteY0" fmla="*/ 0 h 4275137"/>
              <a:gd name="connsiteX1" fmla="*/ 0 w 3151474"/>
              <a:gd name="connsiteY1" fmla="*/ 4757 h 4275137"/>
              <a:gd name="connsiteX2" fmla="*/ 2693987 w 3151474"/>
              <a:gd name="connsiteY2" fmla="*/ 4275137 h 4275137"/>
              <a:gd name="connsiteX3" fmla="*/ 3151474 w 3151474"/>
              <a:gd name="connsiteY3" fmla="*/ 4275137 h 4275137"/>
              <a:gd name="connsiteX4" fmla="*/ 3151474 w 3151474"/>
              <a:gd name="connsiteY4" fmla="*/ 3714295 h 4275137"/>
              <a:gd name="connsiteX5" fmla="*/ 419100 w 3151474"/>
              <a:gd name="connsiteY5" fmla="*/ 176017 h 4275137"/>
              <a:gd name="connsiteX6" fmla="*/ 361950 w 3151474"/>
              <a:gd name="connsiteY6" fmla="*/ 95144 h 4275137"/>
              <a:gd name="connsiteX7" fmla="*/ 357188 w 3151474"/>
              <a:gd name="connsiteY7" fmla="*/ 90387 h 42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474" h="4275137">
                <a:moveTo>
                  <a:pt x="0" y="0"/>
                </a:moveTo>
                <a:lnTo>
                  <a:pt x="0" y="4757"/>
                </a:lnTo>
                <a:lnTo>
                  <a:pt x="2693987" y="4275137"/>
                </a:lnTo>
                <a:lnTo>
                  <a:pt x="3151474" y="4275137"/>
                </a:lnTo>
                <a:lnTo>
                  <a:pt x="3151474" y="3714295"/>
                </a:lnTo>
                <a:lnTo>
                  <a:pt x="419100" y="176017"/>
                </a:lnTo>
                <a:lnTo>
                  <a:pt x="361950" y="95144"/>
                </a:lnTo>
                <a:lnTo>
                  <a:pt x="357188" y="9038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20085E-2582-4A95-98EE-45DFFD5C0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697164"/>
            <a:ext cx="2706398" cy="3513899"/>
          </a:xfrm>
          <a:custGeom>
            <a:avLst/>
            <a:gdLst>
              <a:gd name="connsiteX0" fmla="*/ 0 w 2706398"/>
              <a:gd name="connsiteY0" fmla="*/ 0 h 3513899"/>
              <a:gd name="connsiteX1" fmla="*/ 2706398 w 2706398"/>
              <a:gd name="connsiteY1" fmla="*/ 3513899 h 3513899"/>
              <a:gd name="connsiteX2" fmla="*/ 2706398 w 2706398"/>
              <a:gd name="connsiteY2" fmla="*/ 3383321 h 35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6398" h="3513899">
                <a:moveTo>
                  <a:pt x="0" y="0"/>
                </a:moveTo>
                <a:lnTo>
                  <a:pt x="2706398" y="3513899"/>
                </a:lnTo>
                <a:lnTo>
                  <a:pt x="2706398" y="338332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098CAFF-EC7A-42AB-821D-99009C65A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1474" y="3696733"/>
            <a:ext cx="8434573" cy="2107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endParaRPr lang="en-US" sz="1800" dirty="0"/>
          </a:p>
          <a:p>
            <a:pPr algn="l"/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Videolekciju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izradila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Anita Donđivić,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profesor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savjetnik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                      </a:t>
            </a:r>
          </a:p>
          <a:p>
            <a:pPr algn="l"/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Videolekcija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izrađena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potrebe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online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nastavi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dijeljenje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primjera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dobre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prakse</a:t>
            </a:r>
          </a:p>
        </p:txBody>
      </p:sp>
    </p:spTree>
    <p:extLst>
      <p:ext uri="{BB962C8B-B14F-4D97-AF65-F5344CB8AC3E}">
        <p14:creationId xmlns:p14="http://schemas.microsoft.com/office/powerpoint/2010/main" val="345146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"/>
    </mc:Choice>
    <mc:Fallback>
      <p:transition spd="slow" advTm="49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91EA6E-DC1A-48E4-B70A-2187EAA2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354" y="148309"/>
            <a:ext cx="7777899" cy="1114882"/>
          </a:xfrm>
        </p:spPr>
        <p:txBody>
          <a:bodyPr>
            <a:no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Planiranje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kružnog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56780A-00C9-493E-ABFD-442E14CD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386" y="1348033"/>
            <a:ext cx="9775596" cy="5168296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Izbor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-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izaberete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ćete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raditi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ovisno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 tome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što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želite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postići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), 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-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izaberete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jednom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krugu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trebaju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utjecati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različite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mišićne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skupine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-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obično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4 do 8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različitih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jednom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krugu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</a:p>
          <a:p>
            <a:pPr marL="0" indent="0">
              <a:buNone/>
            </a:pPr>
            <a:endParaRPr lang="en-GB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broj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krugova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):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-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ako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odaberete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veći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broj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unutar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odabrati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ćete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manji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</a:p>
          <a:p>
            <a:pPr marL="0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broj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krugova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obrnuto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npr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8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4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;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5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6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krugova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……)</a:t>
            </a:r>
          </a:p>
          <a:p>
            <a:pPr marL="0" indent="0">
              <a:buNone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03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"/>
    </mc:Choice>
    <mc:Fallback>
      <p:transition spd="slow" advTm="47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415181-0BCE-41F0-890A-3D823769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697" y="63469"/>
            <a:ext cx="7834460" cy="1284565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Planiranje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kružnog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oblika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D25F3B-D33A-46B3-99B3-5785526D6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393" y="1348034"/>
            <a:ext cx="9813304" cy="5660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način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izvođenja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unutar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možete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broj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ponavljanja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(8, 12, 20,….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ponavljanja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vrijeme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(40, 30, 20,…..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</a:p>
          <a:p>
            <a:pPr marL="0" indent="0">
              <a:buNone/>
            </a:pPr>
            <a:endParaRPr lang="en-GB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4.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između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unutar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veća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treniranost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manji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ako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veći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Odredite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između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krugova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- od 1 minute do 3 minute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26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9"/>
    </mc:Choice>
    <mc:Fallback>
      <p:transition spd="slow" advTm="420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5FC833-5DFA-419B-9364-C1DF736C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453" y="180521"/>
            <a:ext cx="8324654" cy="792466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Primjeri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EF08EF-4647-4DCF-9EDF-A8223B12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453" y="1255456"/>
            <a:ext cx="10515600" cy="494983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Podizanje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planka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podlakticama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ležanja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trbuhu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širenje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istovremeno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raširite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skupite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Podizanje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gornjeg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kratki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trbušnjaci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ka 3" descr="Slika na kojoj se prikazuje dječak, mlado, muškarac, ležanje&#10;&#10;Opis je automatski generiran">
            <a:extLst>
              <a:ext uri="{FF2B5EF4-FFF2-40B4-BE49-F238E27FC236}">
                <a16:creationId xmlns:a16="http://schemas.microsoft.com/office/drawing/2014/main" id="{86C29EBD-7C69-4CD7-84B3-CB24E9E992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8" y="1482984"/>
            <a:ext cx="1557225" cy="802283"/>
          </a:xfrm>
          <a:prstGeom prst="rect">
            <a:avLst/>
          </a:prstGeom>
        </p:spPr>
      </p:pic>
      <p:pic>
        <p:nvPicPr>
          <p:cNvPr id="5" name="Slika 4" descr="Slika na kojoj se prikazuje na otvorenom, dječak, mlado, ležanje&#10;&#10;Opis je automatski generiran">
            <a:extLst>
              <a:ext uri="{FF2B5EF4-FFF2-40B4-BE49-F238E27FC236}">
                <a16:creationId xmlns:a16="http://schemas.microsoft.com/office/drawing/2014/main" id="{59DCC331-F565-47C0-AE90-39B02DFC8E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27" y="1482984"/>
            <a:ext cx="1557225" cy="802283"/>
          </a:xfrm>
          <a:prstGeom prst="rect">
            <a:avLst/>
          </a:prstGeom>
        </p:spPr>
      </p:pic>
      <p:pic>
        <p:nvPicPr>
          <p:cNvPr id="6" name="Slika 5" descr="Slika na kojoj se prikazuje na otvorenom, dječak, dijete, mlado&#10;&#10;Opis je automatski generiran">
            <a:extLst>
              <a:ext uri="{FF2B5EF4-FFF2-40B4-BE49-F238E27FC236}">
                <a16:creationId xmlns:a16="http://schemas.microsoft.com/office/drawing/2014/main" id="{BDD86E24-B12B-431A-B13A-6EA98103D4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7" y="3041851"/>
            <a:ext cx="1557225" cy="802284"/>
          </a:xfrm>
          <a:prstGeom prst="rect">
            <a:avLst/>
          </a:prstGeom>
        </p:spPr>
      </p:pic>
      <p:pic>
        <p:nvPicPr>
          <p:cNvPr id="7" name="Slika 6" descr="Slika na kojoj se prikazuje na otvorenom, cesta, osoba, zgrada&#10;&#10;Opis je automatski generiran">
            <a:extLst>
              <a:ext uri="{FF2B5EF4-FFF2-40B4-BE49-F238E27FC236}">
                <a16:creationId xmlns:a16="http://schemas.microsoft.com/office/drawing/2014/main" id="{A47E0DC9-6398-4EE1-837B-2B72E44921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26" y="3041852"/>
            <a:ext cx="1557225" cy="802283"/>
          </a:xfrm>
          <a:prstGeom prst="rect">
            <a:avLst/>
          </a:prstGeom>
        </p:spPr>
      </p:pic>
      <p:pic>
        <p:nvPicPr>
          <p:cNvPr id="9" name="Rezervirano mjesto sadržaja 5" descr="Slika na kojoj se prikazuje ležanje, polegnuto, dijete, mlado&#10;&#10;Opis je automatski generiran">
            <a:extLst>
              <a:ext uri="{FF2B5EF4-FFF2-40B4-BE49-F238E27FC236}">
                <a16:creationId xmlns:a16="http://schemas.microsoft.com/office/drawing/2014/main" id="{7765749B-E565-494F-A58F-CC50BA880C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6" y="4732210"/>
            <a:ext cx="1557225" cy="802283"/>
          </a:xfrm>
          <a:prstGeom prst="rect">
            <a:avLst/>
          </a:prstGeom>
        </p:spPr>
      </p:pic>
      <p:pic>
        <p:nvPicPr>
          <p:cNvPr id="10" name="Slika 9" descr="Slika na kojoj se prikazuje dijete, dječak, ležanje, polegnuto&#10;&#10;Opis je automatski generiran">
            <a:extLst>
              <a:ext uri="{FF2B5EF4-FFF2-40B4-BE49-F238E27FC236}">
                <a16:creationId xmlns:a16="http://schemas.microsoft.com/office/drawing/2014/main" id="{FCA2051C-1B9B-479B-8633-FABEAB4A9E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26" y="4732649"/>
            <a:ext cx="1557225" cy="8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7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3"/>
    </mc:Choice>
    <mc:Fallback>
      <p:transition spd="slow" advTm="45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C6B00F-849F-4404-BEF0-CCC1F625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25" y="280087"/>
            <a:ext cx="8258666" cy="821649"/>
          </a:xfrm>
        </p:spPr>
        <p:txBody>
          <a:bodyPr>
            <a:no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Primjeri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A9124D-0BD6-430F-B158-C17B28C1C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530" y="1186774"/>
            <a:ext cx="10118888" cy="7523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4.Poskoci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sunožno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raznožno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uz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priručenje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uzručenje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jumping jacks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</a:p>
          <a:p>
            <a:pPr marL="0" indent="0">
              <a:buNone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Podizanje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kukova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6.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Podizanje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suprotne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ležanja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leđima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ka 3" descr="Slika na kojoj se prikazuje zgrada, na otvorenom, osoba, stajanje&#10;&#10;Opis je automatski generiran">
            <a:extLst>
              <a:ext uri="{FF2B5EF4-FFF2-40B4-BE49-F238E27FC236}">
                <a16:creationId xmlns:a16="http://schemas.microsoft.com/office/drawing/2014/main" id="{2CA27DC7-0256-451F-A52A-127B1C8560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39" y="1921216"/>
            <a:ext cx="703682" cy="1105510"/>
          </a:xfrm>
          <a:prstGeom prst="rect">
            <a:avLst/>
          </a:prstGeom>
        </p:spPr>
      </p:pic>
      <p:pic>
        <p:nvPicPr>
          <p:cNvPr id="5" name="Slika 4" descr="Slika na kojoj se prikazuje zgrada, na otvorenom, osoba, držanje&#10;&#10;Opis je automatski generiran">
            <a:extLst>
              <a:ext uri="{FF2B5EF4-FFF2-40B4-BE49-F238E27FC236}">
                <a16:creationId xmlns:a16="http://schemas.microsoft.com/office/drawing/2014/main" id="{B201E459-50ED-4CC7-8C1E-EDDB3BBABA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50" y="1921216"/>
            <a:ext cx="703683" cy="1105510"/>
          </a:xfrm>
          <a:prstGeom prst="rect">
            <a:avLst/>
          </a:prstGeom>
        </p:spPr>
      </p:pic>
      <p:pic>
        <p:nvPicPr>
          <p:cNvPr id="6" name="Slika 5" descr="Slika na kojoj se prikazuje osoba, ležanje, polegnuto, djevojčica&#10;&#10;Opis je automatski generiran">
            <a:extLst>
              <a:ext uri="{FF2B5EF4-FFF2-40B4-BE49-F238E27FC236}">
                <a16:creationId xmlns:a16="http://schemas.microsoft.com/office/drawing/2014/main" id="{D1FFE4D0-8A34-47C1-A115-2B638DB51D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16" y="3443942"/>
            <a:ext cx="1203422" cy="703852"/>
          </a:xfrm>
          <a:prstGeom prst="rect">
            <a:avLst/>
          </a:prstGeom>
        </p:spPr>
      </p:pic>
      <p:pic>
        <p:nvPicPr>
          <p:cNvPr id="7" name="Slika 6" descr="Slika na kojoj se prikazuje osoba, na otvorenom, dijete, mlado&#10;&#10;Opis je automatski generiran">
            <a:extLst>
              <a:ext uri="{FF2B5EF4-FFF2-40B4-BE49-F238E27FC236}">
                <a16:creationId xmlns:a16="http://schemas.microsoft.com/office/drawing/2014/main" id="{A83E09D0-35D3-41EB-A893-A79B5A2BB3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54" y="3443942"/>
            <a:ext cx="1203423" cy="703852"/>
          </a:xfrm>
          <a:prstGeom prst="rect">
            <a:avLst/>
          </a:prstGeom>
        </p:spPr>
      </p:pic>
      <p:pic>
        <p:nvPicPr>
          <p:cNvPr id="8" name="Slika 7" descr="Slika na kojoj se prikazuje na otvorenom, ležanje, polegnuto, zgrada&#10;&#10;Opis je automatski generiran">
            <a:extLst>
              <a:ext uri="{FF2B5EF4-FFF2-40B4-BE49-F238E27FC236}">
                <a16:creationId xmlns:a16="http://schemas.microsoft.com/office/drawing/2014/main" id="{5AA8B1DC-AB33-4D6E-9D89-C8E585A9B5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16" y="4842660"/>
            <a:ext cx="1203422" cy="703852"/>
          </a:xfrm>
          <a:prstGeom prst="rect">
            <a:avLst/>
          </a:prstGeom>
        </p:spPr>
      </p:pic>
      <p:pic>
        <p:nvPicPr>
          <p:cNvPr id="9" name="Slika 8" descr="Slika na kojoj se prikazuje na otvorenom, zgrada, muškarac, mlado&#10;&#10;Opis je automatski generiran">
            <a:extLst>
              <a:ext uri="{FF2B5EF4-FFF2-40B4-BE49-F238E27FC236}">
                <a16:creationId xmlns:a16="http://schemas.microsoft.com/office/drawing/2014/main" id="{F57EF2A6-680E-4610-8793-7712710D56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54" y="4882071"/>
            <a:ext cx="1203424" cy="7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2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4"/>
    </mc:Choice>
    <mc:Fallback>
      <p:transition spd="slow" advTm="429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AC4211-A98D-4F19-A10F-C7517C37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722" y="292480"/>
            <a:ext cx="8635738" cy="964054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Primjeri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80FBC3-2CF0-493A-8801-7EEC680E0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56534"/>
            <a:ext cx="10515600" cy="5001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7. </a:t>
            </a:r>
            <a:r>
              <a:rPr lang="en-GB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Plank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šake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dodirivanje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ramena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</a:p>
          <a:p>
            <a:pPr marL="0" indent="0">
              <a:buNone/>
            </a:pPr>
            <a:r>
              <a:rPr lang="en-GB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plank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šakama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dotakni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suprotno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rame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8.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Čučnjevi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spuštanje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čučanj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nogu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raširenih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širini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ramena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9.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Iskoraci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prema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naprijed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Podizanje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trupa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iz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mrtve</a:t>
            </a:r>
            <a:r>
              <a:rPr lang="en-GB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bube</a:t>
            </a:r>
            <a:endParaRPr lang="en-GB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Slika 5" descr="Slika na kojoj se prikazuje osoba, na otvorenom, muškarac, daska&#10;&#10;Opis je automatski generiran">
            <a:extLst>
              <a:ext uri="{FF2B5EF4-FFF2-40B4-BE49-F238E27FC236}">
                <a16:creationId xmlns:a16="http://schemas.microsoft.com/office/drawing/2014/main" id="{775CB1B5-5048-403E-B99E-AAC8B6B89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19" y="1473003"/>
            <a:ext cx="1175929" cy="747583"/>
          </a:xfrm>
          <a:prstGeom prst="rect">
            <a:avLst/>
          </a:prstGeom>
        </p:spPr>
      </p:pic>
      <p:pic>
        <p:nvPicPr>
          <p:cNvPr id="7" name="Slika 6" descr="Slika na kojoj se prikazuje osoba, dječak, na otvorenom, mlado&#10;&#10;Opis je automatski generiran">
            <a:extLst>
              <a:ext uri="{FF2B5EF4-FFF2-40B4-BE49-F238E27FC236}">
                <a16:creationId xmlns:a16="http://schemas.microsoft.com/office/drawing/2014/main" id="{A5E7B2D9-D90E-4B88-8F07-AB98177A5B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31" y="1473005"/>
            <a:ext cx="1165970" cy="747583"/>
          </a:xfrm>
          <a:prstGeom prst="rect">
            <a:avLst/>
          </a:prstGeom>
        </p:spPr>
      </p:pic>
      <p:pic>
        <p:nvPicPr>
          <p:cNvPr id="8" name="Slika 7" descr="Slika na kojoj se prikazuje osoba, muškarac, dječak, daska&#10;&#10;Opis je automatski generiran">
            <a:extLst>
              <a:ext uri="{FF2B5EF4-FFF2-40B4-BE49-F238E27FC236}">
                <a16:creationId xmlns:a16="http://schemas.microsoft.com/office/drawing/2014/main" id="{D3AC9B7E-DD30-4179-8626-0669E25A11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65" y="1473003"/>
            <a:ext cx="1165970" cy="74758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E9EC93F-DF81-4D73-AC13-529EA6F37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190" y="2796610"/>
            <a:ext cx="669159" cy="96080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AAB3791-D530-47FC-8F80-E422EC7FC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111" y="2796610"/>
            <a:ext cx="671783" cy="96080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1981D66-FD70-4130-A2F4-7E3AC4667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480" y="4044599"/>
            <a:ext cx="664522" cy="97646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2180560-3DA9-4629-BE0F-5C044FFEE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123" y="4044599"/>
            <a:ext cx="664522" cy="96325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D810BA5-2C6D-483A-ACCB-0EEE67E40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804" y="5357415"/>
            <a:ext cx="1175929" cy="61448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D072465-03BA-4394-8895-5A9EF85088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868" y="5380364"/>
            <a:ext cx="1175929" cy="6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5"/>
    </mc:Choice>
    <mc:Fallback>
      <p:transition spd="slow" advTm="463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669836-D261-4942-8633-10F4A30C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15" y="289875"/>
            <a:ext cx="10018713" cy="916756"/>
          </a:xfrm>
        </p:spPr>
        <p:txBody>
          <a:bodyPr>
            <a:no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Zadatak</a:t>
            </a:r>
            <a:endParaRPr lang="en-GB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F343C0-8B51-432C-AE6B-CD686BF46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14" y="1595486"/>
            <a:ext cx="10018713" cy="36670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Prvi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navedenih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 puta,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između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20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1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minutu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drugog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Popiti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vode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Drugi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navedenu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15 puta,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između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25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2 minute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trećeg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Popiti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vode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Treći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navedenu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puta,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između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30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039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"/>
    </mc:Choice>
    <mc:Fallback>
      <p:transition spd="slow" advTm="460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FCE834-DDEE-4406-8C3A-1451D709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08" y="216031"/>
            <a:ext cx="10018713" cy="850769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Završni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endParaRPr lang="en-GB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9F8237-BAE9-403C-B2D1-9359B2CD6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66801"/>
            <a:ext cx="10018713" cy="47244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istezanje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mišića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trupa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ruku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ramenog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pojasa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nogu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Legnete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s 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licem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prema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uhvatite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stopala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stopalo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stopalo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Povlačite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prema gore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unutra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podižući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ramena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koljena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Zadržite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15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Vratite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jednom.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Legnete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licem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prema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opružite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pokušavajući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što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više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istegnuti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Zadržite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15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Opustite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jednom.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Legnete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licem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prema gore,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opružite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pokušavajući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što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više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istegnuti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Zadržite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15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Opustite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jednom.</a:t>
            </a:r>
          </a:p>
        </p:txBody>
      </p:sp>
    </p:spTree>
    <p:extLst>
      <p:ext uri="{BB962C8B-B14F-4D97-AF65-F5344CB8AC3E}">
        <p14:creationId xmlns:p14="http://schemas.microsoft.com/office/powerpoint/2010/main" val="241325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2"/>
    </mc:Choice>
    <mc:Fallback>
      <p:transition spd="slow" advTm="45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1BE239-D135-4F13-98FF-489891BC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80" y="317992"/>
            <a:ext cx="7334839" cy="398445"/>
          </a:xfrm>
        </p:spPr>
        <p:txBody>
          <a:bodyPr>
            <a:normAutofit fontScale="90000"/>
          </a:bodyPr>
          <a:lstStyle/>
          <a:p>
            <a:pPr algn="l"/>
            <a:endParaRPr lang="en-GB" sz="2400" dirty="0">
              <a:solidFill>
                <a:schemeClr val="accent1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982D77-34F3-4530-BC29-4FB0350C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42" y="1027522"/>
            <a:ext cx="10515600" cy="44400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Čestitam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vam!</a:t>
            </a:r>
          </a:p>
          <a:p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Naučili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ste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što je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kako se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planira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odradili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ste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jedan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vježbama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broj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ponavljanja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 marL="0" indent="0">
              <a:buNone/>
            </a:pPr>
            <a:endParaRPr lang="en-GB" sz="2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kraju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izrazite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svoje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zadovoljstvo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odrađenim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nastavnim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blok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satom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tako što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ćete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odabrati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jedan od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ponuđenih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emotikona</a:t>
            </a:r>
            <a:r>
              <a:rPr lang="en-GB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marL="0" indent="0">
              <a:buNone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" panose="05000000000000000000" pitchFamily="2" charset="2"/>
              </a:rPr>
              <a:t>              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" panose="05000000000000000000" pitchFamily="2" charset="2"/>
              </a:rPr>
              <a:t>       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" panose="05000000000000000000" pitchFamily="2" charset="2"/>
              </a:rPr>
              <a:t>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" panose="05000000000000000000" pitchFamily="2" charset="2"/>
              </a:rPr>
              <a:t>        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0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3"/>
    </mc:Choice>
    <mc:Fallback>
      <p:transition spd="slow" advTm="439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30C8E0-4D3B-40C8-B11F-2442D3BB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B6DBFE12-B6EB-4F70-A579-117347DAE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948" y="1379357"/>
            <a:ext cx="9931941" cy="3654389"/>
          </a:xfrm>
        </p:spPr>
        <p:txBody>
          <a:bodyPr>
            <a:norm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Želim</a:t>
            </a:r>
            <a:r>
              <a:rPr lang="en-GB" sz="32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vam </a:t>
            </a:r>
            <a:r>
              <a:rPr lang="en-GB" sz="32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uspjeh</a:t>
            </a:r>
            <a:r>
              <a:rPr lang="en-GB" sz="32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32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daljnjem</a:t>
            </a:r>
            <a:r>
              <a:rPr lang="en-GB" sz="32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radu</a:t>
            </a:r>
            <a:r>
              <a:rPr lang="en-GB" sz="32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zaboravite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vježbanje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jako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dobra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zdrava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navika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svakog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pojedinca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Budite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vrijedni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  <p:pic>
        <p:nvPicPr>
          <p:cNvPr id="11" name="Grafika 10" descr="Učionica">
            <a:extLst>
              <a:ext uri="{FF2B5EF4-FFF2-40B4-BE49-F238E27FC236}">
                <a16:creationId xmlns:a16="http://schemas.microsoft.com/office/drawing/2014/main" id="{78982812-16B3-4183-B7E7-72D8BDAFC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0834" y="2168282"/>
            <a:ext cx="1871487" cy="1808188"/>
          </a:xfrm>
          <a:prstGeom prst="rect">
            <a:avLst/>
          </a:prstGeom>
          <a:effectLst/>
        </p:spPr>
      </p:pic>
      <p:pic>
        <p:nvPicPr>
          <p:cNvPr id="9" name="Grafika 8" descr="Pčela">
            <a:extLst>
              <a:ext uri="{FF2B5EF4-FFF2-40B4-BE49-F238E27FC236}">
                <a16:creationId xmlns:a16="http://schemas.microsoft.com/office/drawing/2014/main" id="{3BD96FE3-847B-428F-8A63-890BB78E3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1481" y="4496319"/>
            <a:ext cx="1871487" cy="160751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964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"/>
    </mc:Choice>
    <mc:Fallback>
      <p:transition spd="slow" advTm="34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41A7FC-EEB0-4E77-94A9-616A4E47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315" y="802159"/>
            <a:ext cx="8947522" cy="2483660"/>
          </a:xfrm>
        </p:spPr>
        <p:txBody>
          <a:bodyPr anchor="ctr">
            <a:normAutofit fontScale="90000"/>
          </a:bodyPr>
          <a:lstStyle/>
          <a:p>
            <a:pPr algn="l">
              <a:buClr>
                <a:schemeClr val="accent5">
                  <a:lumMod val="75000"/>
                </a:schemeClr>
              </a:buClr>
            </a:pP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Odgojno-obrazovni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ishodi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SŠ TZK G.A.2.1.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usvaja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primjenjuje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teorijska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motorička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znanja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SŠ TZK G.C.2.1.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prati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osobna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motorička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postignuća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SŠ TZK G.D.2.3.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podupire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stvara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cjeloživotne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navike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tjelesnoga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              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vježbanja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gibanja</a:t>
            </a:r>
            <a: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br>
              <a:rPr lang="en-GB" sz="24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en-GB" sz="24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41E806-D7A7-4479-9C05-624DCBF8E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906" y="3572182"/>
            <a:ext cx="9165808" cy="304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Ishodi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prepoznaje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osnovne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karakteristike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-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prepoznaje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izvodi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različite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04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807"/>
    </mc:Choice>
    <mc:Fallback>
      <p:transition spd="slow" advTm="48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D3D38C-86D3-4836-B196-68FD3625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40" y="308729"/>
            <a:ext cx="10018713" cy="539684"/>
          </a:xfrm>
        </p:spPr>
        <p:txBody>
          <a:bodyPr>
            <a:normAutofit/>
          </a:bodyPr>
          <a:lstStyle/>
          <a:p>
            <a:pPr algn="l"/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Upute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za rad:</a:t>
            </a:r>
            <a:endParaRPr lang="en-GB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6CF6CE-5B05-4DCF-AA37-6C41CFA9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687" y="972139"/>
            <a:ext cx="10018713" cy="533557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Ako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vježbate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dvorani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fontAlgn="base"/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 bliskoga kontakta s učenicima potrebno je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nositi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masku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po potrebi i rukavice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​</a:t>
            </a:r>
          </a:p>
          <a:p>
            <a:pPr fontAlgn="base"/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</a:t>
            </a:r>
            <a:r>
              <a:rPr lang="hr-HR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ekvizit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se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prije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nakon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uporabe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trebaju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dezinficirati. </a:t>
            </a:r>
            <a:endParaRPr lang="en-GB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fontAlgn="base"/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Nakon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aktivnosti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treba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oprati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​</a:t>
            </a:r>
          </a:p>
          <a:p>
            <a:pPr fontAlgn="base"/>
            <a:endParaRPr lang="en-GB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fontAlgn="base">
              <a:buNone/>
            </a:pPr>
            <a:r>
              <a:rPr lang="hr-H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Ako vježbate kod kuće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​:</a:t>
            </a:r>
          </a:p>
          <a:p>
            <a:pPr fontAlgn="base"/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prije vježbanja pripremite mjesto za 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rad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fontAlgn="base"/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nosite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odjeću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obuću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koja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primjerena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vježbanje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fontAlgn="base"/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pripremite bocu vode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96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4"/>
    </mc:Choice>
    <mc:Fallback>
      <p:transition spd="slow" advTm="42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3E8953-240F-4BAE-9CB6-0227CAE4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65928"/>
          </a:xfrm>
        </p:spPr>
        <p:txBody>
          <a:bodyPr>
            <a:normAutofit/>
          </a:bodyPr>
          <a:lstStyle/>
          <a:p>
            <a:pPr algn="l"/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Uvodno-pripremni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endParaRPr lang="en-GB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F33209-4C0F-4FEB-8CDF-2FF740A1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85741"/>
            <a:ext cx="10018713" cy="4786458"/>
          </a:xfrm>
        </p:spPr>
        <p:txBody>
          <a:bodyPr/>
          <a:lstStyle/>
          <a:p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Trčanje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tri minute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različitim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tehnikama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trčanja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niski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skip 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visoki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skip 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zabacivanje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potkoljenica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unazad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poskoci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ustranu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desno-lijevo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sunožni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poskoci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  <a:p>
            <a:pPr lvl="1"/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jednonožni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poskoci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- dva puta 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dva puta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noga</a:t>
            </a:r>
            <a:endParaRPr lang="en-GB" sz="2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57200" lvl="1" indent="0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(30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9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"/>
    </mc:Choice>
    <mc:Fallback>
      <p:transition spd="slow" advTm="43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8170F2-AB4F-4D48-9451-2EE014BD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08" y="261595"/>
            <a:ext cx="10018713" cy="671660"/>
          </a:xfrm>
        </p:spPr>
        <p:txBody>
          <a:bodyPr>
            <a:normAutofit/>
          </a:bodyPr>
          <a:lstStyle/>
          <a:p>
            <a:pPr algn="l"/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Uvodno-pripremni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endParaRPr lang="en-GB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AEA479-4D62-498F-8119-97457D95A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407" y="1008668"/>
            <a:ext cx="7320325" cy="5517824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Segoe UI Semilight"/>
                <a:cs typeface="Segoe UI Semilight"/>
              </a:rPr>
              <a:t>Početni</a:t>
            </a:r>
            <a:r>
              <a:rPr lang="en-GB" sz="2400" dirty="0">
                <a:latin typeface="Segoe UI Semilight"/>
                <a:cs typeface="Segoe UI Semilight"/>
              </a:rPr>
              <a:t> je </a:t>
            </a:r>
            <a:r>
              <a:rPr lang="en-GB" sz="2400" dirty="0" err="1">
                <a:latin typeface="Segoe UI Semilight"/>
                <a:cs typeface="Segoe UI Semilight"/>
              </a:rPr>
              <a:t>položaj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ležanje</a:t>
            </a:r>
            <a:r>
              <a:rPr lang="en-GB" sz="2400" dirty="0">
                <a:latin typeface="Segoe UI Semilight"/>
                <a:cs typeface="Segoe UI Semilight"/>
              </a:rPr>
              <a:t> na </a:t>
            </a:r>
            <a:r>
              <a:rPr lang="en-GB" sz="2400" dirty="0" err="1">
                <a:latin typeface="Segoe UI Semilight"/>
                <a:cs typeface="Segoe UI Semilight"/>
              </a:rPr>
              <a:t>leđima</a:t>
            </a:r>
            <a:r>
              <a:rPr lang="en-GB" sz="2400" dirty="0">
                <a:latin typeface="Segoe UI Semilight"/>
                <a:cs typeface="Segoe UI Semilight"/>
              </a:rPr>
              <a:t>. </a:t>
            </a:r>
            <a:r>
              <a:rPr lang="en-GB" sz="2400" dirty="0" err="1">
                <a:latin typeface="Segoe UI Semilight"/>
                <a:cs typeface="Segoe UI Semilight"/>
              </a:rPr>
              <a:t>Noge</a:t>
            </a:r>
            <a:r>
              <a:rPr lang="en-GB" sz="2400" dirty="0">
                <a:latin typeface="Segoe UI Semilight"/>
                <a:cs typeface="Segoe UI Semilight"/>
              </a:rPr>
              <a:t> su </a:t>
            </a:r>
            <a:r>
              <a:rPr lang="en-GB" sz="2400" dirty="0" err="1">
                <a:latin typeface="Segoe UI Semilight"/>
                <a:cs typeface="Segoe UI Semilight"/>
              </a:rPr>
              <a:t>savijene</a:t>
            </a:r>
            <a:r>
              <a:rPr lang="en-GB" sz="2400" dirty="0">
                <a:latin typeface="Segoe UI Semilight"/>
                <a:cs typeface="Segoe UI Semilight"/>
              </a:rPr>
              <a:t> u </a:t>
            </a:r>
            <a:r>
              <a:rPr lang="en-GB" sz="2400" dirty="0" err="1">
                <a:latin typeface="Segoe UI Semilight"/>
                <a:cs typeface="Segoe UI Semilight"/>
              </a:rPr>
              <a:t>koljenima</a:t>
            </a:r>
            <a:r>
              <a:rPr lang="en-GB" sz="2400" dirty="0">
                <a:latin typeface="Segoe UI Semilight"/>
                <a:cs typeface="Segoe UI Semilight"/>
              </a:rPr>
              <a:t>, </a:t>
            </a:r>
            <a:r>
              <a:rPr lang="en-GB" sz="2400" dirty="0" err="1">
                <a:latin typeface="Segoe UI Semilight"/>
                <a:cs typeface="Segoe UI Semilight"/>
              </a:rPr>
              <a:t>stopala</a:t>
            </a:r>
            <a:r>
              <a:rPr lang="en-GB" sz="2400" dirty="0">
                <a:latin typeface="Segoe UI Semilight"/>
                <a:cs typeface="Segoe UI Semilight"/>
              </a:rPr>
              <a:t> na </a:t>
            </a:r>
            <a:r>
              <a:rPr lang="en-GB" sz="2400" dirty="0" err="1">
                <a:latin typeface="Segoe UI Semilight"/>
                <a:cs typeface="Segoe UI Semilight"/>
              </a:rPr>
              <a:t>tlu</a:t>
            </a:r>
            <a:r>
              <a:rPr lang="en-GB" sz="2400" dirty="0">
                <a:latin typeface="Segoe UI Semilight"/>
                <a:cs typeface="Segoe UI Semilight"/>
              </a:rPr>
              <a:t>. </a:t>
            </a:r>
            <a:r>
              <a:rPr lang="en-GB" sz="2400" dirty="0" err="1">
                <a:latin typeface="Segoe UI Semilight"/>
                <a:cs typeface="Segoe UI Semilight"/>
              </a:rPr>
              <a:t>Ruke</a:t>
            </a:r>
            <a:r>
              <a:rPr lang="en-GB" sz="2400" dirty="0">
                <a:latin typeface="Segoe UI Semilight"/>
                <a:cs typeface="Segoe UI Semilight"/>
              </a:rPr>
              <a:t> su </a:t>
            </a:r>
            <a:r>
              <a:rPr lang="en-GB" sz="2400" dirty="0" err="1">
                <a:latin typeface="Segoe UI Semilight"/>
                <a:cs typeface="Segoe UI Semilight"/>
              </a:rPr>
              <a:t>iza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glave</a:t>
            </a:r>
            <a:r>
              <a:rPr lang="en-GB" sz="2400" dirty="0">
                <a:latin typeface="Segoe UI Semilight"/>
                <a:cs typeface="Segoe UI Semilight"/>
              </a:rPr>
              <a:t>. </a:t>
            </a:r>
            <a:r>
              <a:rPr lang="en-GB" sz="2400" dirty="0" err="1">
                <a:latin typeface="Segoe UI Semilight"/>
                <a:cs typeface="Segoe UI Semilight"/>
              </a:rPr>
              <a:t>Podižete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trup</a:t>
            </a:r>
            <a:r>
              <a:rPr lang="en-GB" sz="2400" dirty="0">
                <a:latin typeface="Segoe UI Semilight"/>
                <a:cs typeface="Segoe UI Semilight"/>
              </a:rPr>
              <a:t> („</a:t>
            </a:r>
            <a:r>
              <a:rPr lang="en-GB" sz="2400" dirty="0" err="1">
                <a:latin typeface="Segoe UI Semilight"/>
                <a:cs typeface="Segoe UI Semilight"/>
              </a:rPr>
              <a:t>kratki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trbušnjaci</a:t>
            </a:r>
            <a:r>
              <a:rPr lang="en-GB" sz="2400" dirty="0">
                <a:latin typeface="Segoe UI Semilight"/>
                <a:cs typeface="Segoe UI Semilight"/>
              </a:rPr>
              <a:t>”) tako da </a:t>
            </a:r>
            <a:r>
              <a:rPr lang="en-GB" sz="2400" dirty="0" err="1">
                <a:latin typeface="Segoe UI Semilight"/>
                <a:cs typeface="Segoe UI Semilight"/>
              </a:rPr>
              <a:t>desna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ruka</a:t>
            </a:r>
            <a:r>
              <a:rPr lang="en-GB" sz="2400" dirty="0">
                <a:latin typeface="Segoe UI Semilight"/>
                <a:cs typeface="Segoe UI Semilight"/>
              </a:rPr>
              <a:t> ide na </a:t>
            </a:r>
            <a:r>
              <a:rPr lang="en-GB" sz="2400" dirty="0" err="1">
                <a:latin typeface="Segoe UI Semilight"/>
                <a:cs typeface="Segoe UI Semilight"/>
              </a:rPr>
              <a:t>lijevo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koljeno</a:t>
            </a:r>
            <a:r>
              <a:rPr lang="en-GB" sz="2400" dirty="0">
                <a:latin typeface="Segoe UI Semilight"/>
                <a:cs typeface="Segoe UI Semilight"/>
              </a:rPr>
              <a:t>, a </a:t>
            </a:r>
            <a:r>
              <a:rPr lang="en-GB" sz="2400" dirty="0" err="1">
                <a:latin typeface="Segoe UI Semilight"/>
                <a:cs typeface="Segoe UI Semilight"/>
              </a:rPr>
              <a:t>lijeva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ruka</a:t>
            </a:r>
            <a:r>
              <a:rPr lang="en-GB" sz="2400" dirty="0">
                <a:latin typeface="Segoe UI Semilight"/>
                <a:cs typeface="Segoe UI Semilight"/>
              </a:rPr>
              <a:t> na </a:t>
            </a:r>
            <a:r>
              <a:rPr lang="en-GB" sz="2400" dirty="0" err="1">
                <a:latin typeface="Segoe UI Semilight"/>
                <a:cs typeface="Segoe UI Semilight"/>
              </a:rPr>
              <a:t>desno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koljeno</a:t>
            </a:r>
            <a:r>
              <a:rPr lang="en-GB" sz="2400" dirty="0">
                <a:latin typeface="Segoe UI Semilight"/>
                <a:cs typeface="Segoe UI Semilight"/>
              </a:rPr>
              <a:t> – dva puta 20 </a:t>
            </a:r>
            <a:r>
              <a:rPr lang="en-GB" sz="2400" dirty="0" err="1">
                <a:latin typeface="Segoe UI Semilight"/>
                <a:cs typeface="Segoe UI Semilight"/>
              </a:rPr>
              <a:t>ponavljanja</a:t>
            </a:r>
            <a:r>
              <a:rPr lang="en-GB" sz="2400" dirty="0">
                <a:latin typeface="Segoe UI Semilight"/>
                <a:cs typeface="Segoe UI Semilight"/>
              </a:rPr>
              <a:t> (</a:t>
            </a:r>
            <a:r>
              <a:rPr lang="en-GB" sz="2400" dirty="0" err="1">
                <a:latin typeface="Segoe UI Semilight"/>
                <a:cs typeface="Segoe UI Semilight"/>
              </a:rPr>
              <a:t>odmor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između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ponavljanja</a:t>
            </a:r>
            <a:r>
              <a:rPr lang="en-GB" sz="2400" dirty="0">
                <a:latin typeface="Segoe UI Semilight"/>
                <a:cs typeface="Segoe UI Semilight"/>
              </a:rPr>
              <a:t> je 10 </a:t>
            </a:r>
            <a:r>
              <a:rPr lang="en-GB" sz="2400" dirty="0" err="1">
                <a:latin typeface="Segoe UI Semilight"/>
                <a:cs typeface="Segoe UI Semilight"/>
              </a:rPr>
              <a:t>sekundi</a:t>
            </a:r>
            <a:r>
              <a:rPr lang="en-GB" sz="2400" dirty="0">
                <a:latin typeface="Segoe UI Semilight"/>
                <a:cs typeface="Segoe UI Semilight"/>
              </a:rPr>
              <a:t>).</a:t>
            </a:r>
          </a:p>
          <a:p>
            <a:r>
              <a:rPr lang="en-GB" sz="2400" dirty="0" err="1">
                <a:latin typeface="Segoe UI Semilight"/>
                <a:cs typeface="Segoe UI Semilight"/>
              </a:rPr>
              <a:t>Početni</a:t>
            </a:r>
            <a:r>
              <a:rPr lang="en-GB" sz="2400" dirty="0">
                <a:latin typeface="Segoe UI Semilight"/>
                <a:cs typeface="Segoe UI Semilight"/>
              </a:rPr>
              <a:t> je </a:t>
            </a:r>
            <a:r>
              <a:rPr lang="en-GB" sz="2400" dirty="0" err="1">
                <a:latin typeface="Segoe UI Semilight"/>
                <a:cs typeface="Segoe UI Semilight"/>
              </a:rPr>
              <a:t>položaj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polusjedeći</a:t>
            </a:r>
            <a:r>
              <a:rPr lang="en-GB" sz="2400" dirty="0">
                <a:latin typeface="Segoe UI Semilight"/>
                <a:cs typeface="Segoe UI Semilight"/>
              </a:rPr>
              <a:t>, </a:t>
            </a:r>
            <a:r>
              <a:rPr lang="en-GB" sz="2400" dirty="0" err="1">
                <a:latin typeface="Segoe UI Semilight"/>
                <a:cs typeface="Segoe UI Semilight"/>
              </a:rPr>
              <a:t>podlaktice</a:t>
            </a:r>
            <a:r>
              <a:rPr lang="en-GB" sz="2400" dirty="0">
                <a:latin typeface="Segoe UI Semilight"/>
                <a:cs typeface="Segoe UI Semilight"/>
              </a:rPr>
              <a:t> su </a:t>
            </a:r>
            <a:r>
              <a:rPr lang="en-GB" sz="2400" dirty="0" err="1">
                <a:latin typeface="Segoe UI Semilight"/>
                <a:cs typeface="Segoe UI Semilight"/>
              </a:rPr>
              <a:t>naslonjene</a:t>
            </a:r>
            <a:r>
              <a:rPr lang="en-GB" sz="2400" dirty="0">
                <a:latin typeface="Segoe UI Semilight"/>
                <a:cs typeface="Segoe UI Semilight"/>
              </a:rPr>
              <a:t> na </a:t>
            </a:r>
            <a:r>
              <a:rPr lang="en-GB" sz="2400" dirty="0" err="1">
                <a:latin typeface="Segoe UI Semilight"/>
                <a:cs typeface="Segoe UI Semilight"/>
              </a:rPr>
              <a:t>tlo</a:t>
            </a:r>
            <a:r>
              <a:rPr lang="en-GB" sz="2400" dirty="0">
                <a:latin typeface="Segoe UI Semilight"/>
                <a:cs typeface="Segoe UI Semilight"/>
              </a:rPr>
              <a:t>, a </a:t>
            </a:r>
            <a:r>
              <a:rPr lang="en-GB" sz="2400" dirty="0" err="1">
                <a:latin typeface="Segoe UI Semilight"/>
                <a:cs typeface="Segoe UI Semilight"/>
              </a:rPr>
              <a:t>noge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podignute</a:t>
            </a:r>
            <a:r>
              <a:rPr lang="en-GB" sz="2400" dirty="0">
                <a:latin typeface="Segoe UI Semilight"/>
                <a:cs typeface="Segoe UI Semilight"/>
              </a:rPr>
              <a:t> i </a:t>
            </a:r>
            <a:r>
              <a:rPr lang="en-GB" sz="2400" dirty="0" err="1">
                <a:latin typeface="Segoe UI Semilight"/>
                <a:cs typeface="Segoe UI Semilight"/>
              </a:rPr>
              <a:t>savijene</a:t>
            </a:r>
            <a:r>
              <a:rPr lang="en-GB" sz="2400" dirty="0">
                <a:latin typeface="Segoe UI Semilight"/>
                <a:cs typeface="Segoe UI Semilight"/>
              </a:rPr>
              <a:t> pod </a:t>
            </a:r>
            <a:r>
              <a:rPr lang="en-GB" sz="2400" dirty="0" err="1">
                <a:latin typeface="Segoe UI Semilight"/>
                <a:cs typeface="Segoe UI Semilight"/>
              </a:rPr>
              <a:t>kutom</a:t>
            </a:r>
            <a:r>
              <a:rPr lang="en-GB" sz="2400" dirty="0">
                <a:latin typeface="Segoe UI Semilight"/>
                <a:cs typeface="Segoe UI Semilight"/>
              </a:rPr>
              <a:t> od 90 </a:t>
            </a:r>
            <a:r>
              <a:rPr lang="en-GB" sz="2400" dirty="0" err="1">
                <a:latin typeface="Segoe UI Semilight"/>
                <a:cs typeface="Segoe UI Semilight"/>
              </a:rPr>
              <a:t>stupnjeva</a:t>
            </a:r>
            <a:r>
              <a:rPr lang="en-GB" sz="2400" dirty="0">
                <a:latin typeface="Segoe UI Semilight"/>
                <a:cs typeface="Segoe UI Semilight"/>
              </a:rPr>
              <a:t>. </a:t>
            </a:r>
            <a:r>
              <a:rPr lang="en-GB" sz="2400" dirty="0" err="1">
                <a:latin typeface="Segoe UI Semilight"/>
                <a:cs typeface="Segoe UI Semilight"/>
              </a:rPr>
              <a:t>Kružite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nogama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imitirajući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vožnju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bicikla</a:t>
            </a:r>
            <a:r>
              <a:rPr lang="en-GB" sz="2400" dirty="0">
                <a:latin typeface="Segoe UI Semilight"/>
                <a:cs typeface="Segoe UI Semilight"/>
              </a:rPr>
              <a:t>. </a:t>
            </a:r>
            <a:r>
              <a:rPr lang="en-GB" sz="2400" dirty="0" err="1">
                <a:latin typeface="Segoe UI Semilight"/>
                <a:cs typeface="Segoe UI Semilight"/>
              </a:rPr>
              <a:t>Napravite</a:t>
            </a:r>
            <a:r>
              <a:rPr lang="en-GB" sz="2400" dirty="0">
                <a:latin typeface="Segoe UI Semilight"/>
                <a:cs typeface="Segoe UI Semilight"/>
              </a:rPr>
              <a:t> 20 </a:t>
            </a:r>
            <a:r>
              <a:rPr lang="en-GB" sz="2400" dirty="0" err="1">
                <a:latin typeface="Segoe UI Semilight"/>
                <a:cs typeface="Segoe UI Semilight"/>
              </a:rPr>
              <a:t>kruženja</a:t>
            </a:r>
            <a:r>
              <a:rPr lang="en-GB" sz="2400" dirty="0">
                <a:latin typeface="Segoe UI Semilight"/>
                <a:cs typeface="Segoe UI Semilight"/>
              </a:rPr>
              <a:t> u </a:t>
            </a:r>
            <a:r>
              <a:rPr lang="en-GB" sz="2400" dirty="0" err="1">
                <a:latin typeface="Segoe UI Semilight"/>
                <a:cs typeface="Segoe UI Semilight"/>
              </a:rPr>
              <a:t>jednu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stranu</a:t>
            </a:r>
            <a:r>
              <a:rPr lang="en-GB" sz="2400" dirty="0">
                <a:latin typeface="Segoe UI Semilight"/>
                <a:cs typeface="Segoe UI Semilight"/>
              </a:rPr>
              <a:t>, </a:t>
            </a:r>
            <a:r>
              <a:rPr lang="en-GB" sz="2400" dirty="0" err="1">
                <a:latin typeface="Segoe UI Semilight"/>
                <a:cs typeface="Segoe UI Semilight"/>
              </a:rPr>
              <a:t>odmor</a:t>
            </a:r>
            <a:r>
              <a:rPr lang="en-GB" sz="2400" dirty="0">
                <a:latin typeface="Segoe UI Semilight"/>
                <a:cs typeface="Segoe UI Semilight"/>
              </a:rPr>
              <a:t> od 10 </a:t>
            </a:r>
            <a:r>
              <a:rPr lang="en-GB" sz="2400" dirty="0" err="1">
                <a:latin typeface="Segoe UI Semilight"/>
                <a:cs typeface="Segoe UI Semilight"/>
              </a:rPr>
              <a:t>sekundi</a:t>
            </a:r>
            <a:r>
              <a:rPr lang="en-GB" sz="2400" dirty="0">
                <a:latin typeface="Segoe UI Semilight"/>
                <a:cs typeface="Segoe UI Semilight"/>
              </a:rPr>
              <a:t>, zatim 20 </a:t>
            </a:r>
            <a:r>
              <a:rPr lang="en-GB" sz="2400" dirty="0" err="1">
                <a:latin typeface="Segoe UI Semilight"/>
                <a:cs typeface="Segoe UI Semilight"/>
              </a:rPr>
              <a:t>kruženja</a:t>
            </a:r>
            <a:r>
              <a:rPr lang="en-GB" sz="2400" dirty="0">
                <a:latin typeface="Segoe UI Semilight"/>
                <a:cs typeface="Segoe UI Semilight"/>
              </a:rPr>
              <a:t> u </a:t>
            </a:r>
            <a:r>
              <a:rPr lang="en-GB" sz="2400" dirty="0" err="1">
                <a:latin typeface="Segoe UI Semilight"/>
                <a:cs typeface="Segoe UI Semilight"/>
              </a:rPr>
              <a:t>drugu</a:t>
            </a:r>
            <a:r>
              <a:rPr lang="en-GB" sz="2400" dirty="0">
                <a:latin typeface="Segoe UI Semilight"/>
                <a:cs typeface="Segoe UI Semilight"/>
              </a:rPr>
              <a:t> </a:t>
            </a:r>
            <a:r>
              <a:rPr lang="en-GB" sz="2400" dirty="0" err="1">
                <a:latin typeface="Segoe UI Semilight"/>
                <a:cs typeface="Segoe UI Semilight"/>
              </a:rPr>
              <a:t>stranu</a:t>
            </a:r>
            <a:r>
              <a:rPr lang="en-GB" sz="2400" dirty="0">
                <a:latin typeface="Segoe UI Semilight"/>
                <a:cs typeface="Segoe UI Semilight"/>
              </a:rPr>
              <a:t>.</a:t>
            </a:r>
          </a:p>
          <a:p>
            <a:endParaRPr lang="en-GB" dirty="0"/>
          </a:p>
        </p:txBody>
      </p:sp>
      <p:pic>
        <p:nvPicPr>
          <p:cNvPr id="5" name="Slika 4" descr="Slika na kojoj se prikazuje sport, atletska disciplina&#10;&#10;Opis je automatski generiran">
            <a:extLst>
              <a:ext uri="{FF2B5EF4-FFF2-40B4-BE49-F238E27FC236}">
                <a16:creationId xmlns:a16="http://schemas.microsoft.com/office/drawing/2014/main" id="{AA570605-CA3B-489E-BEFE-8EF46D90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97" y="1221699"/>
            <a:ext cx="1783796" cy="879579"/>
          </a:xfrm>
          <a:prstGeom prst="rect">
            <a:avLst/>
          </a:prstGeom>
        </p:spPr>
      </p:pic>
      <p:pic>
        <p:nvPicPr>
          <p:cNvPr id="7" name="Slika 6" descr="Slika na kojoj se prikazuje sport, žensko&#10;&#10;Opis je automatski generiran">
            <a:extLst>
              <a:ext uri="{FF2B5EF4-FFF2-40B4-BE49-F238E27FC236}">
                <a16:creationId xmlns:a16="http://schemas.microsoft.com/office/drawing/2014/main" id="{BA56A49A-5A45-4D9E-89D7-288F1A8A4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61" y="2287046"/>
            <a:ext cx="1783796" cy="858815"/>
          </a:xfrm>
          <a:prstGeom prst="rect">
            <a:avLst/>
          </a:prstGeom>
        </p:spPr>
      </p:pic>
      <p:pic>
        <p:nvPicPr>
          <p:cNvPr id="9" name="Slika 8" descr="Slika na kojoj se prikazuje sport, atletska disciplina, badminton, žensko&#10;&#10;Opis je automatski generiran">
            <a:extLst>
              <a:ext uri="{FF2B5EF4-FFF2-40B4-BE49-F238E27FC236}">
                <a16:creationId xmlns:a16="http://schemas.microsoft.com/office/drawing/2014/main" id="{BBFB8106-D9B8-42E4-8F00-61B08101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48" y="4157221"/>
            <a:ext cx="2228831" cy="11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5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4"/>
    </mc:Choice>
    <mc:Fallback>
      <p:transition spd="slow" advTm="45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80BF1B-BB71-474D-8261-8B20DEAD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95" y="252167"/>
            <a:ext cx="10018713" cy="709367"/>
          </a:xfrm>
        </p:spPr>
        <p:txBody>
          <a:bodyPr>
            <a:normAutofit/>
          </a:bodyPr>
          <a:lstStyle/>
          <a:p>
            <a:pPr algn="l"/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Uvodno-pripremni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endParaRPr lang="en-GB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D5C649-EA2D-45CB-8EA6-C2E00E24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395" y="1300900"/>
            <a:ext cx="7216630" cy="4829666"/>
          </a:xfrm>
        </p:spPr>
        <p:txBody>
          <a:bodyPr>
            <a:normAutofit lnSpcReduction="10000"/>
          </a:bodyPr>
          <a:lstStyle/>
          <a:p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je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leđima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su u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predručenju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podignute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savijene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koljenima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pod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kutom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od 90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stupnjeva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(„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mrtva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buba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”).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Spuštate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naizmjenično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do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iznad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glave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puta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Napravite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pauzu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10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jedanput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10 puta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  </a:t>
            </a:r>
          </a:p>
          <a:p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je 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leđima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su u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predručenju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podignute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savijene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koljenima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pod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kutom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od 90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stupnjeva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(„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mrtva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buba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”).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Spuštate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obje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istodobno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do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iznad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glave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puta, a nakon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10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odradite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</a:t>
            </a:r>
            <a:r>
              <a:rPr lang="en-GB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ponavljanja</a:t>
            </a:r>
            <a:r>
              <a:rPr lang="en-GB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 </a:t>
            </a:r>
          </a:p>
          <a:p>
            <a:endParaRPr lang="en-GB" dirty="0"/>
          </a:p>
        </p:txBody>
      </p:sp>
      <p:pic>
        <p:nvPicPr>
          <p:cNvPr id="5" name="Slika 4" descr="Slika na kojoj se prikazuje sport, atletska disciplina, žensko, ruka&#10;&#10;Opis je automatski generiran">
            <a:extLst>
              <a:ext uri="{FF2B5EF4-FFF2-40B4-BE49-F238E27FC236}">
                <a16:creationId xmlns:a16="http://schemas.microsoft.com/office/drawing/2014/main" id="{CA320AC4-FDFD-42E6-8BCE-806291E73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06" y="1395166"/>
            <a:ext cx="1356334" cy="805467"/>
          </a:xfrm>
          <a:prstGeom prst="rect">
            <a:avLst/>
          </a:prstGeom>
        </p:spPr>
      </p:pic>
      <p:pic>
        <p:nvPicPr>
          <p:cNvPr id="7" name="Slika 6" descr="Slika na kojoj se prikazuje sport, žensko&#10;&#10;Opis je automatski generiran">
            <a:extLst>
              <a:ext uri="{FF2B5EF4-FFF2-40B4-BE49-F238E27FC236}">
                <a16:creationId xmlns:a16="http://schemas.microsoft.com/office/drawing/2014/main" id="{41571246-0B4A-44A9-8D2D-36FAD9D17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7" y="2613521"/>
            <a:ext cx="1438248" cy="81547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6059FA5-4698-42CD-A3A8-9032C292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06" y="3851898"/>
            <a:ext cx="1353429" cy="80546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A9C4114-A200-46AB-B250-31B2AFB78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7" y="5000973"/>
            <a:ext cx="1438248" cy="7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1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3"/>
    </mc:Choice>
    <mc:Fallback>
      <p:transition spd="slow" advTm="45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B41EC-8135-4E41-9511-02270A1A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6" y="223087"/>
            <a:ext cx="10018713" cy="756501"/>
          </a:xfrm>
        </p:spPr>
        <p:txBody>
          <a:bodyPr>
            <a:normAutofit/>
          </a:bodyPr>
          <a:lstStyle/>
          <a:p>
            <a:pPr algn="l"/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Uvodno-pripremni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endParaRPr lang="en-GB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8DAE44-8165-46EC-B857-93D33BCF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261" y="1112362"/>
            <a:ext cx="7876506" cy="4791959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je 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leđima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su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predručenju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podignute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savijene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koljenima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kutom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od 90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stupnjeva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(„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mrtva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buba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”).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Spuštate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vraćate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spuštate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lijevu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desnu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izvodite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 puta,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10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zatim je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 puta.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Početni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je 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sjedu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noge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podignute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savijene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koljenima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Gornji je 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polusjedećemu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položaju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Prebacujete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ruke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strane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drugu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odradite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puta,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odmorite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10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zatim je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još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puta.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Izdržaj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planku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šakama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Izdržaj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planku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podlakticama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sekundi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5" name="Slika 4" descr="Slika na kojoj se prikazuje sport, atletska disciplina, žensko, noge&#10;&#10;Opis je automatski generiran">
            <a:extLst>
              <a:ext uri="{FF2B5EF4-FFF2-40B4-BE49-F238E27FC236}">
                <a16:creationId xmlns:a16="http://schemas.microsoft.com/office/drawing/2014/main" id="{F390A50A-FA2E-4867-B763-1BD6E62DD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67" y="1527143"/>
            <a:ext cx="1743959" cy="80992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E5308D0-3060-4320-9DA4-832A2E353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30" y="2991274"/>
            <a:ext cx="1263193" cy="704729"/>
          </a:xfrm>
          <a:prstGeom prst="rect">
            <a:avLst/>
          </a:prstGeom>
        </p:spPr>
      </p:pic>
      <p:pic>
        <p:nvPicPr>
          <p:cNvPr id="9" name="Slika 8" descr="Slika na kojoj se prikazuje žena, žensko&#10;&#10;Opis je automatski generiran">
            <a:extLst>
              <a:ext uri="{FF2B5EF4-FFF2-40B4-BE49-F238E27FC236}">
                <a16:creationId xmlns:a16="http://schemas.microsoft.com/office/drawing/2014/main" id="{EFEA9F6D-8649-4D7A-B1CF-C502789C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17" y="3728892"/>
            <a:ext cx="1327059" cy="704729"/>
          </a:xfrm>
          <a:prstGeom prst="rect">
            <a:avLst/>
          </a:prstGeom>
        </p:spPr>
      </p:pic>
      <p:pic>
        <p:nvPicPr>
          <p:cNvPr id="11" name="Slika 10" descr="Slika na kojoj se prikazuje tekst, sport&#10;&#10;Opis je automatski generiran">
            <a:extLst>
              <a:ext uri="{FF2B5EF4-FFF2-40B4-BE49-F238E27FC236}">
                <a16:creationId xmlns:a16="http://schemas.microsoft.com/office/drawing/2014/main" id="{C8C0C857-49A7-42F6-A49A-CDC50AFFA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33" y="4433621"/>
            <a:ext cx="1254770" cy="71341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8FC8171-7285-480F-88DB-D29D0AE05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91" y="5547614"/>
            <a:ext cx="1735476" cy="7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3"/>
    </mc:Choice>
    <mc:Fallback>
      <p:transition spd="slow" advTm="48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85DB6C-95AC-4BF6-91F5-8132F26A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1748"/>
            <a:ext cx="10515600" cy="1557943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Što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trebate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znati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kružnom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obliku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BCF46E-0219-4150-9576-F26B984F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929" y="1560135"/>
            <a:ext cx="10515600" cy="4119514"/>
          </a:xfrm>
        </p:spPr>
        <p:txBody>
          <a:bodyPr/>
          <a:lstStyle/>
          <a:p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Danas je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jedan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najpopularnijih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vježbanja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izvode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principu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–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radite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zadanom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redosljedu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kad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dođete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do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kraja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vraćate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početak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počinjete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ponovo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od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prve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praksi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umjesto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izraza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“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krug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često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koristi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izraz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“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serija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”, pa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možete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koristiti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jedan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drugi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izraz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10EDD206-C5C1-46EF-9208-FE7D0BBAFB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167736"/>
              </p:ext>
            </p:extLst>
          </p:nvPr>
        </p:nvGraphicFramePr>
        <p:xfrm>
          <a:off x="7984503" y="3619892"/>
          <a:ext cx="3120271" cy="244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4746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"/>
    </mc:Choice>
    <mc:Fallback>
      <p:transition spd="slow" advTm="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E8BD2B-5FC8-4A3C-A2D3-8AB739D2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575" y="167162"/>
            <a:ext cx="8880835" cy="1199724"/>
          </a:xfrm>
        </p:spPr>
        <p:txBody>
          <a:bodyPr>
            <a:noAutofit/>
          </a:bodyPr>
          <a:lstStyle/>
          <a:p>
            <a:pPr algn="l"/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Središnji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dio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sata</a:t>
            </a:r>
            <a:b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Što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trebate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znati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kružnom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obliku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GB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84467C-67F1-4282-A73B-6FEAE02BF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101" y="1366886"/>
            <a:ext cx="10515600" cy="4612114"/>
          </a:xfrm>
        </p:spPr>
        <p:txBody>
          <a:bodyPr/>
          <a:lstStyle/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Primjenjiv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različitim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situacijama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vrlo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malom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prostoru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Kružnim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pravilu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razvija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snaga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brzina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agilnost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izdržljivost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može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koristiti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 za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razvoj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nekih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specifičnih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vještina</a:t>
            </a: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kružnom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obliku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možete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raditi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spravama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uz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pomoć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rekvizita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bučice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girje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elastična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traka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lopta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……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sl.)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ili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vježbe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vlastitim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tijelom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danas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postaju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izuzetno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popularne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jer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dostupne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svako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vrijeme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svakom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mjestu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0171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0"/>
    </mc:Choice>
    <mc:Fallback>
      <p:transition spd="slow" advTm="50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Paralaksa</Template>
  <TotalTime>686</TotalTime>
  <Words>1438</Words>
  <Application>Microsoft Office PowerPoint</Application>
  <PresentationFormat>Široki zaslon</PresentationFormat>
  <Paragraphs>127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Corbel</vt:lpstr>
      <vt:lpstr>Segoe UI Semilight</vt:lpstr>
      <vt:lpstr>Paralaksa</vt:lpstr>
      <vt:lpstr>Tjelesna i zdravstvena kultura,  2. razred srednje škole  Kružni oblik rada I</vt:lpstr>
      <vt:lpstr>Odgojno-obrazovni ishodi:  SŠ TZK G.A.2.1. Učenik usvaja i primjenjuje teorijska i motorička znanja. SŠ TZK G.C.2.1. Učenik prati osobna motorička postignuća. SŠ TZK G.D.2.3. Učenik podupire i stvara cjeloživotne navike tjelesnoga                             vježbanja i gibanja. </vt:lpstr>
      <vt:lpstr>Upute za rad:</vt:lpstr>
      <vt:lpstr>Uvodno-pripremni dio sata</vt:lpstr>
      <vt:lpstr>Uvodno-pripremni dio sata</vt:lpstr>
      <vt:lpstr>Uvodno-pripremni dio sata</vt:lpstr>
      <vt:lpstr>Uvodno-pripremni dio sata</vt:lpstr>
      <vt:lpstr>Središnji dio sata Što trebate znati o kružnom obliku rada.</vt:lpstr>
      <vt:lpstr>Središnji dio sata Što trebate znati o kružnom obliku rada.</vt:lpstr>
      <vt:lpstr>Središnji dio sata Planiranje kružnog rada</vt:lpstr>
      <vt:lpstr>Središnji dio sata Planiranje kružnog oblika rada</vt:lpstr>
      <vt:lpstr>Središnji dio sata Primjeri vježbi za kružni oblik rada</vt:lpstr>
      <vt:lpstr>Središnji dio sata Primjeri vježbi za kružni oblik rada</vt:lpstr>
      <vt:lpstr>Središnji dio sata Primjeri vježbi za kružni oblik rada</vt:lpstr>
      <vt:lpstr>Središnji dio sata Zadatak</vt:lpstr>
      <vt:lpstr>Završni dio sata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Anita Donđivić</dc:creator>
  <cp:lastModifiedBy>ANITA DONĐIVIĆ</cp:lastModifiedBy>
  <cp:revision>42</cp:revision>
  <dcterms:created xsi:type="dcterms:W3CDTF">2020-04-25T14:39:56Z</dcterms:created>
  <dcterms:modified xsi:type="dcterms:W3CDTF">2021-06-29T14:17:02Z</dcterms:modified>
</cp:coreProperties>
</file>